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974" r:id="rId20"/>
    <p:sldId id="976" r:id="rId21"/>
    <p:sldId id="1003" r:id="rId22"/>
    <p:sldId id="977"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1E9657"/>
    <a:srgbClr val="B1D254"/>
    <a:srgbClr val="FF3300"/>
    <a:srgbClr val="000000"/>
    <a:srgbClr val="000099"/>
    <a:srgbClr val="000066"/>
    <a:srgbClr val="0000FF"/>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ct/WG1_mm-cc-sm_ex-CN1/TSGC1_139_Toulouse/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extendoffice.com/documents/outlook/4495-outlook-reply-subject-prefix.html"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4-e/Invitation/TSG_RAN4#104-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ct/WG1_mm-cc-sm_ex-CN1/TSGC1_139_Toulouse/Invitation"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5/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RAN4#105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dirty="0" smtClean="0"/>
              <a:t>Andrey </a:t>
            </a:r>
            <a:r>
              <a:rPr lang="en-US" dirty="0" err="1" smtClean="0"/>
              <a:t>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105</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Toulouse, France, November 14</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November 18</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t>
            </a:r>
            <a:r>
              <a:rPr lang="en-US" sz="1400" b="1" dirty="0">
                <a:latin typeface="微软雅黑" panose="020B0503020204020204" pitchFamily="34" charset="-122"/>
                <a:ea typeface="微软雅黑" panose="020B0503020204020204" pitchFamily="34" charset="-122"/>
              </a:rPr>
              <a:t>2022</a:t>
            </a: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R4-2218002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used for </a:t>
            </a:r>
            <a:r>
              <a:rPr lang="en-US" altLang="zh-CN" sz="1400" dirty="0" smtClean="0"/>
              <a:t>online or ad hoc</a:t>
            </a:r>
            <a:endParaRPr lang="en-US" altLang="zh-CN" sz="1400" dirty="0"/>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www.3gpp.org/ftp/tsg_ran/WG4_Radio/TSGR4_104-bis-e/Invitation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marL="342882" lvl="1" indent="-342882">
              <a:spcBef>
                <a:spcPts val="0"/>
              </a:spcBef>
              <a:spcAft>
                <a:spcPts val="600"/>
              </a:spcAft>
              <a:buBlip>
                <a:blip r:embed="rId2"/>
              </a:buBlip>
            </a:pPr>
            <a:r>
              <a:rPr lang="en-GB" altLang="zh-CN" sz="1200" dirty="0"/>
              <a:t>Please </a:t>
            </a:r>
            <a:r>
              <a:rPr lang="en-GB" altLang="zh-CN" sz="1200" dirty="0" smtClean="0"/>
              <a:t>refer to Slide #32 of </a:t>
            </a:r>
            <a:r>
              <a:rPr lang="en-GB" altLang="zh-CN" sz="1200" dirty="0">
                <a:hlinkClick r:id="rId3" tooltip="https://www.3gpp.org/ftp/tsg_ct/WG1_mm-cc-sm_ex-CN1/TSGC1_139_Toulouse/Invitation"/>
              </a:rPr>
              <a:t>https://</a:t>
            </a:r>
            <a:r>
              <a:rPr lang="en-GB" altLang="zh-CN" sz="1200" dirty="0" smtClean="0">
                <a:hlinkClick r:id="rId3" tooltip="https://www.3gpp.org/ftp/tsg_ct/WG1_mm-cc-sm_ex-CN1/TSGC1_139_Toulouse/Invitation"/>
              </a:rPr>
              <a:t>www.3gpp.org/ftp/tsg_ct/WG1_mm-cc-sm_ex-CN1/TSGC1_139_Toulouse/Invitation</a:t>
            </a:r>
            <a:endParaRPr lang="en-GB"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November 28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November 29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November 30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December 1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November 18 (Friday) </a:t>
            </a:r>
            <a:r>
              <a:rPr lang="en-US" altLang="zh-CN" sz="1200" dirty="0">
                <a:solidFill>
                  <a:srgbClr val="FF0000"/>
                </a:solidFill>
              </a:rPr>
              <a:t>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December </a:t>
            </a:r>
            <a:r>
              <a:rPr lang="en-US" altLang="zh-CN" sz="1400" dirty="0">
                <a:solidFill>
                  <a:srgbClr val="FF0000"/>
                </a:solidFill>
              </a:rPr>
              <a:t>1</a:t>
            </a:r>
            <a:r>
              <a:rPr lang="en-US" altLang="zh-CN" sz="1400" dirty="0" smtClean="0">
                <a:solidFill>
                  <a:srgbClr val="FF0000"/>
                </a:solidFill>
              </a:rPr>
              <a:t>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a:solidFill>
                  <a:srgbClr val="FF0000"/>
                </a:solidFill>
              </a:rPr>
              <a:t>November </a:t>
            </a:r>
            <a:r>
              <a:rPr lang="en-US" altLang="zh-CN" sz="1400" dirty="0" smtClean="0">
                <a:solidFill>
                  <a:srgbClr val="FF0000"/>
                </a:solidFill>
              </a:rPr>
              <a:t>29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 (need further confirmation from MCC and official announce it later in RAN4)</a:t>
            </a:r>
          </a:p>
          <a:p>
            <a:pPr lvl="1">
              <a:spcBef>
                <a:spcPts val="0"/>
              </a:spcBef>
              <a:spcAft>
                <a:spcPts val="600"/>
              </a:spcAft>
            </a:pPr>
            <a:r>
              <a:rPr lang="en-US" altLang="zh-CN" sz="1200" dirty="0" smtClean="0"/>
              <a:t>Alternative 1</a:t>
            </a:r>
            <a:r>
              <a:rPr lang="en-US" altLang="zh-CN" sz="1200" dirty="0"/>
              <a:t>: same as E-meeting, inbox folder under 3GPP server or</a:t>
            </a:r>
            <a:endParaRPr lang="zh-CN" altLang="zh-CN" sz="1200" dirty="0"/>
          </a:p>
          <a:p>
            <a:pPr lvl="1">
              <a:spcBef>
                <a:spcPts val="0"/>
              </a:spcBef>
              <a:spcAft>
                <a:spcPts val="600"/>
              </a:spcAft>
            </a:pPr>
            <a:r>
              <a:rPr lang="en-US" altLang="zh-CN" sz="1200" dirty="0" smtClean="0"/>
              <a:t>Alternative 2</a:t>
            </a:r>
            <a:r>
              <a:rPr lang="en-US" altLang="zh-CN" sz="1200" dirty="0"/>
              <a:t>: 10.10.10.10 as local server in F2F and 3GPP_Sync from website </a:t>
            </a:r>
            <a:r>
              <a:rPr lang="en-US" altLang="zh-CN" sz="1200" dirty="0">
                <a:hlinkClick r:id="rId2"/>
              </a:rPr>
              <a:t> https://www.3gpp.org/ftp/Meetings_3GPP_SYNC/RAN4</a:t>
            </a:r>
            <a:r>
              <a:rPr lang="en-US" altLang="zh-CN" sz="1200" dirty="0"/>
              <a:t> </a:t>
            </a:r>
          </a:p>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3"/>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1394450" y="5163774"/>
            <a:ext cx="9904576" cy="1415931"/>
          </a:xfrm>
          <a:prstGeom prst="rect">
            <a:avLst/>
          </a:prstGeom>
        </p:spPr>
      </p:pic>
    </p:spTree>
    <p:extLst>
      <p:ext uri="{BB962C8B-B14F-4D97-AF65-F5344CB8AC3E}">
        <p14:creationId xmlns:p14="http://schemas.microsoft.com/office/powerpoint/2010/main" val="5462855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smtClean="0">
                <a:hlinkClick r:id="rId3"/>
              </a:rPr>
              <a:t>https://www.3gpp.org/ftp/tsg_ran/WG4_Radio/TSGR4_104-e/Invitation/TSG_RAN4#104-e_NWM_guidance.docx</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p>
          <a:p>
            <a:pPr lvl="1">
              <a:spcBef>
                <a:spcPts val="0"/>
              </a:spcBef>
              <a:spcAft>
                <a:spcPts val="600"/>
              </a:spcAft>
            </a:pPr>
            <a:endParaRPr lang="en-US" altLang="zh-CN" sz="1200" b="1" dirty="0"/>
          </a:p>
          <a:p>
            <a:pPr marL="342882" lvl="2" indent="-342882">
              <a:spcBef>
                <a:spcPts val="0"/>
              </a:spcBef>
              <a:spcAft>
                <a:spcPts val="600"/>
              </a:spcAft>
              <a:buBlip>
                <a:blip r:embed="rId2"/>
              </a:buBlip>
            </a:pPr>
            <a:r>
              <a:rPr lang="en-US" altLang="zh-CN" sz="1400" dirty="0">
                <a:cs typeface="+mn-cs"/>
              </a:rPr>
              <a:t>Please find the logistics </a:t>
            </a:r>
            <a:r>
              <a:rPr lang="en-US" altLang="zh-CN" sz="1400" dirty="0" smtClean="0">
                <a:cs typeface="+mn-cs"/>
              </a:rPr>
              <a:t>information and please read it especially for free transport pass, new </a:t>
            </a:r>
            <a:r>
              <a:rPr lang="en-US" altLang="zh-CN" sz="1400" dirty="0"/>
              <a:t>infrared audio system</a:t>
            </a:r>
            <a:endParaRPr lang="en-US" altLang="zh-CN" sz="1400" dirty="0" smtClean="0">
              <a:cs typeface="+mn-cs"/>
            </a:endParaRPr>
          </a:p>
          <a:p>
            <a:pPr marL="800060" lvl="3" indent="-342882">
              <a:spcBef>
                <a:spcPts val="0"/>
              </a:spcBef>
              <a:spcAft>
                <a:spcPts val="600"/>
              </a:spcAft>
              <a:buBlip>
                <a:blip r:embed="rId2"/>
              </a:buBlip>
            </a:pPr>
            <a:r>
              <a:rPr lang="en-GB" altLang="zh-CN" sz="1200" dirty="0">
                <a:hlinkClick r:id="rId4" tooltip="https://www.3gpp.org/ftp/tsg_ct/WG1_mm-cc-sm_ex-CN1/TSGC1_139_Toulouse/Invitation"/>
              </a:rPr>
              <a:t>https://</a:t>
            </a:r>
            <a:r>
              <a:rPr lang="en-GB" altLang="zh-CN" sz="1200" dirty="0" smtClean="0">
                <a:hlinkClick r:id="rId4" tooltip="https://www.3gpp.org/ftp/tsg_ct/WG1_mm-cc-sm_ex-CN1/TSGC1_139_Toulouse/Invitation"/>
              </a:rPr>
              <a:t>www.3gpp.org/ftp/tsg_ct/WG1_mm-cc-sm_ex-CN1/TSGC1_139_Toulouse/Invitation</a:t>
            </a:r>
            <a:endParaRPr lang="en-GB" altLang="zh-CN" sz="1200" dirty="0" smtClean="0"/>
          </a:p>
          <a:p>
            <a:pPr marL="800060" lvl="3" indent="-342882">
              <a:spcBef>
                <a:spcPts val="0"/>
              </a:spcBef>
              <a:spcAft>
                <a:spcPts val="600"/>
              </a:spcAft>
              <a:buBlip>
                <a:blip r:embed="rId2"/>
              </a:buBlip>
            </a:pPr>
            <a:r>
              <a:rPr lang="en-GB" altLang="zh-CN" sz="1200" dirty="0" smtClean="0"/>
              <a:t>The meeting rooms are open from 7:30 am to 7:30 pm</a:t>
            </a:r>
            <a:endParaRPr lang="zh-CN" altLang="zh-CN" sz="1200" dirty="0"/>
          </a:p>
          <a:p>
            <a:pPr marL="342882" lvl="2" indent="-342882">
              <a:spcBef>
                <a:spcPts val="0"/>
              </a:spcBef>
              <a:spcAft>
                <a:spcPts val="600"/>
              </a:spcAft>
              <a:buBlip>
                <a:blip r:embed="rId2"/>
              </a:buBlip>
            </a:pP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bwMode="auto">
          <a:xfrm>
            <a:off x="1526101" y="5101948"/>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005022" y="4482270"/>
            <a:ext cx="3131856"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88286" y="4482271"/>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November 14</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November 18</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2022</a:t>
            </a:r>
            <a:r>
              <a:rPr lang="en-US" sz="1400" dirty="0"/>
              <a:t>.</a:t>
            </a:r>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No offline room is available. Evening ad hoc will be arranged in each session. </a:t>
            </a:r>
            <a:r>
              <a:rPr lang="en-US" sz="1200" dirty="0" err="1" smtClean="0"/>
              <a:t>GoToWebinar</a:t>
            </a:r>
            <a:r>
              <a:rPr lang="en-US" sz="1200" dirty="0"/>
              <a:t> </a:t>
            </a:r>
            <a:r>
              <a:rPr lang="en-US" sz="1200" dirty="0" smtClean="0"/>
              <a:t>(GTW) conference calls will be set in each session. And the remote chairing and participant can be supported. TOHRU will be used.</a:t>
            </a:r>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November </a:t>
            </a:r>
            <a:r>
              <a:rPr lang="en-US" sz="1400" dirty="0" smtClean="0">
                <a:solidFill>
                  <a:srgbClr val="FF0000"/>
                </a:solidFill>
                <a:cs typeface="+mn-cs"/>
              </a:rPr>
              <a:t>7</a:t>
            </a:r>
            <a:r>
              <a:rPr lang="en-US" sz="1400" baseline="30000" dirty="0" smtClean="0">
                <a:solidFill>
                  <a:srgbClr val="FF0000"/>
                </a:solidFill>
                <a:cs typeface="+mn-cs"/>
              </a:rPr>
              <a:t>th</a:t>
            </a:r>
            <a:r>
              <a:rPr lang="en-US" sz="1400" dirty="0" smtClean="0">
                <a:solidFill>
                  <a:srgbClr val="FF0000"/>
                </a:solidFill>
                <a:cs typeface="+mn-cs"/>
              </a:rPr>
              <a:t> </a:t>
            </a:r>
            <a:r>
              <a:rPr lang="en-US" sz="1400" dirty="0">
                <a:solidFill>
                  <a:srgbClr val="FF0000"/>
                </a:solidFill>
                <a:cs typeface="+mn-cs"/>
              </a:rPr>
              <a:t>(Monday) 2022, 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a16="http://schemas.microsoft.com/office/drawing/2014/main" xmlns="" id="{18560DB6-8070-4A8A-B9C8-2CBC509A9ECA}"/>
              </a:ext>
            </a:extLst>
          </p:cNvPr>
          <p:cNvSpPr/>
          <p:nvPr/>
        </p:nvSpPr>
        <p:spPr>
          <a:xfrm>
            <a:off x="88227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xmlns="" id="{18560DB6-8070-4A8A-B9C8-2CBC509A9ECA}"/>
              </a:ext>
            </a:extLst>
          </p:cNvPr>
          <p:cNvSpPr/>
          <p:nvPr/>
        </p:nvSpPr>
        <p:spPr>
          <a:xfrm>
            <a:off x="237292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xmlns="" id="{18560DB6-8070-4A8A-B9C8-2CBC509A9ECA}"/>
              </a:ext>
            </a:extLst>
          </p:cNvPr>
          <p:cNvSpPr/>
          <p:nvPr/>
        </p:nvSpPr>
        <p:spPr>
          <a:xfrm>
            <a:off x="386356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xmlns="" id="{18560DB6-8070-4A8A-B9C8-2CBC509A9ECA}"/>
              </a:ext>
            </a:extLst>
          </p:cNvPr>
          <p:cNvSpPr/>
          <p:nvPr/>
        </p:nvSpPr>
        <p:spPr>
          <a:xfrm>
            <a:off x="460889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xmlns="" id="{18560DB6-8070-4A8A-B9C8-2CBC509A9ECA}"/>
              </a:ext>
            </a:extLst>
          </p:cNvPr>
          <p:cNvSpPr/>
          <p:nvPr/>
        </p:nvSpPr>
        <p:spPr>
          <a:xfrm>
            <a:off x="535421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xmlns="" id="{18560DB6-8070-4A8A-B9C8-2CBC509A9ECA}"/>
              </a:ext>
            </a:extLst>
          </p:cNvPr>
          <p:cNvSpPr/>
          <p:nvPr/>
        </p:nvSpPr>
        <p:spPr>
          <a:xfrm>
            <a:off x="609954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xmlns="" id="{18560DB6-8070-4A8A-B9C8-2CBC509A9ECA}"/>
              </a:ext>
            </a:extLst>
          </p:cNvPr>
          <p:cNvSpPr/>
          <p:nvPr/>
        </p:nvSpPr>
        <p:spPr>
          <a:xfrm>
            <a:off x="684486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xmlns="" id="{18560DB6-8070-4A8A-B9C8-2CBC509A9ECA}"/>
              </a:ext>
            </a:extLst>
          </p:cNvPr>
          <p:cNvSpPr/>
          <p:nvPr/>
        </p:nvSpPr>
        <p:spPr>
          <a:xfrm>
            <a:off x="759018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xmlns="" id="{18560DB6-8070-4A8A-B9C8-2CBC509A9ECA}"/>
              </a:ext>
            </a:extLst>
          </p:cNvPr>
          <p:cNvSpPr/>
          <p:nvPr/>
        </p:nvSpPr>
        <p:spPr>
          <a:xfrm>
            <a:off x="833551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Nov 19~27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xmlns="" id="{18560DB6-8070-4A8A-B9C8-2CBC509A9ECA}"/>
              </a:ext>
            </a:extLst>
          </p:cNvPr>
          <p:cNvSpPr/>
          <p:nvPr/>
        </p:nvSpPr>
        <p:spPr>
          <a:xfrm>
            <a:off x="908083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xmlns="" id="{18560DB6-8070-4A8A-B9C8-2CBC509A9ECA}"/>
              </a:ext>
            </a:extLst>
          </p:cNvPr>
          <p:cNvSpPr/>
          <p:nvPr/>
        </p:nvSpPr>
        <p:spPr>
          <a:xfrm>
            <a:off x="982616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xmlns="" id="{18560DB6-8070-4A8A-B9C8-2CBC509A9ECA}"/>
              </a:ext>
            </a:extLst>
          </p:cNvPr>
          <p:cNvSpPr/>
          <p:nvPr/>
        </p:nvSpPr>
        <p:spPr>
          <a:xfrm>
            <a:off x="1057148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xmlns="" id="{61214404-3E99-431F-A1D1-0A44E2021497}"/>
              </a:ext>
            </a:extLst>
          </p:cNvPr>
          <p:cNvSpPr/>
          <p:nvPr/>
        </p:nvSpPr>
        <p:spPr>
          <a:xfrm>
            <a:off x="136949"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(Nov 7~ 11)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a16="http://schemas.microsoft.com/office/drawing/2014/main" xmlns="" id="{61214404-3E99-431F-A1D1-0A44E2021497}"/>
              </a:ext>
            </a:extLst>
          </p:cNvPr>
          <p:cNvSpPr/>
          <p:nvPr/>
        </p:nvSpPr>
        <p:spPr>
          <a:xfrm>
            <a:off x="4608893"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Nov</a:t>
            </a:r>
            <a:r>
              <a:rPr lang="en-GB" sz="800" kern="0" dirty="0" smtClean="0">
                <a:solidFill>
                  <a:srgbClr val="FFFFFF"/>
                </a:solidFill>
                <a:latin typeface="微软雅黑" panose="020B0503020204020204" pitchFamily="34" charset="-122"/>
                <a:ea typeface="微软雅黑" panose="020B0503020204020204" pitchFamily="34" charset="-122"/>
              </a:rPr>
              <a:t> 14~17)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xmlns="" id="{61214404-3E99-431F-A1D1-0A44E2021497}"/>
              </a:ext>
            </a:extLst>
          </p:cNvPr>
          <p:cNvSpPr/>
          <p:nvPr/>
        </p:nvSpPr>
        <p:spPr>
          <a:xfrm>
            <a:off x="9080838"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a:t>
            </a:r>
            <a:r>
              <a:rPr lang="en-GB" sz="800" kern="0" dirty="0" smtClean="0">
                <a:solidFill>
                  <a:srgbClr val="FFFFFF"/>
                </a:solidFill>
                <a:latin typeface="微软雅黑" panose="020B0503020204020204" pitchFamily="34" charset="-122"/>
                <a:ea typeface="微软雅黑" panose="020B0503020204020204" pitchFamily="34" charset="-122"/>
              </a:rPr>
              <a:t>Nov</a:t>
            </a:r>
            <a:r>
              <a:rPr lang="en-GB" sz="800" kern="0" noProof="0" dirty="0" smtClean="0">
                <a:solidFill>
                  <a:srgbClr val="FFFFFF"/>
                </a:solidFill>
                <a:latin typeface="微软雅黑" panose="020B0503020204020204" pitchFamily="34" charset="-122"/>
                <a:ea typeface="微软雅黑" panose="020B0503020204020204" pitchFamily="34" charset="-122"/>
              </a:rPr>
              <a:t> 28~Dec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xmlns="" id="{61214404-3E99-431F-A1D1-0A44E2021497}"/>
              </a:ext>
            </a:extLst>
          </p:cNvPr>
          <p:cNvSpPr/>
          <p:nvPr/>
        </p:nvSpPr>
        <p:spPr>
          <a:xfrm>
            <a:off x="8335540"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xmlns="" id="{18560DB6-8070-4A8A-B9C8-2CBC509A9ECA}"/>
              </a:ext>
            </a:extLst>
          </p:cNvPr>
          <p:cNvSpPr/>
          <p:nvPr/>
        </p:nvSpPr>
        <p:spPr>
          <a:xfrm>
            <a:off x="13694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xmlns="" id="{18560DB6-8070-4A8A-B9C8-2CBC509A9ECA}"/>
              </a:ext>
            </a:extLst>
          </p:cNvPr>
          <p:cNvSpPr/>
          <p:nvPr/>
        </p:nvSpPr>
        <p:spPr>
          <a:xfrm>
            <a:off x="162759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xmlns="" id="{18560DB6-8070-4A8A-B9C8-2CBC509A9ECA}"/>
              </a:ext>
            </a:extLst>
          </p:cNvPr>
          <p:cNvSpPr/>
          <p:nvPr/>
        </p:nvSpPr>
        <p:spPr>
          <a:xfrm>
            <a:off x="311824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xmlns="" id="{18560DB6-8070-4A8A-B9C8-2CBC509A9ECA}"/>
              </a:ext>
            </a:extLst>
          </p:cNvPr>
          <p:cNvSpPr/>
          <p:nvPr/>
        </p:nvSpPr>
        <p:spPr>
          <a:xfrm>
            <a:off x="11316812"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xmlns="" id="{61214404-3E99-431F-A1D1-0A44E2021497}"/>
              </a:ext>
            </a:extLst>
          </p:cNvPr>
          <p:cNvSpPr/>
          <p:nvPr/>
        </p:nvSpPr>
        <p:spPr>
          <a:xfrm>
            <a:off x="3860380"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xmlns="" id="{B6CDA6FF-6740-49E7-B14C-1831ED62E0F8}"/>
              </a:ext>
            </a:extLst>
          </p:cNvPr>
          <p:cNvSpPr/>
          <p:nvPr/>
        </p:nvSpPr>
        <p:spPr>
          <a:xfrm>
            <a:off x="144077"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a16="http://schemas.microsoft.com/office/drawing/2014/main" xmlns="" id="{B6CDA6FF-6740-49E7-B14C-1831ED62E0F8}"/>
              </a:ext>
            </a:extLst>
          </p:cNvPr>
          <p:cNvSpPr/>
          <p:nvPr/>
        </p:nvSpPr>
        <p:spPr>
          <a:xfrm>
            <a:off x="144077"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6" name="Rectangle: Rounded Corners 201">
            <a:extLst>
              <a:ext uri="{FF2B5EF4-FFF2-40B4-BE49-F238E27FC236}">
                <a16:creationId xmlns:a16="http://schemas.microsoft.com/office/drawing/2014/main" xmlns="" id="{B6CDA6FF-6740-49E7-B14C-1831ED62E0F8}"/>
              </a:ext>
            </a:extLst>
          </p:cNvPr>
          <p:cNvSpPr/>
          <p:nvPr/>
        </p:nvSpPr>
        <p:spPr>
          <a:xfrm>
            <a:off x="144077" y="5485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a16="http://schemas.microsoft.com/office/drawing/2014/main" xmlns="" id="{B6CDA6FF-6740-49E7-B14C-1831ED62E0F8}"/>
              </a:ext>
            </a:extLst>
          </p:cNvPr>
          <p:cNvSpPr/>
          <p:nvPr/>
        </p:nvSpPr>
        <p:spPr>
          <a:xfrm>
            <a:off x="1627597" y="4516935"/>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a16="http://schemas.microsoft.com/office/drawing/2014/main" xmlns="" id="{B6CDA6FF-6740-49E7-B14C-1831ED62E0F8}"/>
              </a:ext>
            </a:extLst>
          </p:cNvPr>
          <p:cNvSpPr/>
          <p:nvPr/>
        </p:nvSpPr>
        <p:spPr>
          <a:xfrm>
            <a:off x="3118245" y="4516935"/>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a16="http://schemas.microsoft.com/office/drawing/2014/main" xmlns="" id="{B6CDA6FF-6740-49E7-B14C-1831ED62E0F8}"/>
              </a:ext>
            </a:extLst>
          </p:cNvPr>
          <p:cNvSpPr/>
          <p:nvPr/>
        </p:nvSpPr>
        <p:spPr>
          <a:xfrm>
            <a:off x="2372921"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a16="http://schemas.microsoft.com/office/drawing/2014/main" xmlns="" id="{B6CDA6FF-6740-49E7-B14C-1831ED62E0F8}"/>
              </a:ext>
            </a:extLst>
          </p:cNvPr>
          <p:cNvSpPr/>
          <p:nvPr/>
        </p:nvSpPr>
        <p:spPr>
          <a:xfrm>
            <a:off x="1627597" y="512280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a16="http://schemas.microsoft.com/office/drawing/2014/main" xmlns="" id="{B6CDA6FF-6740-49E7-B14C-1831ED62E0F8}"/>
              </a:ext>
            </a:extLst>
          </p:cNvPr>
          <p:cNvSpPr/>
          <p:nvPr/>
        </p:nvSpPr>
        <p:spPr>
          <a:xfrm>
            <a:off x="3118245" y="512280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a16="http://schemas.microsoft.com/office/drawing/2014/main" xmlns="" id="{B6CDA6FF-6740-49E7-B14C-1831ED62E0F8}"/>
              </a:ext>
            </a:extLst>
          </p:cNvPr>
          <p:cNvSpPr/>
          <p:nvPr/>
        </p:nvSpPr>
        <p:spPr>
          <a:xfrm>
            <a:off x="4608893" y="512280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a16="http://schemas.microsoft.com/office/drawing/2014/main" xmlns="" id="{B6CDA6FF-6740-49E7-B14C-1831ED62E0F8}"/>
              </a:ext>
            </a:extLst>
          </p:cNvPr>
          <p:cNvSpPr/>
          <p:nvPr/>
        </p:nvSpPr>
        <p:spPr>
          <a:xfrm>
            <a:off x="5565331" y="5691013"/>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a16="http://schemas.microsoft.com/office/drawing/2014/main" xmlns="" id="{B6CDA6FF-6740-49E7-B14C-1831ED62E0F8}"/>
              </a:ext>
            </a:extLst>
          </p:cNvPr>
          <p:cNvSpPr/>
          <p:nvPr/>
        </p:nvSpPr>
        <p:spPr>
          <a:xfrm>
            <a:off x="5548412"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a16="http://schemas.microsoft.com/office/drawing/2014/main" xmlns="" id="{B6CDA6FF-6740-49E7-B14C-1831ED62E0F8}"/>
              </a:ext>
            </a:extLst>
          </p:cNvPr>
          <p:cNvSpPr/>
          <p:nvPr/>
        </p:nvSpPr>
        <p:spPr>
          <a:xfrm>
            <a:off x="7585619" y="547641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a16="http://schemas.microsoft.com/office/drawing/2014/main" xmlns="" id="{B6CDA6FF-6740-49E7-B14C-1831ED62E0F8}"/>
              </a:ext>
            </a:extLst>
          </p:cNvPr>
          <p:cNvSpPr/>
          <p:nvPr/>
        </p:nvSpPr>
        <p:spPr>
          <a:xfrm>
            <a:off x="5568428" y="4516935"/>
            <a:ext cx="1788420" cy="775706"/>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TOHRU</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request (</a:t>
            </a:r>
            <a:r>
              <a:rPr lang="en-US" sz="800" b="1" kern="0" dirty="0" err="1" smtClean="0">
                <a:solidFill>
                  <a:srgbClr val="FFFFFF"/>
                </a:solidFill>
                <a:latin typeface="+mj-ea"/>
                <a:ea typeface="+mj-ea"/>
                <a:cs typeface="+mn-cs"/>
              </a:rPr>
              <a:t>new&amp;revision</a:t>
            </a:r>
            <a:r>
              <a:rPr lang="en-US" sz="800" b="1" kern="0" dirty="0" smtClean="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a:t>
            </a:r>
            <a:endParaRPr lang="en-US" sz="800" b="1" kern="0" dirty="0">
              <a:solidFill>
                <a:srgbClr val="FFFFFF"/>
              </a:solidFill>
              <a:latin typeface="+mj-ea"/>
              <a:ea typeface="+mj-ea"/>
              <a:cs typeface="+mn-cs"/>
            </a:endParaRPr>
          </a:p>
        </p:txBody>
      </p:sp>
      <p:sp>
        <p:nvSpPr>
          <p:cNvPr id="67" name="Rectangle: Rounded Corners 201">
            <a:extLst>
              <a:ext uri="{FF2B5EF4-FFF2-40B4-BE49-F238E27FC236}">
                <a16:creationId xmlns:a16="http://schemas.microsoft.com/office/drawing/2014/main" xmlns="" id="{B6CDA6FF-6740-49E7-B14C-1831ED62E0F8}"/>
              </a:ext>
            </a:extLst>
          </p:cNvPr>
          <p:cNvSpPr/>
          <p:nvPr/>
        </p:nvSpPr>
        <p:spPr>
          <a:xfrm>
            <a:off x="3868086" y="5685561"/>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a16="http://schemas.microsoft.com/office/drawing/2014/main" xmlns="" id="{61214404-3E99-431F-A1D1-0A44E2021497}"/>
              </a:ext>
            </a:extLst>
          </p:cNvPr>
          <p:cNvSpPr/>
          <p:nvPr/>
        </p:nvSpPr>
        <p:spPr>
          <a:xfrm>
            <a:off x="7396583"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Nov</a:t>
            </a:r>
            <a:r>
              <a:rPr lang="en-GB" sz="800" kern="0" dirty="0" smtClean="0">
                <a:solidFill>
                  <a:srgbClr val="FFFFFF"/>
                </a:solidFill>
                <a:latin typeface="微软雅黑" panose="020B0503020204020204" pitchFamily="34" charset="-122"/>
                <a:ea typeface="微软雅黑" panose="020B0503020204020204" pitchFamily="34" charset="-122"/>
              </a:rPr>
              <a:t> 17~18)</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9066048"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9827699"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a16="http://schemas.microsoft.com/office/drawing/2014/main" xmlns="" id="{B6CDA6FF-6740-49E7-B14C-1831ED62E0F8}"/>
              </a:ext>
            </a:extLst>
          </p:cNvPr>
          <p:cNvSpPr/>
          <p:nvPr/>
        </p:nvSpPr>
        <p:spPr>
          <a:xfrm>
            <a:off x="10561942"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11316812"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10248392"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9492483"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10405959"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xmlns="" id="{B6CDA6FF-6740-49E7-B14C-1831ED62E0F8}"/>
              </a:ext>
            </a:extLst>
          </p:cNvPr>
          <p:cNvSpPr/>
          <p:nvPr/>
        </p:nvSpPr>
        <p:spPr>
          <a:xfrm>
            <a:off x="11316812"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2119147" y="4220881"/>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752720" y="5682119"/>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795822" y="5047903"/>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857497"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323687" y="455191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323687" y="4744654"/>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323687" y="48969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323687"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323687"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11559510" y="4040549"/>
            <a:ext cx="667170" cy="246221"/>
          </a:xfrm>
          <a:prstGeom prst="rect">
            <a:avLst/>
          </a:prstGeom>
          <a:noFill/>
        </p:spPr>
        <p:txBody>
          <a:bodyPr wrap="none" rtlCol="0">
            <a:spAutoFit/>
          </a:bodyPr>
          <a:lstStyle/>
          <a:p>
            <a:r>
              <a:rPr lang="en-US" sz="1000" b="1" dirty="0" smtClean="0">
                <a:latin typeface="+mj-ea"/>
                <a:ea typeface="+mj-ea"/>
              </a:rPr>
              <a:t>Slide #15</a:t>
            </a:r>
            <a:endParaRPr lang="en-US" sz="1000" b="1" dirty="0">
              <a:latin typeface="+mj-ea"/>
              <a:ea typeface="+mj-ea"/>
            </a:endParaRPr>
          </a:p>
        </p:txBody>
      </p:sp>
      <p:sp>
        <p:nvSpPr>
          <p:cNvPr id="94" name="文本框 93"/>
          <p:cNvSpPr txBox="1"/>
          <p:nvPr/>
        </p:nvSpPr>
        <p:spPr>
          <a:xfrm>
            <a:off x="827503" y="5597026"/>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274437" y="5594515"/>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264141" y="5967579"/>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325842" y="5054730"/>
            <a:ext cx="667170" cy="246221"/>
          </a:xfrm>
          <a:prstGeom prst="rect">
            <a:avLst/>
          </a:prstGeom>
          <a:noFill/>
        </p:spPr>
        <p:txBody>
          <a:bodyPr wrap="none" rtlCol="0">
            <a:spAutoFit/>
          </a:bodyPr>
          <a:lstStyle/>
          <a:p>
            <a:r>
              <a:rPr lang="en-US" sz="1000" b="1" dirty="0" smtClean="0">
                <a:latin typeface="+mj-ea"/>
                <a:ea typeface="+mj-ea"/>
              </a:rPr>
              <a:t>Slide #16</a:t>
            </a:r>
            <a:endParaRPr lang="en-US" sz="1000" b="1" dirty="0">
              <a:latin typeface="+mj-ea"/>
              <a:ea typeface="+mj-ea"/>
            </a:endParaRPr>
          </a:p>
        </p:txBody>
      </p:sp>
      <p:sp>
        <p:nvSpPr>
          <p:cNvPr id="70" name="文本框 69"/>
          <p:cNvSpPr txBox="1"/>
          <p:nvPr/>
        </p:nvSpPr>
        <p:spPr>
          <a:xfrm>
            <a:off x="4622141" y="5828509"/>
            <a:ext cx="585417" cy="246221"/>
          </a:xfrm>
          <a:prstGeom prst="rect">
            <a:avLst/>
          </a:prstGeom>
          <a:noFill/>
        </p:spPr>
        <p:txBody>
          <a:bodyPr wrap="none" rtlCol="0">
            <a:spAutoFit/>
          </a:bodyPr>
          <a:lstStyle/>
          <a:p>
            <a:r>
              <a:rPr lang="en-US" sz="1000" b="1" dirty="0" smtClean="0">
                <a:latin typeface="+mj-ea"/>
                <a:ea typeface="+mj-ea"/>
              </a:rPr>
              <a:t>Annex I</a:t>
            </a:r>
            <a:endParaRPr lang="en-US" sz="1000" b="1" dirty="0">
              <a:latin typeface="+mj-ea"/>
              <a:ea typeface="+mj-ea"/>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4588085" y="6297215"/>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err="1">
                <a:solidFill>
                  <a:srgbClr val="FFFFFF"/>
                </a:solidFill>
                <a:latin typeface="微软雅黑" panose="020B0503020204020204" pitchFamily="34" charset="-122"/>
                <a:ea typeface="微软雅黑" panose="020B0503020204020204" pitchFamily="34" charset="-122"/>
              </a:rPr>
              <a:t>Toulous</a:t>
            </a:r>
            <a:r>
              <a:rPr lang="en-US" sz="800" kern="0" dirty="0">
                <a:solidFill>
                  <a:srgbClr val="FFFFFF"/>
                </a:solidFill>
                <a:latin typeface="微软雅黑" panose="020B0503020204020204" pitchFamily="34" charset="-122"/>
                <a:ea typeface="微软雅黑" panose="020B0503020204020204" pitchFamily="34" charset="-122"/>
              </a:rPr>
              <a:t> Local time (UTC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7058525" y="6426053"/>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856949" y="4116572"/>
            <a:ext cx="667170" cy="246221"/>
          </a:xfrm>
          <a:prstGeom prst="rect">
            <a:avLst/>
          </a:prstGeom>
          <a:noFill/>
        </p:spPr>
        <p:txBody>
          <a:bodyPr wrap="none" rtlCol="0">
            <a:spAutoFit/>
          </a:bodyPr>
          <a:lstStyle/>
          <a:p>
            <a:r>
              <a:rPr lang="en-US" sz="1000" b="1" dirty="0" smtClean="0">
                <a:latin typeface="+mj-ea"/>
                <a:ea typeface="+mj-ea"/>
              </a:rPr>
              <a:t>Slide #18</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November 7</a:t>
            </a:r>
            <a:r>
              <a:rPr lang="en-US" altLang="zh-CN" sz="1400" baseline="30000" dirty="0" smtClean="0">
                <a:solidFill>
                  <a:srgbClr val="FF0000"/>
                </a:solidFill>
              </a:rPr>
              <a:t>th</a:t>
            </a:r>
            <a:r>
              <a:rPr lang="en-US" altLang="zh-CN" sz="1400" dirty="0" smtClean="0">
                <a:solidFill>
                  <a:srgbClr val="FF0000"/>
                </a:solidFill>
              </a:rPr>
              <a:t> (Monday) </a:t>
            </a:r>
            <a:r>
              <a:rPr lang="en-US" altLang="zh-CN" sz="1400" dirty="0">
                <a:solidFill>
                  <a:srgbClr val="FF0000"/>
                </a:solidFill>
              </a:rPr>
              <a:t>2022, 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submit formal CRs.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maintenance and </a:t>
            </a:r>
            <a:r>
              <a:rPr lang="en-US" altLang="zh-CN" sz="1400" dirty="0">
                <a:cs typeface="+mn-cs"/>
              </a:rPr>
              <a:t>on-going </a:t>
            </a:r>
            <a:r>
              <a:rPr lang="en-US" altLang="zh-CN" sz="1400" dirty="0" smtClean="0">
                <a:cs typeface="+mn-cs"/>
              </a:rPr>
              <a:t>WI </a:t>
            </a:r>
            <a:r>
              <a:rPr lang="en-US" altLang="zh-CN" sz="1400" dirty="0" err="1" smtClean="0">
                <a:cs typeface="+mn-cs"/>
              </a:rPr>
              <a:t>Perf</a:t>
            </a:r>
            <a:r>
              <a:rPr lang="en-US" altLang="zh-CN" sz="1400" dirty="0" smtClean="0">
                <a:cs typeface="+mn-cs"/>
              </a:rPr>
              <a:t> part,</a:t>
            </a:r>
          </a:p>
          <a:p>
            <a:pPr lvl="1">
              <a:spcBef>
                <a:spcPts val="0"/>
              </a:spcBef>
              <a:spcAft>
                <a:spcPts val="600"/>
              </a:spcAft>
            </a:pPr>
            <a:r>
              <a:rPr lang="en-US" altLang="zh-CN" sz="1200" dirty="0"/>
              <a:t>For Rel-17 maintenance, please submit formal CRs and follow the guidance on Slide #5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company/organization</a:t>
            </a:r>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a:t>.</a:t>
            </a:r>
          </a:p>
          <a:p>
            <a:pPr lvl="1">
              <a:spcBef>
                <a:spcPts val="0"/>
              </a:spcBef>
              <a:spcAft>
                <a:spcPts val="600"/>
              </a:spcAft>
            </a:pPr>
            <a:r>
              <a:rPr lang="en-US" altLang="zh-CN" sz="1200" dirty="0"/>
              <a:t>For </a:t>
            </a:r>
            <a:r>
              <a:rPr lang="en-US" altLang="zh-CN" sz="1200" dirty="0" smtClean="0"/>
              <a:t>Rel-17 </a:t>
            </a:r>
            <a:r>
              <a:rPr lang="en-US" altLang="zh-CN" sz="1200" dirty="0"/>
              <a:t>on-going </a:t>
            </a:r>
            <a:r>
              <a:rPr lang="en-US" altLang="zh-CN" sz="1200" dirty="0" err="1" smtClean="0"/>
              <a:t>Wis</a:t>
            </a:r>
            <a:r>
              <a:rPr lang="en-US" altLang="zh-CN" sz="1200" dirty="0" smtClean="0"/>
              <a:t> </a:t>
            </a:r>
            <a:r>
              <a:rPr lang="en-US" altLang="zh-CN" sz="1200" dirty="0" err="1" smtClean="0"/>
              <a:t>Perf</a:t>
            </a:r>
            <a:r>
              <a:rPr lang="en-US" altLang="zh-CN" sz="1200" dirty="0" smtClean="0"/>
              <a:t> part, </a:t>
            </a:r>
            <a:r>
              <a:rPr lang="en-US" altLang="zh-CN" sz="1200" dirty="0"/>
              <a:t>the big CR approach is applicable for all the </a:t>
            </a:r>
            <a:r>
              <a:rPr lang="en-US" altLang="zh-CN" sz="1200" dirty="0" err="1"/>
              <a:t>WIs.</a:t>
            </a:r>
            <a:r>
              <a:rPr lang="en-US" altLang="zh-CN" sz="1200" dirty="0"/>
              <a:t> Companies shall follow CR work split and formal big CRs shall be submitted by sourcing companies only.</a:t>
            </a:r>
          </a:p>
          <a:p>
            <a:pPr lvl="2">
              <a:lnSpc>
                <a:spcPct val="110000"/>
              </a:lnSpc>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2">
              <a:lnSpc>
                <a:spcPct val="110000"/>
              </a:lnSpc>
              <a:spcBef>
                <a:spcPts val="0"/>
              </a:spcBef>
              <a:spcAft>
                <a:spcPts val="600"/>
              </a:spcAft>
            </a:pPr>
            <a:r>
              <a:rPr lang="en-US" altLang="zh-CN" sz="1200" dirty="0" smtClean="0"/>
              <a:t>Performance </a:t>
            </a:r>
            <a:r>
              <a:rPr lang="en-US" altLang="zh-CN" sz="1200" dirty="0"/>
              <a:t>part </a:t>
            </a:r>
            <a:r>
              <a:rPr lang="en-US" altLang="zh-CN" sz="1200" dirty="0" smtClean="0"/>
              <a:t>includes RF </a:t>
            </a:r>
            <a:r>
              <a:rPr lang="en-US" altLang="zh-CN" sz="1200" dirty="0"/>
              <a:t>conformance, RRM test and demodulation </a:t>
            </a:r>
            <a:r>
              <a:rPr lang="en-US" altLang="zh-CN" sz="1200" dirty="0" smtClean="0"/>
              <a:t>performance </a:t>
            </a:r>
            <a:r>
              <a:rPr lang="en-US" altLang="zh-CN" sz="1200" dirty="0"/>
              <a:t>for all WIs</a:t>
            </a:r>
          </a:p>
          <a:p>
            <a:pPr lvl="3">
              <a:spcBef>
                <a:spcPts val="0"/>
              </a:spcBef>
              <a:spcAft>
                <a:spcPts val="600"/>
              </a:spcAft>
            </a:pPr>
            <a:r>
              <a:rPr lang="en-US" altLang="zh-CN" sz="1200" dirty="0"/>
              <a:t>Please provide draft CRs for all the on-going Rel-17 </a:t>
            </a:r>
            <a:r>
              <a:rPr lang="en-US" altLang="zh-CN" sz="1200" dirty="0" err="1"/>
              <a:t>WIs.</a:t>
            </a:r>
            <a:r>
              <a:rPr lang="en-US" altLang="zh-CN" sz="1200" strike="sngStrike" dirty="0"/>
              <a:t> </a:t>
            </a:r>
          </a:p>
          <a:p>
            <a:pPr lvl="3">
              <a:spcBef>
                <a:spcPts val="0"/>
              </a:spcBef>
              <a:spcAft>
                <a:spcPts val="600"/>
              </a:spcAft>
            </a:pPr>
            <a:r>
              <a:rPr lang="en-US" altLang="zh-CN" sz="1200" dirty="0"/>
              <a:t>It is encouraged that companies discuss and agreed on the work splitting first if still needed</a:t>
            </a:r>
            <a:r>
              <a:rPr lang="en-US" altLang="zh-CN" sz="1200" dirty="0" smtClean="0"/>
              <a:t>.</a:t>
            </a:r>
            <a:endParaRPr lang="en-US" altLang="zh-CN" sz="1000" dirty="0"/>
          </a:p>
          <a:p>
            <a:pPr lvl="2">
              <a:lnSpc>
                <a:spcPct val="110000"/>
              </a:lnSpc>
              <a:spcBef>
                <a:spcPts val="0"/>
              </a:spcBef>
              <a:spcAft>
                <a:spcPts val="600"/>
              </a:spcAft>
            </a:pPr>
            <a:r>
              <a:rPr lang="en-US" altLang="zh-CN" sz="1200" dirty="0"/>
              <a:t>Delegates are strongly encouraged to participate in review on Big CRs during post-meeting email process </a:t>
            </a:r>
            <a:r>
              <a:rPr lang="en-US" altLang="zh-CN" sz="1200" dirty="0" smtClean="0"/>
              <a:t>procedures</a:t>
            </a:r>
            <a:endParaRPr lang="en-US" altLang="zh-CN" sz="1200" dirty="0"/>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can reserve the </a:t>
            </a:r>
            <a:r>
              <a:rPr lang="en-US" altLang="zh-CN" sz="1200" dirty="0" err="1" smtClean="0"/>
              <a:t>tdoc</a:t>
            </a:r>
            <a:r>
              <a:rPr lang="en-US" altLang="zh-CN" sz="1200" dirty="0" smtClean="0"/>
              <a:t> numbers for draft TR/TS to merge all the agreement.</a:t>
            </a:r>
            <a:endParaRPr lang="en-US" altLang="zh-CN" sz="1200" dirty="0"/>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[105][10x]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November 7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November 9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November 10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November 11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November 13 (Sunday)</a:t>
            </a:r>
            <a:r>
              <a:rPr lang="en-US" altLang="zh-CN" sz="1200" dirty="0" smtClean="0"/>
              <a:t>: Session chairs update the meeting notes according to moderators summary</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smtClean="0"/>
              <a:t>Delegates </a:t>
            </a:r>
            <a:r>
              <a:rPr lang="en-US" altLang="zh-CN" sz="1200" dirty="0"/>
              <a:t>do not need write comments in the summary </a:t>
            </a:r>
            <a:r>
              <a:rPr lang="en-US" altLang="zh-CN" sz="1200"/>
              <a:t>document </a:t>
            </a:r>
            <a:r>
              <a:rPr lang="en-US" altLang="zh-CN" sz="120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9.1 </a:t>
            </a:r>
            <a:r>
              <a:rPr lang="en-US" altLang="zh-CN" sz="1400" dirty="0"/>
              <a:t>for LTE, AI </a:t>
            </a:r>
            <a:r>
              <a:rPr lang="en-US" altLang="zh-CN" sz="1400" dirty="0" smtClean="0"/>
              <a:t>7.3–7.13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November</a:t>
            </a:r>
            <a:r>
              <a:rPr lang="en-US" sz="1200" dirty="0" smtClean="0">
                <a:solidFill>
                  <a:srgbClr val="FF0000"/>
                </a:solidFill>
              </a:rPr>
              <a:t> 9 (Wednesday)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November 11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November 14 (Monday)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November 15~18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November 21 (Monday),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 xmlns:a16="http://schemas.microsoft.com/office/drawing/2014/main" val="20000"/>
                    </a:ext>
                  </a:extLst>
                </a:gridCol>
                <a:gridCol w="2095196">
                  <a:extLst>
                    <a:ext uri="{9D8B030D-6E8A-4147-A177-3AD203B41FA5}">
                      <a16:colId xmlns="" xmlns:a16="http://schemas.microsoft.com/office/drawing/2014/main" val="20001"/>
                    </a:ext>
                  </a:extLst>
                </a:gridCol>
                <a:gridCol w="2095196">
                  <a:extLst>
                    <a:ext uri="{9D8B030D-6E8A-4147-A177-3AD203B41FA5}">
                      <a16:colId xmlns="" xmlns:a16="http://schemas.microsoft.com/office/drawing/2014/main"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online and ad hoc sessions, the two-way GTW conference calls will be set</a:t>
            </a:r>
            <a:endParaRPr lang="en-US" altLang="zh-CN" sz="1400" dirty="0"/>
          </a:p>
          <a:p>
            <a:pPr lvl="1">
              <a:spcBef>
                <a:spcPts val="0"/>
              </a:spcBef>
              <a:spcAft>
                <a:spcPts val="600"/>
              </a:spcAft>
            </a:pPr>
            <a:r>
              <a:rPr lang="en-US" altLang="zh-CN" sz="1200" dirty="0" smtClean="0"/>
              <a:t>Remote chairing and participating are allowed and supported</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[105][10x] 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www.3gpp.org/ftp/tsg_ran/WG4_Radio/TSGR4_105/Template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www.3gpp.org/ftp/tsg_ran/WG4_Radio/TSGR4_105/Templates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purl.org/dc/elements/1.1/"/>
    <ds:schemaRef ds:uri="http://purl.org/dc/dcmitype/"/>
    <ds:schemaRef ds:uri="http://schemas.microsoft.com/office/infopath/2007/PartnerControls"/>
    <ds:schemaRef ds:uri="a915fe38-2618-47b6-8303-829fb71466d5"/>
    <ds:schemaRef ds:uri="http://schemas.openxmlformats.org/package/2006/metadata/core-properties"/>
    <ds:schemaRef ds:uri="http://www.w3.org/XML/1998/namespace"/>
    <ds:schemaRef ds:uri="http://schemas.microsoft.com/office/2006/documentManagement/types"/>
    <ds:schemaRef ds:uri="23d77754-4ccc-4c57-9291-cab09e81894a"/>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350735</TotalTime>
  <Words>3674</Words>
  <Application>Microsoft Office PowerPoint</Application>
  <PresentationFormat>宽屏</PresentationFormat>
  <Paragraphs>359</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黑体</vt:lpstr>
      <vt:lpstr>宋体</vt:lpstr>
      <vt:lpstr>微软雅黑</vt:lpstr>
      <vt:lpstr>Arial</vt:lpstr>
      <vt:lpstr>Arial Black</vt:lpstr>
      <vt:lpstr>Calibri</vt:lpstr>
      <vt:lpstr>Times New Roman</vt:lpstr>
      <vt:lpstr>3gpp</vt:lpstr>
      <vt:lpstr>RAN4#105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1391</cp:revision>
  <cp:lastPrinted>2016-09-15T08:31:35Z</cp:lastPrinted>
  <dcterms:created xsi:type="dcterms:W3CDTF">2009-11-27T05:15:11Z</dcterms:created>
  <dcterms:modified xsi:type="dcterms:W3CDTF">2022-11-07T05:54:51Z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(3)HGkgf/C+Bh+hZ5whU1hGLAmA6KtGArmG8HbYXSBjsmeaXx4/PyR12F1JxekceGA4r5KsL5ed
esrvjx0bx7VARiJt4qigGOOMq5NxeCJpQjmAwMjOxd1xYjslTuw/gysDi+LqFoC8xcJyc3FA
kTOx6ZmesB6wSzndeG5Huc0OqZm9Mpk97ETJxr3gYi4Tg+5h3rDAc/ZAZzEufon+oLbt9c44
5PTWO1vHoiRM8jmyqC</vt:lpwstr>
  </property>
  <property fmtid="{D5CDD505-2E9C-101B-9397-08002B2CF9AE}" pid="11" name="_2015_ms_pID_7253431">
    <vt:lpwstr>cwtg7s9WoKejWcSVHBW7+SHU66uAaOGbpD+xZj75rarsdI8+UVTmrA
EAqoNyyqYzyTDTNPwG5is4A7N4G8GhFYSK5C56/IGn4p6FjLfJe9NTU4h+gh5YpUirxkALc3
CIaS7olbNoq18Tb09Z8otDIIXqI1FVfu2iZv6IR/BTSuIEaI8osru/P7joqpSokWjppGVAWr
ZpGiG0XfK3S5GePgUcy7xRqQgf7iq2QhuxrY</vt:lpwstr>
  </property>
  <property fmtid="{D5CDD505-2E9C-101B-9397-08002B2CF9AE}" pid="12" name="_2015_ms_pID_7253432">
    <vt:lpwstr>sg==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1666757002</vt:lpwstr>
  </property>
</Properties>
</file>