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4"/>
  </p:sldMasterIdLst>
  <p:sldIdLst>
    <p:sldId id="256" r:id="rId5"/>
    <p:sldId id="295" r:id="rId6"/>
    <p:sldId id="280" r:id="rId7"/>
    <p:sldId id="289" r:id="rId8"/>
    <p:sldId id="286" r:id="rId9"/>
    <p:sldId id="294" r:id="rId10"/>
    <p:sldId id="281" r:id="rId11"/>
    <p:sldId id="282" r:id="rId12"/>
    <p:sldId id="283" r:id="rId13"/>
    <p:sldId id="284" r:id="rId14"/>
    <p:sldId id="285" r:id="rId15"/>
    <p:sldId id="267" r:id="rId16"/>
    <p:sldId id="296" r:id="rId17"/>
    <p:sldId id="293" r:id="rId18"/>
    <p:sldId id="287"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5" d="100"/>
          <a:sy n="115" d="100"/>
        </p:scale>
        <p:origin x="372"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vodian, Bill" userId="9f4848a2-ce11-47bb-b646-219db641fa7d" providerId="ADAL" clId="{C29DC7E8-2502-4390-81BB-D1CFB170CA0E}"/>
    <pc:docChg chg="undo redo custSel modSld">
      <pc:chgData name="Shvodian, Bill" userId="9f4848a2-ce11-47bb-b646-219db641fa7d" providerId="ADAL" clId="{C29DC7E8-2502-4390-81BB-D1CFB170CA0E}" dt="2022-11-07T22:37:37.086" v="609" actId="20577"/>
      <pc:docMkLst>
        <pc:docMk/>
      </pc:docMkLst>
      <pc:sldChg chg="modSp mod">
        <pc:chgData name="Shvodian, Bill" userId="9f4848a2-ce11-47bb-b646-219db641fa7d" providerId="ADAL" clId="{C29DC7E8-2502-4390-81BB-D1CFB170CA0E}" dt="2022-11-07T22:37:37.086" v="609" actId="20577"/>
        <pc:sldMkLst>
          <pc:docMk/>
          <pc:sldMk cId="2034332738" sldId="256"/>
        </pc:sldMkLst>
        <pc:spChg chg="mod">
          <ac:chgData name="Shvodian, Bill" userId="9f4848a2-ce11-47bb-b646-219db641fa7d" providerId="ADAL" clId="{C29DC7E8-2502-4390-81BB-D1CFB170CA0E}" dt="2022-11-07T13:57:36.700" v="604" actId="20577"/>
          <ac:spMkLst>
            <pc:docMk/>
            <pc:sldMk cId="2034332738" sldId="256"/>
            <ac:spMk id="3" creationId="{2DCE4A54-CD95-4FAC-A605-7320B79D865E}"/>
          </ac:spMkLst>
        </pc:spChg>
        <pc:spChg chg="mod">
          <ac:chgData name="Shvodian, Bill" userId="9f4848a2-ce11-47bb-b646-219db641fa7d" providerId="ADAL" clId="{C29DC7E8-2502-4390-81BB-D1CFB170CA0E}" dt="2022-11-07T22:37:37.086" v="609" actId="20577"/>
          <ac:spMkLst>
            <pc:docMk/>
            <pc:sldMk cId="2034332738" sldId="256"/>
            <ac:spMk id="4" creationId="{0E4F8295-ACD0-42DE-8921-939D1527B55C}"/>
          </ac:spMkLst>
        </pc:spChg>
      </pc:sldChg>
      <pc:sldChg chg="modSp mod">
        <pc:chgData name="Shvodian, Bill" userId="9f4848a2-ce11-47bb-b646-219db641fa7d" providerId="ADAL" clId="{C29DC7E8-2502-4390-81BB-D1CFB170CA0E}" dt="2022-11-02T13:23:02.445" v="373" actId="6549"/>
        <pc:sldMkLst>
          <pc:docMk/>
          <pc:sldMk cId="4209144472" sldId="267"/>
        </pc:sldMkLst>
        <pc:spChg chg="mod">
          <ac:chgData name="Shvodian, Bill" userId="9f4848a2-ce11-47bb-b646-219db641fa7d" providerId="ADAL" clId="{C29DC7E8-2502-4390-81BB-D1CFB170CA0E}" dt="2022-11-02T13:23:02.445" v="373" actId="6549"/>
          <ac:spMkLst>
            <pc:docMk/>
            <pc:sldMk cId="4209144472" sldId="267"/>
            <ac:spMk id="3" creationId="{F63DA149-87F1-4BBB-84E9-EF1F2DBFE64E}"/>
          </ac:spMkLst>
        </pc:spChg>
      </pc:sldChg>
      <pc:sldChg chg="modSp mod">
        <pc:chgData name="Shvodian, Bill" userId="9f4848a2-ce11-47bb-b646-219db641fa7d" providerId="ADAL" clId="{C29DC7E8-2502-4390-81BB-D1CFB170CA0E}" dt="2022-11-02T13:25:28.700" v="529" actId="20577"/>
        <pc:sldMkLst>
          <pc:docMk/>
          <pc:sldMk cId="3815982872" sldId="285"/>
        </pc:sldMkLst>
        <pc:spChg chg="mod">
          <ac:chgData name="Shvodian, Bill" userId="9f4848a2-ce11-47bb-b646-219db641fa7d" providerId="ADAL" clId="{C29DC7E8-2502-4390-81BB-D1CFB170CA0E}" dt="2022-11-02T13:25:28.700" v="529" actId="20577"/>
          <ac:spMkLst>
            <pc:docMk/>
            <pc:sldMk cId="3815982872" sldId="285"/>
            <ac:spMk id="3" creationId="{DA35FE87-AF92-83E4-75F1-FCC8E72A025B}"/>
          </ac:spMkLst>
        </pc:spChg>
      </pc:sldChg>
      <pc:sldChg chg="modSp mod">
        <pc:chgData name="Shvodian, Bill" userId="9f4848a2-ce11-47bb-b646-219db641fa7d" providerId="ADAL" clId="{C29DC7E8-2502-4390-81BB-D1CFB170CA0E}" dt="2022-11-07T02:30:14.559" v="558"/>
        <pc:sldMkLst>
          <pc:docMk/>
          <pc:sldMk cId="775984295" sldId="287"/>
        </pc:sldMkLst>
        <pc:spChg chg="mod">
          <ac:chgData name="Shvodian, Bill" userId="9f4848a2-ce11-47bb-b646-219db641fa7d" providerId="ADAL" clId="{C29DC7E8-2502-4390-81BB-D1CFB170CA0E}" dt="2022-11-07T02:30:14.559" v="558"/>
          <ac:spMkLst>
            <pc:docMk/>
            <pc:sldMk cId="775984295" sldId="287"/>
            <ac:spMk id="3" creationId="{E39F60D3-DBBC-0945-7F9B-96D3BA21CE81}"/>
          </ac:spMkLst>
        </pc:spChg>
      </pc:sldChg>
      <pc:sldChg chg="modSp mod">
        <pc:chgData name="Shvodian, Bill" userId="9f4848a2-ce11-47bb-b646-219db641fa7d" providerId="ADAL" clId="{C29DC7E8-2502-4390-81BB-D1CFB170CA0E}" dt="2022-11-02T13:08:56.997" v="96" actId="20577"/>
        <pc:sldMkLst>
          <pc:docMk/>
          <pc:sldMk cId="2768305251" sldId="293"/>
        </pc:sldMkLst>
        <pc:spChg chg="mod">
          <ac:chgData name="Shvodian, Bill" userId="9f4848a2-ce11-47bb-b646-219db641fa7d" providerId="ADAL" clId="{C29DC7E8-2502-4390-81BB-D1CFB170CA0E}" dt="2022-11-02T13:08:56.997" v="96" actId="20577"/>
          <ac:spMkLst>
            <pc:docMk/>
            <pc:sldMk cId="2768305251" sldId="293"/>
            <ac:spMk id="3" creationId="{0FC21FEE-373B-D97E-961A-B275DA0D5CA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7D2FD2-FEF9-44CF-8CCA-4CDC02B9FCC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C33D3CE-C713-4B95-969B-F035BA6EC1E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67CB9ED-FCEC-4070-AC7F-A05FFD2C2530}"/>
              </a:ext>
            </a:extLst>
          </p:cNvPr>
          <p:cNvSpPr>
            <a:spLocks noGrp="1"/>
          </p:cNvSpPr>
          <p:nvPr>
            <p:ph type="dt" sz="half" idx="10"/>
          </p:nvPr>
        </p:nvSpPr>
        <p:spPr/>
        <p:txBody>
          <a:bodyPr/>
          <a:lstStyle/>
          <a:p>
            <a:fld id="{A58F8BA0-BB70-44F6-9D1D-84C9AD190919}" type="datetimeFigureOut">
              <a:rPr lang="en-US" smtClean="0"/>
              <a:t>11/7/2022</a:t>
            </a:fld>
            <a:endParaRPr lang="en-US"/>
          </a:p>
        </p:txBody>
      </p:sp>
      <p:sp>
        <p:nvSpPr>
          <p:cNvPr id="5" name="Footer Placeholder 4">
            <a:extLst>
              <a:ext uri="{FF2B5EF4-FFF2-40B4-BE49-F238E27FC236}">
                <a16:creationId xmlns:a16="http://schemas.microsoft.com/office/drawing/2014/main" id="{724DB2C9-3968-47AD-AF0A-767EB0D133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7EDB83-B8FD-4B06-ADC8-77DB06FA69EE}"/>
              </a:ext>
            </a:extLst>
          </p:cNvPr>
          <p:cNvSpPr>
            <a:spLocks noGrp="1"/>
          </p:cNvSpPr>
          <p:nvPr>
            <p:ph type="sldNum" sz="quarter" idx="12"/>
          </p:nvPr>
        </p:nvSpPr>
        <p:spPr/>
        <p:txBody>
          <a:bodyPr/>
          <a:lstStyle/>
          <a:p>
            <a:fld id="{F4A09428-7F8F-4854-A206-2F552784CF3E}" type="slidenum">
              <a:rPr lang="en-US" smtClean="0"/>
              <a:t>‹#›</a:t>
            </a:fld>
            <a:endParaRPr lang="en-US"/>
          </a:p>
        </p:txBody>
      </p:sp>
    </p:spTree>
    <p:extLst>
      <p:ext uri="{BB962C8B-B14F-4D97-AF65-F5344CB8AC3E}">
        <p14:creationId xmlns:p14="http://schemas.microsoft.com/office/powerpoint/2010/main" val="28228438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3B08BA-3CC7-45A7-97B2-F08FAF0F0CD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070B5BA-B369-4143-8537-DDCDB15A745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29F7703-5D24-4B42-A753-AECF6D78C658}"/>
              </a:ext>
            </a:extLst>
          </p:cNvPr>
          <p:cNvSpPr>
            <a:spLocks noGrp="1"/>
          </p:cNvSpPr>
          <p:nvPr>
            <p:ph type="dt" sz="half" idx="10"/>
          </p:nvPr>
        </p:nvSpPr>
        <p:spPr/>
        <p:txBody>
          <a:bodyPr/>
          <a:lstStyle/>
          <a:p>
            <a:fld id="{A58F8BA0-BB70-44F6-9D1D-84C9AD190919}" type="datetimeFigureOut">
              <a:rPr lang="en-US" smtClean="0"/>
              <a:t>11/7/2022</a:t>
            </a:fld>
            <a:endParaRPr lang="en-US"/>
          </a:p>
        </p:txBody>
      </p:sp>
      <p:sp>
        <p:nvSpPr>
          <p:cNvPr id="5" name="Footer Placeholder 4">
            <a:extLst>
              <a:ext uri="{FF2B5EF4-FFF2-40B4-BE49-F238E27FC236}">
                <a16:creationId xmlns:a16="http://schemas.microsoft.com/office/drawing/2014/main" id="{C97F5BA4-5006-412A-AA0A-8C98B0FFFE7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0307D0-2FA1-42DF-92D7-F9BD8B354DFB}"/>
              </a:ext>
            </a:extLst>
          </p:cNvPr>
          <p:cNvSpPr>
            <a:spLocks noGrp="1"/>
          </p:cNvSpPr>
          <p:nvPr>
            <p:ph type="sldNum" sz="quarter" idx="12"/>
          </p:nvPr>
        </p:nvSpPr>
        <p:spPr/>
        <p:txBody>
          <a:bodyPr/>
          <a:lstStyle/>
          <a:p>
            <a:fld id="{F4A09428-7F8F-4854-A206-2F552784CF3E}" type="slidenum">
              <a:rPr lang="en-US" smtClean="0"/>
              <a:t>‹#›</a:t>
            </a:fld>
            <a:endParaRPr lang="en-US"/>
          </a:p>
        </p:txBody>
      </p:sp>
    </p:spTree>
    <p:extLst>
      <p:ext uri="{BB962C8B-B14F-4D97-AF65-F5344CB8AC3E}">
        <p14:creationId xmlns:p14="http://schemas.microsoft.com/office/powerpoint/2010/main" val="5951563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C72760E-9D88-4454-808C-B28988127BE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344C9AA-0AA9-4885-BB00-606ADB2B3A6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4339A43-E80B-4CD9-9B6F-2AF79A6CF016}"/>
              </a:ext>
            </a:extLst>
          </p:cNvPr>
          <p:cNvSpPr>
            <a:spLocks noGrp="1"/>
          </p:cNvSpPr>
          <p:nvPr>
            <p:ph type="dt" sz="half" idx="10"/>
          </p:nvPr>
        </p:nvSpPr>
        <p:spPr/>
        <p:txBody>
          <a:bodyPr/>
          <a:lstStyle/>
          <a:p>
            <a:fld id="{A58F8BA0-BB70-44F6-9D1D-84C9AD190919}" type="datetimeFigureOut">
              <a:rPr lang="en-US" smtClean="0"/>
              <a:t>11/7/2022</a:t>
            </a:fld>
            <a:endParaRPr lang="en-US"/>
          </a:p>
        </p:txBody>
      </p:sp>
      <p:sp>
        <p:nvSpPr>
          <p:cNvPr id="5" name="Footer Placeholder 4">
            <a:extLst>
              <a:ext uri="{FF2B5EF4-FFF2-40B4-BE49-F238E27FC236}">
                <a16:creationId xmlns:a16="http://schemas.microsoft.com/office/drawing/2014/main" id="{564D4799-65DE-4FBF-9B8B-191D29DD179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E024C9E-AB36-4A9B-BC14-CFAFDD9F5802}"/>
              </a:ext>
            </a:extLst>
          </p:cNvPr>
          <p:cNvSpPr>
            <a:spLocks noGrp="1"/>
          </p:cNvSpPr>
          <p:nvPr>
            <p:ph type="sldNum" sz="quarter" idx="12"/>
          </p:nvPr>
        </p:nvSpPr>
        <p:spPr/>
        <p:txBody>
          <a:bodyPr/>
          <a:lstStyle/>
          <a:p>
            <a:fld id="{F4A09428-7F8F-4854-A206-2F552784CF3E}" type="slidenum">
              <a:rPr lang="en-US" smtClean="0"/>
              <a:t>‹#›</a:t>
            </a:fld>
            <a:endParaRPr lang="en-US"/>
          </a:p>
        </p:txBody>
      </p:sp>
    </p:spTree>
    <p:extLst>
      <p:ext uri="{BB962C8B-B14F-4D97-AF65-F5344CB8AC3E}">
        <p14:creationId xmlns:p14="http://schemas.microsoft.com/office/powerpoint/2010/main" val="18120979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6E46A-667D-4E23-9640-C05CFD739AD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982175F-FF94-4838-801E-0A1EBDEF056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2C276D8-9231-4F52-B145-BE7F23E1723D}"/>
              </a:ext>
            </a:extLst>
          </p:cNvPr>
          <p:cNvSpPr>
            <a:spLocks noGrp="1"/>
          </p:cNvSpPr>
          <p:nvPr>
            <p:ph type="dt" sz="half" idx="10"/>
          </p:nvPr>
        </p:nvSpPr>
        <p:spPr/>
        <p:txBody>
          <a:bodyPr/>
          <a:lstStyle/>
          <a:p>
            <a:fld id="{A58F8BA0-BB70-44F6-9D1D-84C9AD190919}" type="datetimeFigureOut">
              <a:rPr lang="en-US" smtClean="0"/>
              <a:t>11/7/2022</a:t>
            </a:fld>
            <a:endParaRPr lang="en-US"/>
          </a:p>
        </p:txBody>
      </p:sp>
      <p:sp>
        <p:nvSpPr>
          <p:cNvPr id="5" name="Footer Placeholder 4">
            <a:extLst>
              <a:ext uri="{FF2B5EF4-FFF2-40B4-BE49-F238E27FC236}">
                <a16:creationId xmlns:a16="http://schemas.microsoft.com/office/drawing/2014/main" id="{F83CFF0B-E1C0-494A-BD81-8B985BFF61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B2E3CDF-E88E-4E41-BC52-DBBB131607A7}"/>
              </a:ext>
            </a:extLst>
          </p:cNvPr>
          <p:cNvSpPr>
            <a:spLocks noGrp="1"/>
          </p:cNvSpPr>
          <p:nvPr>
            <p:ph type="sldNum" sz="quarter" idx="12"/>
          </p:nvPr>
        </p:nvSpPr>
        <p:spPr/>
        <p:txBody>
          <a:bodyPr/>
          <a:lstStyle/>
          <a:p>
            <a:fld id="{F4A09428-7F8F-4854-A206-2F552784CF3E}" type="slidenum">
              <a:rPr lang="en-US" smtClean="0"/>
              <a:t>‹#›</a:t>
            </a:fld>
            <a:endParaRPr lang="en-US"/>
          </a:p>
        </p:txBody>
      </p:sp>
    </p:spTree>
    <p:extLst>
      <p:ext uri="{BB962C8B-B14F-4D97-AF65-F5344CB8AC3E}">
        <p14:creationId xmlns:p14="http://schemas.microsoft.com/office/powerpoint/2010/main" val="35496240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2A6030-5419-48A4-B5C2-C8D328E8191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3BC3F31-EC76-4207-AC5C-C6EA66C6C7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5381571-76B8-4148-B550-57E02181F1FC}"/>
              </a:ext>
            </a:extLst>
          </p:cNvPr>
          <p:cNvSpPr>
            <a:spLocks noGrp="1"/>
          </p:cNvSpPr>
          <p:nvPr>
            <p:ph type="dt" sz="half" idx="10"/>
          </p:nvPr>
        </p:nvSpPr>
        <p:spPr/>
        <p:txBody>
          <a:bodyPr/>
          <a:lstStyle/>
          <a:p>
            <a:fld id="{A58F8BA0-BB70-44F6-9D1D-84C9AD190919}" type="datetimeFigureOut">
              <a:rPr lang="en-US" smtClean="0"/>
              <a:t>11/7/2022</a:t>
            </a:fld>
            <a:endParaRPr lang="en-US"/>
          </a:p>
        </p:txBody>
      </p:sp>
      <p:sp>
        <p:nvSpPr>
          <p:cNvPr id="5" name="Footer Placeholder 4">
            <a:extLst>
              <a:ext uri="{FF2B5EF4-FFF2-40B4-BE49-F238E27FC236}">
                <a16:creationId xmlns:a16="http://schemas.microsoft.com/office/drawing/2014/main" id="{5DE01D95-E0EE-4190-88D8-43255B87035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944D98-ECEA-4FA2-AAE1-6E462D83CE29}"/>
              </a:ext>
            </a:extLst>
          </p:cNvPr>
          <p:cNvSpPr>
            <a:spLocks noGrp="1"/>
          </p:cNvSpPr>
          <p:nvPr>
            <p:ph type="sldNum" sz="quarter" idx="12"/>
          </p:nvPr>
        </p:nvSpPr>
        <p:spPr/>
        <p:txBody>
          <a:bodyPr/>
          <a:lstStyle/>
          <a:p>
            <a:fld id="{F4A09428-7F8F-4854-A206-2F552784CF3E}" type="slidenum">
              <a:rPr lang="en-US" smtClean="0"/>
              <a:t>‹#›</a:t>
            </a:fld>
            <a:endParaRPr lang="en-US"/>
          </a:p>
        </p:txBody>
      </p:sp>
    </p:spTree>
    <p:extLst>
      <p:ext uri="{BB962C8B-B14F-4D97-AF65-F5344CB8AC3E}">
        <p14:creationId xmlns:p14="http://schemas.microsoft.com/office/powerpoint/2010/main" val="1731292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2D4C04-22A0-4F74-9FB6-6B994AED971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36CB165-8EF4-4835-9769-27CEA9B6B54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6B674E1-1615-497D-B91F-D97E17CB63E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9681AC9-7709-4506-AB6F-EC625E49892D}"/>
              </a:ext>
            </a:extLst>
          </p:cNvPr>
          <p:cNvSpPr>
            <a:spLocks noGrp="1"/>
          </p:cNvSpPr>
          <p:nvPr>
            <p:ph type="dt" sz="half" idx="10"/>
          </p:nvPr>
        </p:nvSpPr>
        <p:spPr/>
        <p:txBody>
          <a:bodyPr/>
          <a:lstStyle/>
          <a:p>
            <a:fld id="{A58F8BA0-BB70-44F6-9D1D-84C9AD190919}" type="datetimeFigureOut">
              <a:rPr lang="en-US" smtClean="0"/>
              <a:t>11/7/2022</a:t>
            </a:fld>
            <a:endParaRPr lang="en-US"/>
          </a:p>
        </p:txBody>
      </p:sp>
      <p:sp>
        <p:nvSpPr>
          <p:cNvPr id="6" name="Footer Placeholder 5">
            <a:extLst>
              <a:ext uri="{FF2B5EF4-FFF2-40B4-BE49-F238E27FC236}">
                <a16:creationId xmlns:a16="http://schemas.microsoft.com/office/drawing/2014/main" id="{F6CED08C-0D30-4017-A09B-A76B51C9BEB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152A175-6174-4EA5-AFDB-90C77FEEF2D5}"/>
              </a:ext>
            </a:extLst>
          </p:cNvPr>
          <p:cNvSpPr>
            <a:spLocks noGrp="1"/>
          </p:cNvSpPr>
          <p:nvPr>
            <p:ph type="sldNum" sz="quarter" idx="12"/>
          </p:nvPr>
        </p:nvSpPr>
        <p:spPr/>
        <p:txBody>
          <a:bodyPr/>
          <a:lstStyle/>
          <a:p>
            <a:fld id="{F4A09428-7F8F-4854-A206-2F552784CF3E}" type="slidenum">
              <a:rPr lang="en-US" smtClean="0"/>
              <a:t>‹#›</a:t>
            </a:fld>
            <a:endParaRPr lang="en-US"/>
          </a:p>
        </p:txBody>
      </p:sp>
    </p:spTree>
    <p:extLst>
      <p:ext uri="{BB962C8B-B14F-4D97-AF65-F5344CB8AC3E}">
        <p14:creationId xmlns:p14="http://schemas.microsoft.com/office/powerpoint/2010/main" val="1050043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F9B039-E39C-45CC-BCC6-024E5987025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069397F-EB7F-4250-9932-06C583EC27B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6A1F0A9-92DA-4377-B079-D7FA427DA77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1EC7DD6-BF28-42D3-8508-DEF2FB480EA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E51F4E9-6FAA-4373-BBF8-357C3660714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30AF0B5-579E-4E9B-857D-1EA626C6AB50}"/>
              </a:ext>
            </a:extLst>
          </p:cNvPr>
          <p:cNvSpPr>
            <a:spLocks noGrp="1"/>
          </p:cNvSpPr>
          <p:nvPr>
            <p:ph type="dt" sz="half" idx="10"/>
          </p:nvPr>
        </p:nvSpPr>
        <p:spPr/>
        <p:txBody>
          <a:bodyPr/>
          <a:lstStyle/>
          <a:p>
            <a:fld id="{A58F8BA0-BB70-44F6-9D1D-84C9AD190919}" type="datetimeFigureOut">
              <a:rPr lang="en-US" smtClean="0"/>
              <a:t>11/7/2022</a:t>
            </a:fld>
            <a:endParaRPr lang="en-US"/>
          </a:p>
        </p:txBody>
      </p:sp>
      <p:sp>
        <p:nvSpPr>
          <p:cNvPr id="8" name="Footer Placeholder 7">
            <a:extLst>
              <a:ext uri="{FF2B5EF4-FFF2-40B4-BE49-F238E27FC236}">
                <a16:creationId xmlns:a16="http://schemas.microsoft.com/office/drawing/2014/main" id="{6C0F4E37-C62D-4C4E-A07F-7F56C929B3D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7E818F0-25E3-4EB7-A87D-B6552D421B08}"/>
              </a:ext>
            </a:extLst>
          </p:cNvPr>
          <p:cNvSpPr>
            <a:spLocks noGrp="1"/>
          </p:cNvSpPr>
          <p:nvPr>
            <p:ph type="sldNum" sz="quarter" idx="12"/>
          </p:nvPr>
        </p:nvSpPr>
        <p:spPr/>
        <p:txBody>
          <a:bodyPr/>
          <a:lstStyle/>
          <a:p>
            <a:fld id="{F4A09428-7F8F-4854-A206-2F552784CF3E}" type="slidenum">
              <a:rPr lang="en-US" smtClean="0"/>
              <a:t>‹#›</a:t>
            </a:fld>
            <a:endParaRPr lang="en-US"/>
          </a:p>
        </p:txBody>
      </p:sp>
    </p:spTree>
    <p:extLst>
      <p:ext uri="{BB962C8B-B14F-4D97-AF65-F5344CB8AC3E}">
        <p14:creationId xmlns:p14="http://schemas.microsoft.com/office/powerpoint/2010/main" val="23578117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24988-B214-4AA5-B3C0-B6A4A905D7A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C712060-10A3-438E-B6AE-D6AEFD35C75D}"/>
              </a:ext>
            </a:extLst>
          </p:cNvPr>
          <p:cNvSpPr>
            <a:spLocks noGrp="1"/>
          </p:cNvSpPr>
          <p:nvPr>
            <p:ph type="dt" sz="half" idx="10"/>
          </p:nvPr>
        </p:nvSpPr>
        <p:spPr/>
        <p:txBody>
          <a:bodyPr/>
          <a:lstStyle/>
          <a:p>
            <a:fld id="{A58F8BA0-BB70-44F6-9D1D-84C9AD190919}" type="datetimeFigureOut">
              <a:rPr lang="en-US" smtClean="0"/>
              <a:t>11/7/2022</a:t>
            </a:fld>
            <a:endParaRPr lang="en-US"/>
          </a:p>
        </p:txBody>
      </p:sp>
      <p:sp>
        <p:nvSpPr>
          <p:cNvPr id="4" name="Footer Placeholder 3">
            <a:extLst>
              <a:ext uri="{FF2B5EF4-FFF2-40B4-BE49-F238E27FC236}">
                <a16:creationId xmlns:a16="http://schemas.microsoft.com/office/drawing/2014/main" id="{AE206D11-FFB2-4B1F-B61A-E824B23CE50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564F533-4E57-4FA7-9FB9-73C5367B15BF}"/>
              </a:ext>
            </a:extLst>
          </p:cNvPr>
          <p:cNvSpPr>
            <a:spLocks noGrp="1"/>
          </p:cNvSpPr>
          <p:nvPr>
            <p:ph type="sldNum" sz="quarter" idx="12"/>
          </p:nvPr>
        </p:nvSpPr>
        <p:spPr/>
        <p:txBody>
          <a:bodyPr/>
          <a:lstStyle/>
          <a:p>
            <a:fld id="{F4A09428-7F8F-4854-A206-2F552784CF3E}" type="slidenum">
              <a:rPr lang="en-US" smtClean="0"/>
              <a:t>‹#›</a:t>
            </a:fld>
            <a:endParaRPr lang="en-US"/>
          </a:p>
        </p:txBody>
      </p:sp>
    </p:spTree>
    <p:extLst>
      <p:ext uri="{BB962C8B-B14F-4D97-AF65-F5344CB8AC3E}">
        <p14:creationId xmlns:p14="http://schemas.microsoft.com/office/powerpoint/2010/main" val="17843296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6235705-2CD6-4AF1-AD41-9BB1D5D1F3DC}"/>
              </a:ext>
            </a:extLst>
          </p:cNvPr>
          <p:cNvSpPr>
            <a:spLocks noGrp="1"/>
          </p:cNvSpPr>
          <p:nvPr>
            <p:ph type="dt" sz="half" idx="10"/>
          </p:nvPr>
        </p:nvSpPr>
        <p:spPr/>
        <p:txBody>
          <a:bodyPr/>
          <a:lstStyle/>
          <a:p>
            <a:fld id="{A58F8BA0-BB70-44F6-9D1D-84C9AD190919}" type="datetimeFigureOut">
              <a:rPr lang="en-US" smtClean="0"/>
              <a:t>11/7/2022</a:t>
            </a:fld>
            <a:endParaRPr lang="en-US"/>
          </a:p>
        </p:txBody>
      </p:sp>
      <p:sp>
        <p:nvSpPr>
          <p:cNvPr id="3" name="Footer Placeholder 2">
            <a:extLst>
              <a:ext uri="{FF2B5EF4-FFF2-40B4-BE49-F238E27FC236}">
                <a16:creationId xmlns:a16="http://schemas.microsoft.com/office/drawing/2014/main" id="{27024C1A-ED37-4781-A695-EED7E988661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8DF1F5E-72C6-4D8F-85E6-6EB056CAA9BA}"/>
              </a:ext>
            </a:extLst>
          </p:cNvPr>
          <p:cNvSpPr>
            <a:spLocks noGrp="1"/>
          </p:cNvSpPr>
          <p:nvPr>
            <p:ph type="sldNum" sz="quarter" idx="12"/>
          </p:nvPr>
        </p:nvSpPr>
        <p:spPr/>
        <p:txBody>
          <a:bodyPr/>
          <a:lstStyle/>
          <a:p>
            <a:fld id="{F4A09428-7F8F-4854-A206-2F552784CF3E}" type="slidenum">
              <a:rPr lang="en-US" smtClean="0"/>
              <a:t>‹#›</a:t>
            </a:fld>
            <a:endParaRPr lang="en-US"/>
          </a:p>
        </p:txBody>
      </p:sp>
    </p:spTree>
    <p:extLst>
      <p:ext uri="{BB962C8B-B14F-4D97-AF65-F5344CB8AC3E}">
        <p14:creationId xmlns:p14="http://schemas.microsoft.com/office/powerpoint/2010/main" val="8414239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C85517-0DD8-48B0-A1F3-ACE0D5E3006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6C6B06A-0521-4F77-B824-E64DED715CF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1CBA856-107A-471B-9774-DE38E20299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124683E-3AA2-4EA3-8B1E-6773DE415A66}"/>
              </a:ext>
            </a:extLst>
          </p:cNvPr>
          <p:cNvSpPr>
            <a:spLocks noGrp="1"/>
          </p:cNvSpPr>
          <p:nvPr>
            <p:ph type="dt" sz="half" idx="10"/>
          </p:nvPr>
        </p:nvSpPr>
        <p:spPr/>
        <p:txBody>
          <a:bodyPr/>
          <a:lstStyle/>
          <a:p>
            <a:fld id="{A58F8BA0-BB70-44F6-9D1D-84C9AD190919}" type="datetimeFigureOut">
              <a:rPr lang="en-US" smtClean="0"/>
              <a:t>11/7/2022</a:t>
            </a:fld>
            <a:endParaRPr lang="en-US"/>
          </a:p>
        </p:txBody>
      </p:sp>
      <p:sp>
        <p:nvSpPr>
          <p:cNvPr id="6" name="Footer Placeholder 5">
            <a:extLst>
              <a:ext uri="{FF2B5EF4-FFF2-40B4-BE49-F238E27FC236}">
                <a16:creationId xmlns:a16="http://schemas.microsoft.com/office/drawing/2014/main" id="{84A54ED4-6193-4664-B024-697F5715E63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2D6463E-1A20-40F4-86FD-078BF56C1E69}"/>
              </a:ext>
            </a:extLst>
          </p:cNvPr>
          <p:cNvSpPr>
            <a:spLocks noGrp="1"/>
          </p:cNvSpPr>
          <p:nvPr>
            <p:ph type="sldNum" sz="quarter" idx="12"/>
          </p:nvPr>
        </p:nvSpPr>
        <p:spPr/>
        <p:txBody>
          <a:bodyPr/>
          <a:lstStyle/>
          <a:p>
            <a:fld id="{F4A09428-7F8F-4854-A206-2F552784CF3E}" type="slidenum">
              <a:rPr lang="en-US" smtClean="0"/>
              <a:t>‹#›</a:t>
            </a:fld>
            <a:endParaRPr lang="en-US"/>
          </a:p>
        </p:txBody>
      </p:sp>
    </p:spTree>
    <p:extLst>
      <p:ext uri="{BB962C8B-B14F-4D97-AF65-F5344CB8AC3E}">
        <p14:creationId xmlns:p14="http://schemas.microsoft.com/office/powerpoint/2010/main" val="16638595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55029A-BD48-4384-BC04-35E6107A0D6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7C400B0-3235-4110-8A47-1B4B6965EA0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CE2E865-6DD6-42BA-A612-DC31998723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2EF018C-AC3A-4F2C-8D93-335BCEE5E7E3}"/>
              </a:ext>
            </a:extLst>
          </p:cNvPr>
          <p:cNvSpPr>
            <a:spLocks noGrp="1"/>
          </p:cNvSpPr>
          <p:nvPr>
            <p:ph type="dt" sz="half" idx="10"/>
          </p:nvPr>
        </p:nvSpPr>
        <p:spPr/>
        <p:txBody>
          <a:bodyPr/>
          <a:lstStyle/>
          <a:p>
            <a:fld id="{A58F8BA0-BB70-44F6-9D1D-84C9AD190919}" type="datetimeFigureOut">
              <a:rPr lang="en-US" smtClean="0"/>
              <a:t>11/7/2022</a:t>
            </a:fld>
            <a:endParaRPr lang="en-US"/>
          </a:p>
        </p:txBody>
      </p:sp>
      <p:sp>
        <p:nvSpPr>
          <p:cNvPr id="6" name="Footer Placeholder 5">
            <a:extLst>
              <a:ext uri="{FF2B5EF4-FFF2-40B4-BE49-F238E27FC236}">
                <a16:creationId xmlns:a16="http://schemas.microsoft.com/office/drawing/2014/main" id="{9E9E3D20-BBE6-4340-84A3-4E7ACD886E1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82113A7-B839-4C73-9CCC-BE8539A13B34}"/>
              </a:ext>
            </a:extLst>
          </p:cNvPr>
          <p:cNvSpPr>
            <a:spLocks noGrp="1"/>
          </p:cNvSpPr>
          <p:nvPr>
            <p:ph type="sldNum" sz="quarter" idx="12"/>
          </p:nvPr>
        </p:nvSpPr>
        <p:spPr/>
        <p:txBody>
          <a:bodyPr/>
          <a:lstStyle/>
          <a:p>
            <a:fld id="{F4A09428-7F8F-4854-A206-2F552784CF3E}" type="slidenum">
              <a:rPr lang="en-US" smtClean="0"/>
              <a:t>‹#›</a:t>
            </a:fld>
            <a:endParaRPr lang="en-US"/>
          </a:p>
        </p:txBody>
      </p:sp>
    </p:spTree>
    <p:extLst>
      <p:ext uri="{BB962C8B-B14F-4D97-AF65-F5344CB8AC3E}">
        <p14:creationId xmlns:p14="http://schemas.microsoft.com/office/powerpoint/2010/main" val="32050884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368024C-48A0-4720-BA2B-CA4ED9FEB62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745FFDC-CBD5-41E1-9E1B-030FD810E6D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4140887-048C-4B1B-926A-1020DDDFC02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8F8BA0-BB70-44F6-9D1D-84C9AD190919}" type="datetimeFigureOut">
              <a:rPr lang="en-US" smtClean="0"/>
              <a:t>11/7/2022</a:t>
            </a:fld>
            <a:endParaRPr lang="en-US"/>
          </a:p>
        </p:txBody>
      </p:sp>
      <p:sp>
        <p:nvSpPr>
          <p:cNvPr id="5" name="Footer Placeholder 4">
            <a:extLst>
              <a:ext uri="{FF2B5EF4-FFF2-40B4-BE49-F238E27FC236}">
                <a16:creationId xmlns:a16="http://schemas.microsoft.com/office/drawing/2014/main" id="{A2D93D52-1BF8-4729-A956-6CD51B9AAE1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2BF43C7-FB95-4E7C-80F5-AC7FA0FC8D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A09428-7F8F-4854-A206-2F552784CF3E}" type="slidenum">
              <a:rPr lang="en-US" smtClean="0"/>
              <a:t>‹#›</a:t>
            </a:fld>
            <a:endParaRPr lang="en-US"/>
          </a:p>
        </p:txBody>
      </p:sp>
    </p:spTree>
    <p:extLst>
      <p:ext uri="{BB962C8B-B14F-4D97-AF65-F5344CB8AC3E}">
        <p14:creationId xmlns:p14="http://schemas.microsoft.com/office/powerpoint/2010/main" val="2119677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70657-66A1-4B99-98DC-E744ED988450}"/>
              </a:ext>
            </a:extLst>
          </p:cNvPr>
          <p:cNvSpPr>
            <a:spLocks noGrp="1"/>
          </p:cNvSpPr>
          <p:nvPr>
            <p:ph type="ctrTitle"/>
          </p:nvPr>
        </p:nvSpPr>
        <p:spPr/>
        <p:txBody>
          <a:bodyPr/>
          <a:lstStyle/>
          <a:p>
            <a:r>
              <a:rPr lang="en-US" dirty="0"/>
              <a:t>Proposal to clarify Power Class control logic</a:t>
            </a:r>
          </a:p>
        </p:txBody>
      </p:sp>
      <p:sp>
        <p:nvSpPr>
          <p:cNvPr id="3" name="Subtitle 2">
            <a:extLst>
              <a:ext uri="{FF2B5EF4-FFF2-40B4-BE49-F238E27FC236}">
                <a16:creationId xmlns:a16="http://schemas.microsoft.com/office/drawing/2014/main" id="{2DCE4A54-CD95-4FAC-A605-7320B79D865E}"/>
              </a:ext>
            </a:extLst>
          </p:cNvPr>
          <p:cNvSpPr>
            <a:spLocks noGrp="1"/>
          </p:cNvSpPr>
          <p:nvPr>
            <p:ph type="subTitle" idx="1"/>
          </p:nvPr>
        </p:nvSpPr>
        <p:spPr/>
        <p:txBody>
          <a:bodyPr/>
          <a:lstStyle/>
          <a:p>
            <a:r>
              <a:rPr lang="en-US" dirty="0"/>
              <a:t>T-Mobile USA, Apple, Verizon, Skyworks Solutions, Inc.</a:t>
            </a:r>
          </a:p>
        </p:txBody>
      </p:sp>
      <p:sp>
        <p:nvSpPr>
          <p:cNvPr id="4" name="Rectangle 3">
            <a:extLst>
              <a:ext uri="{FF2B5EF4-FFF2-40B4-BE49-F238E27FC236}">
                <a16:creationId xmlns:a16="http://schemas.microsoft.com/office/drawing/2014/main" id="{0E4F8295-ACD0-42DE-8921-939D1527B55C}"/>
              </a:ext>
            </a:extLst>
          </p:cNvPr>
          <p:cNvSpPr/>
          <p:nvPr/>
        </p:nvSpPr>
        <p:spPr>
          <a:xfrm>
            <a:off x="1811382" y="583882"/>
            <a:ext cx="8673737" cy="553998"/>
          </a:xfrm>
          <a:prstGeom prst="rect">
            <a:avLst/>
          </a:prstGeom>
        </p:spPr>
        <p:txBody>
          <a:bodyPr wrap="square">
            <a:spAutoFit/>
          </a:bodyPr>
          <a:lstStyle/>
          <a:p>
            <a:pPr>
              <a:tabLst>
                <a:tab pos="6120765" algn="r"/>
              </a:tabLst>
            </a:pPr>
            <a:r>
              <a:rPr lang="en-GB" sz="1400" b="1" dirty="0">
                <a:latin typeface="Arial" panose="020B0604020202020204" pitchFamily="34" charset="0"/>
                <a:ea typeface="Times New Roman" panose="02020603050405020304" pitchFamily="18" charset="0"/>
                <a:cs typeface="Times New Roman" panose="02020603050405020304" pitchFamily="18" charset="0"/>
              </a:rPr>
              <a:t>3GPP TSG-RAN4 Meeting #105</a:t>
            </a:r>
            <a:r>
              <a:rPr lang="en-GB" sz="1600" b="1" i="1" dirty="0">
                <a:latin typeface="Arial" panose="020B0604020202020204" pitchFamily="34" charset="0"/>
                <a:ea typeface="Times New Roman" panose="02020603050405020304" pitchFamily="18" charset="0"/>
                <a:cs typeface="Times New Roman" panose="02020603050405020304" pitchFamily="18" charset="0"/>
              </a:rPr>
              <a:t>		</a:t>
            </a:r>
            <a:r>
              <a:rPr lang="en-GB" sz="1600" b="1" i="1">
                <a:latin typeface="Arial" panose="020B0604020202020204" pitchFamily="34" charset="0"/>
                <a:ea typeface="Times New Roman" panose="02020603050405020304" pitchFamily="18" charset="0"/>
                <a:cs typeface="Times New Roman" panose="02020603050405020304" pitchFamily="18" charset="0"/>
              </a:rPr>
              <a:t>	R4-2220002</a:t>
            </a:r>
            <a:endParaRPr lang="en-US" sz="1050" dirty="0">
              <a:latin typeface="Arial" panose="020B0604020202020204" pitchFamily="34" charset="0"/>
              <a:ea typeface="Times New Roman" panose="02020603050405020304" pitchFamily="18" charset="0"/>
              <a:cs typeface="Times New Roman" panose="02020603050405020304" pitchFamily="18" charset="0"/>
            </a:endParaRPr>
          </a:p>
          <a:p>
            <a:pPr>
              <a:spcAft>
                <a:spcPts val="600"/>
              </a:spcAft>
            </a:pPr>
            <a:r>
              <a:rPr lang="en-GB" sz="1400" b="1" dirty="0">
                <a:latin typeface="Arial" panose="020B0604020202020204" pitchFamily="34" charset="0"/>
                <a:ea typeface="Times New Roman" panose="02020603050405020304" pitchFamily="18" charset="0"/>
                <a:cs typeface="Times New Roman" panose="02020603050405020304" pitchFamily="18" charset="0"/>
              </a:rPr>
              <a:t>Toulouse, France, 14 – 18 November 2022</a:t>
            </a:r>
            <a:endParaRPr lang="en-US" sz="1050" dirty="0">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343327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935BC5-4BB4-3491-C3B4-E1DF6F274F3E}"/>
              </a:ext>
            </a:extLst>
          </p:cNvPr>
          <p:cNvSpPr>
            <a:spLocks noGrp="1"/>
          </p:cNvSpPr>
          <p:nvPr>
            <p:ph type="title"/>
          </p:nvPr>
        </p:nvSpPr>
        <p:spPr/>
        <p:txBody>
          <a:bodyPr/>
          <a:lstStyle/>
          <a:p>
            <a:r>
              <a:rPr lang="en-US" dirty="0"/>
              <a:t>Observations on RAN4 vs. RAN2 specs</a:t>
            </a:r>
          </a:p>
        </p:txBody>
      </p:sp>
      <p:sp>
        <p:nvSpPr>
          <p:cNvPr id="3" name="Content Placeholder 2">
            <a:extLst>
              <a:ext uri="{FF2B5EF4-FFF2-40B4-BE49-F238E27FC236}">
                <a16:creationId xmlns:a16="http://schemas.microsoft.com/office/drawing/2014/main" id="{C79057B4-78EF-D8E6-1E5F-2FB34758FA15}"/>
              </a:ext>
            </a:extLst>
          </p:cNvPr>
          <p:cNvSpPr>
            <a:spLocks noGrp="1"/>
          </p:cNvSpPr>
          <p:nvPr>
            <p:ph idx="1"/>
          </p:nvPr>
        </p:nvSpPr>
        <p:spPr/>
        <p:txBody>
          <a:bodyPr>
            <a:normAutofit fontScale="92500" lnSpcReduction="10000"/>
          </a:bodyPr>
          <a:lstStyle/>
          <a:p>
            <a:r>
              <a:rPr lang="en-US" dirty="0"/>
              <a:t>Observation 4: In the RAN4 logic, the default behavior for a PC1.5 capable UE is PC2 for duty cycle &gt; 25%, and PC3 for duty cycle &gt;50 %. This is in line with the definition of maxUplinkDutyCycle-PC2-FR1 in 38.306 which says, “If the field (maxUplinkDutyCycle-PC2-FR1) is absent, 50% shall be applied.”</a:t>
            </a:r>
          </a:p>
          <a:p>
            <a:r>
              <a:rPr lang="en-US" dirty="0"/>
              <a:t>Observation 5: Observation 4 conflicts with the definition of maxUplinkDutyCycle-PC1dot5-MPE-FR1-r16 in 38.306 which says, “If the field (maxUplinkDutyCycle-PC1dot5-MPE-FR1-r16) is absent, UE shall mitigate MPE autonomously by P-MPR or by other means and no restriction on scheduled uplink duty cycle is needed.” </a:t>
            </a:r>
          </a:p>
          <a:p>
            <a:r>
              <a:rPr lang="en-US" dirty="0"/>
              <a:t>Observation 6: If both fields are absent, it is unclear in 38.306 which default behavior applies, although the behavior is clear in 38.101-1</a:t>
            </a:r>
          </a:p>
        </p:txBody>
      </p:sp>
    </p:spTree>
    <p:extLst>
      <p:ext uri="{BB962C8B-B14F-4D97-AF65-F5344CB8AC3E}">
        <p14:creationId xmlns:p14="http://schemas.microsoft.com/office/powerpoint/2010/main" val="24599469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67D0CE-49A6-CC99-F8E7-93E44D9FBA0E}"/>
              </a:ext>
            </a:extLst>
          </p:cNvPr>
          <p:cNvSpPr>
            <a:spLocks noGrp="1"/>
          </p:cNvSpPr>
          <p:nvPr>
            <p:ph type="title"/>
          </p:nvPr>
        </p:nvSpPr>
        <p:spPr/>
        <p:txBody>
          <a:bodyPr/>
          <a:lstStyle/>
          <a:p>
            <a:r>
              <a:rPr lang="en-US" dirty="0"/>
              <a:t>Observations on RAN4 vs. RAN2 specs (cont.)</a:t>
            </a:r>
          </a:p>
        </p:txBody>
      </p:sp>
      <p:sp>
        <p:nvSpPr>
          <p:cNvPr id="3" name="Content Placeholder 2">
            <a:extLst>
              <a:ext uri="{FF2B5EF4-FFF2-40B4-BE49-F238E27FC236}">
                <a16:creationId xmlns:a16="http://schemas.microsoft.com/office/drawing/2014/main" id="{DA35FE87-AF92-83E4-75F1-FCC8E72A025B}"/>
              </a:ext>
            </a:extLst>
          </p:cNvPr>
          <p:cNvSpPr>
            <a:spLocks noGrp="1"/>
          </p:cNvSpPr>
          <p:nvPr>
            <p:ph idx="1"/>
          </p:nvPr>
        </p:nvSpPr>
        <p:spPr/>
        <p:txBody>
          <a:bodyPr/>
          <a:lstStyle/>
          <a:p>
            <a:r>
              <a:rPr lang="en-US" dirty="0"/>
              <a:t>Observation 7: </a:t>
            </a:r>
          </a:p>
          <a:p>
            <a:pPr lvl="1"/>
            <a:r>
              <a:rPr lang="en-US" dirty="0"/>
              <a:t>38.306 says, “This field (maxUplinkDutyCycle-PC2-FR1) is only applicable for </a:t>
            </a:r>
            <a:r>
              <a:rPr lang="en-US" dirty="0">
                <a:highlight>
                  <a:srgbClr val="FFFF00"/>
                </a:highlight>
              </a:rPr>
              <a:t>FR1 power class 2 UE </a:t>
            </a:r>
            <a:r>
              <a:rPr lang="en-US" dirty="0"/>
              <a:t>as specified in clause 6.2.1 of TS 38.101-1 [2].”</a:t>
            </a:r>
          </a:p>
          <a:p>
            <a:pPr lvl="1"/>
            <a:r>
              <a:rPr lang="en-US" dirty="0"/>
              <a:t>38.306 says, “This field (maxUplinkDutyCycle-PC1dot5-MPE-FR1-r16) </a:t>
            </a:r>
            <a:r>
              <a:rPr lang="en-US" dirty="0">
                <a:highlight>
                  <a:srgbClr val="FFFF00"/>
                </a:highlight>
              </a:rPr>
              <a:t>is only applicable for FR1 power class 1.5 UE </a:t>
            </a:r>
            <a:r>
              <a:rPr lang="en-US" dirty="0"/>
              <a:t>as specified in clause 6.2.1 of TS 38.101-1 [2]. </a:t>
            </a:r>
          </a:p>
          <a:p>
            <a:pPr lvl="1"/>
            <a:r>
              <a:rPr lang="en-US" dirty="0"/>
              <a:t>The logic in 6.2.1 of 38.101-1 shows that both IEs are applied to the logic for both PC2 and PC1.5 UEs. </a:t>
            </a:r>
          </a:p>
          <a:p>
            <a:r>
              <a:rPr lang="en-US" dirty="0"/>
              <a:t>Observation 8: There is no need to set both fields, but if both are present the logic in 38.101-1 shows that the power class behavior is based on the smaller uplink </a:t>
            </a:r>
            <a:r>
              <a:rPr lang="en-US"/>
              <a:t>duty cycle.</a:t>
            </a:r>
            <a:endParaRPr lang="en-US" dirty="0"/>
          </a:p>
        </p:txBody>
      </p:sp>
    </p:spTree>
    <p:extLst>
      <p:ext uri="{BB962C8B-B14F-4D97-AF65-F5344CB8AC3E}">
        <p14:creationId xmlns:p14="http://schemas.microsoft.com/office/powerpoint/2010/main" val="38159828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295D33-58F7-4188-8561-CF0DB9D039CA}"/>
              </a:ext>
            </a:extLst>
          </p:cNvPr>
          <p:cNvSpPr>
            <a:spLocks noGrp="1"/>
          </p:cNvSpPr>
          <p:nvPr>
            <p:ph type="title"/>
          </p:nvPr>
        </p:nvSpPr>
        <p:spPr/>
        <p:txBody>
          <a:bodyPr/>
          <a:lstStyle/>
          <a:p>
            <a:r>
              <a:rPr lang="en-US" dirty="0"/>
              <a:t>Additional Observations</a:t>
            </a:r>
          </a:p>
        </p:txBody>
      </p:sp>
      <p:sp>
        <p:nvSpPr>
          <p:cNvPr id="3" name="Content Placeholder 2">
            <a:extLst>
              <a:ext uri="{FF2B5EF4-FFF2-40B4-BE49-F238E27FC236}">
                <a16:creationId xmlns:a16="http://schemas.microsoft.com/office/drawing/2014/main" id="{F63DA149-87F1-4BBB-84E9-EF1F2DBFE64E}"/>
              </a:ext>
            </a:extLst>
          </p:cNvPr>
          <p:cNvSpPr>
            <a:spLocks noGrp="1"/>
          </p:cNvSpPr>
          <p:nvPr>
            <p:ph idx="1"/>
          </p:nvPr>
        </p:nvSpPr>
        <p:spPr/>
        <p:txBody>
          <a:bodyPr>
            <a:normAutofit fontScale="77500" lnSpcReduction="20000"/>
          </a:bodyPr>
          <a:lstStyle/>
          <a:p>
            <a:r>
              <a:rPr lang="en-US" dirty="0"/>
              <a:t>Observation 9: RAN4 needs to clarify the FR1 power class behavior in 38.101-1 sub-clause 6.2.1, if necessary</a:t>
            </a:r>
          </a:p>
          <a:p>
            <a:r>
              <a:rPr lang="en-US" dirty="0"/>
              <a:t>Observation 10: After clarifying the FR1 power class behavior in 38.101-1 sub-clause 6.2.1, RAN4 needs to inform RAN2 if any changes to 38.306 are needed to bring the RAN4 and RAN2 specs into alignment and to remove the ambiguity when both fields are absent.</a:t>
            </a:r>
          </a:p>
          <a:p>
            <a:r>
              <a:rPr lang="en-US" dirty="0"/>
              <a:t>Observation 11: Any changes need to be backwards compatible with legacy UEs and RAN</a:t>
            </a:r>
          </a:p>
          <a:p>
            <a:r>
              <a:rPr lang="en-US" dirty="0"/>
              <a:t>Observation 12: Clarifying that maxUplinkDutyCycle-PC2-FR1 applies to PC1.5 is backwards compatible with RAN or UE implementations because the relationship has been clear in 38.101-1 since PC1.5 was added in v16.5.0</a:t>
            </a:r>
          </a:p>
          <a:p>
            <a:r>
              <a:rPr lang="en-US" dirty="0"/>
              <a:t>Observation 13: Removing “UE shall mitigate MPE autonomously by P-MPR or by other means and no restriction on scheduled uplink duty cycle is needed” from the definition of maxUplinkDutyCycle-PC1dot5-MPE-FR1-r16 is also backwards compatible, because the power class logic in 38.101-1 does not have any path to such behavior where there is no restriction on scheduled uplink duty cycle. </a:t>
            </a:r>
          </a:p>
        </p:txBody>
      </p:sp>
    </p:spTree>
    <p:extLst>
      <p:ext uri="{BB962C8B-B14F-4D97-AF65-F5344CB8AC3E}">
        <p14:creationId xmlns:p14="http://schemas.microsoft.com/office/powerpoint/2010/main" val="42091444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54677D-8F14-77ED-A40C-9758A9EBD21C}"/>
              </a:ext>
            </a:extLst>
          </p:cNvPr>
          <p:cNvSpPr>
            <a:spLocks noGrp="1"/>
          </p:cNvSpPr>
          <p:nvPr>
            <p:ph type="title"/>
          </p:nvPr>
        </p:nvSpPr>
        <p:spPr/>
        <p:txBody>
          <a:bodyPr/>
          <a:lstStyle/>
          <a:p>
            <a:r>
              <a:rPr lang="en-US" dirty="0"/>
              <a:t>Discussion</a:t>
            </a:r>
          </a:p>
        </p:txBody>
      </p:sp>
      <p:sp>
        <p:nvSpPr>
          <p:cNvPr id="3" name="Content Placeholder 2">
            <a:extLst>
              <a:ext uri="{FF2B5EF4-FFF2-40B4-BE49-F238E27FC236}">
                <a16:creationId xmlns:a16="http://schemas.microsoft.com/office/drawing/2014/main" id="{A0703BA4-6BA6-9390-FFCB-F7FDAAE200EA}"/>
              </a:ext>
            </a:extLst>
          </p:cNvPr>
          <p:cNvSpPr>
            <a:spLocks noGrp="1"/>
          </p:cNvSpPr>
          <p:nvPr>
            <p:ph idx="1"/>
          </p:nvPr>
        </p:nvSpPr>
        <p:spPr/>
        <p:txBody>
          <a:bodyPr/>
          <a:lstStyle/>
          <a:p>
            <a:r>
              <a:rPr lang="en-US" dirty="0"/>
              <a:t>The most straightforward resolution would be to clarify in 38.306 that maxUplinkDutyCycle-PC2-FR1 applies to PC1.5 and to remove the statement from 38.306 about P-MPR applying when maxUplinkDutyCycle-PC1dot5-MPE-FR1 is </a:t>
            </a:r>
            <a:r>
              <a:rPr lang="en-US"/>
              <a:t>not present. </a:t>
            </a:r>
            <a:endParaRPr lang="en-US" dirty="0"/>
          </a:p>
        </p:txBody>
      </p:sp>
    </p:spTree>
    <p:extLst>
      <p:ext uri="{BB962C8B-B14F-4D97-AF65-F5344CB8AC3E}">
        <p14:creationId xmlns:p14="http://schemas.microsoft.com/office/powerpoint/2010/main" val="21665114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B4FAED-0892-9C66-745C-08164239F323}"/>
              </a:ext>
            </a:extLst>
          </p:cNvPr>
          <p:cNvSpPr>
            <a:spLocks noGrp="1"/>
          </p:cNvSpPr>
          <p:nvPr>
            <p:ph type="title"/>
          </p:nvPr>
        </p:nvSpPr>
        <p:spPr/>
        <p:txBody>
          <a:bodyPr/>
          <a:lstStyle/>
          <a:p>
            <a:r>
              <a:rPr lang="en-US" dirty="0"/>
              <a:t>Proposal</a:t>
            </a:r>
          </a:p>
        </p:txBody>
      </p:sp>
      <p:sp>
        <p:nvSpPr>
          <p:cNvPr id="3" name="Content Placeholder 2">
            <a:extLst>
              <a:ext uri="{FF2B5EF4-FFF2-40B4-BE49-F238E27FC236}">
                <a16:creationId xmlns:a16="http://schemas.microsoft.com/office/drawing/2014/main" id="{0FC21FEE-373B-D97E-961A-B275DA0D5CA0}"/>
              </a:ext>
            </a:extLst>
          </p:cNvPr>
          <p:cNvSpPr>
            <a:spLocks noGrp="1"/>
          </p:cNvSpPr>
          <p:nvPr>
            <p:ph idx="1"/>
          </p:nvPr>
        </p:nvSpPr>
        <p:spPr/>
        <p:txBody>
          <a:bodyPr>
            <a:normAutofit/>
          </a:bodyPr>
          <a:lstStyle/>
          <a:p>
            <a:pPr marL="0" indent="0">
              <a:buNone/>
            </a:pPr>
            <a:r>
              <a:rPr lang="en-US" dirty="0"/>
              <a:t>Proposal 1: RAN4 to send an LS to RAN2 explaining the situation in detail and asking them to modify 38.306 as follows:</a:t>
            </a:r>
          </a:p>
          <a:p>
            <a:pPr marL="514350" indent="-514350">
              <a:buFont typeface="+mj-lt"/>
              <a:buAutoNum type="arabicPeriod"/>
            </a:pPr>
            <a:endParaRPr lang="pt-BR" dirty="0"/>
          </a:p>
          <a:p>
            <a:pPr marL="514350" indent="-514350">
              <a:buFont typeface="+mj-lt"/>
              <a:buAutoNum type="arabicPeriod"/>
            </a:pPr>
            <a:endParaRPr lang="pt-BR" dirty="0"/>
          </a:p>
          <a:p>
            <a:pPr marL="514350" indent="-514350">
              <a:buFont typeface="+mj-lt"/>
              <a:buAutoNum type="arabicPeriod"/>
            </a:pPr>
            <a:endParaRPr lang="pt-BR" dirty="0"/>
          </a:p>
          <a:p>
            <a:pPr marL="514350" indent="-514350">
              <a:buFont typeface="+mj-lt"/>
              <a:buAutoNum type="arabicPeriod"/>
            </a:pPr>
            <a:endParaRPr lang="pt-BR" dirty="0"/>
          </a:p>
          <a:p>
            <a:pPr marL="514350" indent="-514350">
              <a:buFont typeface="+mj-lt"/>
              <a:buAutoNum type="arabicPeriod"/>
            </a:pPr>
            <a:endParaRPr lang="pt-BR" dirty="0"/>
          </a:p>
          <a:p>
            <a:pPr marL="514350" indent="-514350">
              <a:buFont typeface="+mj-lt"/>
              <a:buAutoNum type="arabicPeriod"/>
            </a:pPr>
            <a:endParaRPr lang="pt-BR" dirty="0"/>
          </a:p>
          <a:p>
            <a:pPr marL="514350" indent="-514350">
              <a:buFont typeface="+mj-lt"/>
              <a:buAutoNum type="arabicPeriod"/>
            </a:pPr>
            <a:endParaRPr lang="en-US" dirty="0"/>
          </a:p>
          <a:p>
            <a:pPr marL="514350" indent="-514350">
              <a:buFont typeface="+mj-lt"/>
              <a:buAutoNum type="arabicPeriod"/>
            </a:pPr>
            <a:endParaRPr lang="en-US" dirty="0"/>
          </a:p>
          <a:p>
            <a:endParaRPr lang="en-US" dirty="0"/>
          </a:p>
        </p:txBody>
      </p:sp>
      <p:graphicFrame>
        <p:nvGraphicFramePr>
          <p:cNvPr id="4" name="Content Placeholder 3">
            <a:extLst>
              <a:ext uri="{FF2B5EF4-FFF2-40B4-BE49-F238E27FC236}">
                <a16:creationId xmlns:a16="http://schemas.microsoft.com/office/drawing/2014/main" id="{984A543E-5214-591F-716E-762D23FE66EA}"/>
              </a:ext>
            </a:extLst>
          </p:cNvPr>
          <p:cNvGraphicFramePr>
            <a:graphicFrameLocks/>
          </p:cNvGraphicFramePr>
          <p:nvPr>
            <p:extLst>
              <p:ext uri="{D42A27DB-BD31-4B8C-83A1-F6EECF244321}">
                <p14:modId xmlns:p14="http://schemas.microsoft.com/office/powerpoint/2010/main" val="1892969401"/>
              </p:ext>
            </p:extLst>
          </p:nvPr>
        </p:nvGraphicFramePr>
        <p:xfrm>
          <a:off x="2912925" y="3246120"/>
          <a:ext cx="6115050" cy="2331720"/>
        </p:xfrm>
        <a:graphic>
          <a:graphicData uri="http://schemas.openxmlformats.org/drawingml/2006/table">
            <a:tbl>
              <a:tblPr firstRow="1" firstCol="1" bandRow="1" bandCol="1"/>
              <a:tblGrid>
                <a:gridCol w="4392295">
                  <a:extLst>
                    <a:ext uri="{9D8B030D-6E8A-4147-A177-3AD203B41FA5}">
                      <a16:colId xmlns:a16="http://schemas.microsoft.com/office/drawing/2014/main" val="908195270"/>
                    </a:ext>
                  </a:extLst>
                </a:gridCol>
                <a:gridCol w="450215">
                  <a:extLst>
                    <a:ext uri="{9D8B030D-6E8A-4147-A177-3AD203B41FA5}">
                      <a16:colId xmlns:a16="http://schemas.microsoft.com/office/drawing/2014/main" val="3856264408"/>
                    </a:ext>
                  </a:extLst>
                </a:gridCol>
                <a:gridCol w="360045">
                  <a:extLst>
                    <a:ext uri="{9D8B030D-6E8A-4147-A177-3AD203B41FA5}">
                      <a16:colId xmlns:a16="http://schemas.microsoft.com/office/drawing/2014/main" val="2937981954"/>
                    </a:ext>
                  </a:extLst>
                </a:gridCol>
                <a:gridCol w="450215">
                  <a:extLst>
                    <a:ext uri="{9D8B030D-6E8A-4147-A177-3AD203B41FA5}">
                      <a16:colId xmlns:a16="http://schemas.microsoft.com/office/drawing/2014/main" val="165024377"/>
                    </a:ext>
                  </a:extLst>
                </a:gridCol>
                <a:gridCol w="462280">
                  <a:extLst>
                    <a:ext uri="{9D8B030D-6E8A-4147-A177-3AD203B41FA5}">
                      <a16:colId xmlns:a16="http://schemas.microsoft.com/office/drawing/2014/main" val="2463970125"/>
                    </a:ext>
                  </a:extLst>
                </a:gridCol>
              </a:tblGrid>
              <a:tr h="120898">
                <a:tc>
                  <a:txBody>
                    <a:bodyPr/>
                    <a:lstStyle/>
                    <a:p>
                      <a:pPr marL="0" marR="0" hangingPunct="0">
                        <a:spcBef>
                          <a:spcPts val="0"/>
                        </a:spcBef>
                        <a:spcAft>
                          <a:spcPts val="0"/>
                        </a:spcAft>
                      </a:pPr>
                      <a:r>
                        <a:rPr lang="en-GB" sz="900" b="1" i="1" dirty="0">
                          <a:effectLst/>
                          <a:latin typeface="Arial" panose="020B0604020202020204" pitchFamily="34" charset="0"/>
                          <a:ea typeface="Times New Roman" panose="02020603050405020304" pitchFamily="18" charset="0"/>
                          <a:cs typeface="Times New Roman" panose="02020603050405020304" pitchFamily="18" charset="0"/>
                        </a:rPr>
                        <a:t>maxUplinkDutyCycle-PC2-FR1</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hangingPunct="0">
                        <a:spcBef>
                          <a:spcPts val="0"/>
                        </a:spcBef>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Indicates the maximum percentage of symbols during a certain evaluation period that can be scheduled for uplink transmission </a:t>
                      </a:r>
                      <a:r>
                        <a:rPr lang="en-GB" sz="900" strike="sngStrike"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so as </a:t>
                      </a:r>
                      <a:r>
                        <a:rPr lang="en-GB" sz="900" dirty="0">
                          <a:effectLst/>
                          <a:latin typeface="Arial" panose="020B0604020202020204" pitchFamily="34" charset="0"/>
                          <a:ea typeface="Times New Roman" panose="02020603050405020304" pitchFamily="18" charset="0"/>
                          <a:cs typeface="Times New Roman" panose="02020603050405020304" pitchFamily="18" charset="0"/>
                        </a:rPr>
                        <a:t>to ensure compliance with applicable electromagnetic energy absorption requirements provided by regulatory bodies. This field is </a:t>
                      </a:r>
                      <a:r>
                        <a:rPr lang="en-GB" sz="900" strike="sngStrike"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only applicable </a:t>
                      </a:r>
                      <a:r>
                        <a:rPr lang="en-GB" sz="900" strike="sngStrike" dirty="0" err="1">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for</a:t>
                      </a:r>
                      <a:r>
                        <a:rPr lang="en-GB" sz="900" strike="noStrike" dirty="0" err="1">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indicated</a:t>
                      </a:r>
                      <a:r>
                        <a:rPr lang="en-GB" sz="900" strike="noStrike"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 based on </a:t>
                      </a:r>
                      <a:r>
                        <a:rPr lang="en-GB" sz="900" dirty="0">
                          <a:effectLst/>
                          <a:latin typeface="Arial" panose="020B0604020202020204" pitchFamily="34" charset="0"/>
                          <a:ea typeface="Times New Roman" panose="02020603050405020304" pitchFamily="18" charset="0"/>
                          <a:cs typeface="Times New Roman" panose="02020603050405020304" pitchFamily="18" charset="0"/>
                        </a:rPr>
                        <a:t>FR1 power class 2 UE </a:t>
                      </a:r>
                      <a:r>
                        <a:rPr lang="en-GB" sz="9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and also applicable for FR1 power class 1.5 UE </a:t>
                      </a:r>
                      <a:r>
                        <a:rPr lang="en-GB" sz="900" dirty="0">
                          <a:effectLst/>
                          <a:latin typeface="Arial" panose="020B0604020202020204" pitchFamily="34" charset="0"/>
                          <a:ea typeface="Times New Roman" panose="02020603050405020304" pitchFamily="18" charset="0"/>
                          <a:cs typeface="Times New Roman" panose="02020603050405020304" pitchFamily="18" charset="0"/>
                        </a:rPr>
                        <a:t>as specified in clause 6.2.1 of TS 38.101-1 [2</a:t>
                      </a:r>
                      <a:r>
                        <a:rPr lang="en-GB" sz="9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a:t>
                      </a:r>
                      <a:r>
                        <a:rPr lang="en-GB" sz="900" dirty="0">
                          <a:effectLst/>
                          <a:latin typeface="Arial" panose="020B0604020202020204" pitchFamily="34" charset="0"/>
                          <a:ea typeface="Times New Roman" panose="02020603050405020304" pitchFamily="18" charset="0"/>
                          <a:cs typeface="Times New Roman" panose="02020603050405020304" pitchFamily="18" charset="0"/>
                        </a:rPr>
                        <a:t> If the field is absent, 50% shall be applied. Value n60 corresponds to 60%, value n70 corresponds to 70% and so on. This capability is not applicable to IAB-MT.</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Band</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No</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marL="0" marR="0" algn="ctr" hangingPunct="0">
                        <a:spcBef>
                          <a:spcPts val="0"/>
                        </a:spcBef>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N/A</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FR1 only</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extLst>
                  <a:ext uri="{0D108BD9-81ED-4DB2-BD59-A6C34878D82A}">
                    <a16:rowId xmlns:a16="http://schemas.microsoft.com/office/drawing/2014/main" val="2476195324"/>
                  </a:ext>
                </a:extLst>
              </a:tr>
              <a:tr h="0">
                <a:tc>
                  <a:txBody>
                    <a:bodyPr/>
                    <a:lstStyle/>
                    <a:p>
                      <a:pPr marL="0" marR="0" hangingPunct="0">
                        <a:spcBef>
                          <a:spcPts val="0"/>
                        </a:spcBef>
                        <a:spcAft>
                          <a:spcPts val="0"/>
                        </a:spcAft>
                      </a:pPr>
                      <a:r>
                        <a:rPr lang="en-GB" sz="900" b="1" i="1" dirty="0">
                          <a:effectLst/>
                          <a:latin typeface="Arial" panose="020B0604020202020204" pitchFamily="34" charset="0"/>
                          <a:ea typeface="Times New Roman" panose="02020603050405020304" pitchFamily="18" charset="0"/>
                          <a:cs typeface="Times New Roman" panose="02020603050405020304" pitchFamily="18" charset="0"/>
                        </a:rPr>
                        <a:t>maxUplinkDutyCycle-PC1dot5-MPE-FR1-r16</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hangingPunct="0">
                        <a:spcBef>
                          <a:spcPts val="0"/>
                        </a:spcBef>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Indicates the maximum percentage of symbols during a certain evaluation period that can be scheduled for uplink transmission </a:t>
                      </a:r>
                      <a:r>
                        <a:rPr lang="en-GB" sz="900" strike="sngStrike"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so as </a:t>
                      </a:r>
                      <a:r>
                        <a:rPr lang="en-GB" sz="900" dirty="0">
                          <a:effectLst/>
                          <a:latin typeface="Arial" panose="020B0604020202020204" pitchFamily="34" charset="0"/>
                          <a:ea typeface="Times New Roman" panose="02020603050405020304" pitchFamily="18" charset="0"/>
                          <a:cs typeface="Times New Roman" panose="02020603050405020304" pitchFamily="18" charset="0"/>
                        </a:rPr>
                        <a:t>to ensure compliance with applicable electromagnetic energy absorption requirements provided by regulatory bodies. This field is only applicable for FR1 power class 1.5 UE as specified in clause 6.2.1 of TS 38.101-1 [2</a:t>
                      </a:r>
                      <a:r>
                        <a:rPr lang="en-GB" sz="900" strike="noStrike"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a:t>
                      </a:r>
                      <a:r>
                        <a:rPr lang="en-GB" sz="900" strike="noStrike" baseline="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If the field is absent, </a:t>
                      </a:r>
                      <a:r>
                        <a:rPr lang="en-GB" sz="900" strike="noStrike" baseline="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25% shall be </a:t>
                      </a:r>
                      <a:r>
                        <a:rPr lang="en-GB" sz="900" strike="noStrike" baseline="0" dirty="0" err="1">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applied</a:t>
                      </a:r>
                      <a:r>
                        <a:rPr lang="en-GB" sz="900" strike="sngStrike" baseline="0" dirty="0" err="1">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UE</a:t>
                      </a:r>
                      <a:r>
                        <a:rPr lang="en-GB" sz="900" strike="sngStrike" baseline="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 shall mitigate MPE autonomously by P-MPR or by other means and no restriction on scheduled uplink duty cycle is needed</a:t>
                      </a:r>
                      <a:r>
                        <a:rPr lang="en-GB" sz="900" strike="noStrike" baseline="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a:t>
                      </a:r>
                      <a:endParaRPr lang="en-US" sz="900" strike="noStrike" baseline="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marL="0" marR="0" algn="ctr" hangingPunct="0">
                        <a:spcBef>
                          <a:spcPts val="0"/>
                        </a:spcBef>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Band</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marL="0" marR="0" algn="ctr" hangingPunct="0">
                        <a:spcBef>
                          <a:spcPts val="0"/>
                        </a:spcBef>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No</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marL="0" marR="0" algn="ctr" hangingPunct="0">
                        <a:spcBef>
                          <a:spcPts val="0"/>
                        </a:spcBef>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N/A</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marL="0" marR="0" algn="ctr" hangingPunct="0">
                        <a:spcBef>
                          <a:spcPts val="0"/>
                        </a:spcBef>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FR1 only</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extLst>
                  <a:ext uri="{0D108BD9-81ED-4DB2-BD59-A6C34878D82A}">
                    <a16:rowId xmlns:a16="http://schemas.microsoft.com/office/drawing/2014/main" val="553599728"/>
                  </a:ext>
                </a:extLst>
              </a:tr>
            </a:tbl>
          </a:graphicData>
        </a:graphic>
      </p:graphicFrame>
    </p:spTree>
    <p:extLst>
      <p:ext uri="{BB962C8B-B14F-4D97-AF65-F5344CB8AC3E}">
        <p14:creationId xmlns:p14="http://schemas.microsoft.com/office/powerpoint/2010/main" val="27683052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76049-2BA7-D4A3-DB7C-7A327D43C0F9}"/>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E39F60D3-DBBC-0945-7F9B-96D3BA21CE81}"/>
              </a:ext>
            </a:extLst>
          </p:cNvPr>
          <p:cNvSpPr>
            <a:spLocks noGrp="1"/>
          </p:cNvSpPr>
          <p:nvPr>
            <p:ph idx="1"/>
          </p:nvPr>
        </p:nvSpPr>
        <p:spPr/>
        <p:txBody>
          <a:bodyPr/>
          <a:lstStyle/>
          <a:p>
            <a:pPr marL="0" indent="0">
              <a:buNone/>
            </a:pPr>
            <a:r>
              <a:rPr lang="en-US" dirty="0"/>
              <a:t>[1] R4-2011783, “CR for 38.101-1: Introduction of Power Class 1.5,” T-Mobile USA</a:t>
            </a:r>
          </a:p>
          <a:p>
            <a:pPr marL="0" indent="0">
              <a:buNone/>
            </a:pPr>
            <a:r>
              <a:rPr lang="en-US" dirty="0"/>
              <a:t>[2] R4-2115103, “CR to 38.101-1: Introduction of PC1.5 in Bands n77 and n78 (maxUplinkDutyCycle-MPE-FR1 added),” Qualcomm Incorporated, Verizon, LG Electronics, Skyworks Solutions, Inc, CMCC, Huawei, </a:t>
            </a:r>
            <a:r>
              <a:rPr lang="en-US" dirty="0" err="1"/>
              <a:t>HiSilicon</a:t>
            </a:r>
            <a:r>
              <a:rPr lang="en-US" dirty="0"/>
              <a:t>, Samsung, AT&amp;T </a:t>
            </a:r>
          </a:p>
          <a:p>
            <a:pPr marL="0" indent="0">
              <a:buNone/>
            </a:pPr>
            <a:r>
              <a:rPr lang="en-US" dirty="0"/>
              <a:t>[3] R4-2119859, “Correction to maxUplinkDutyCycle-MPE-FR1 for PC1.5,” Qualcomm Incorporated</a:t>
            </a:r>
          </a:p>
          <a:p>
            <a:pPr marL="0" indent="0">
              <a:buNone/>
            </a:pPr>
            <a:r>
              <a:rPr lang="en-US" dirty="0"/>
              <a:t>[4] R4-2114929, High-power UE (power class 1.5) operation in NR bands n77 and n78 (HPUE_PC1_5_n77_n78)</a:t>
            </a:r>
          </a:p>
          <a:p>
            <a:pPr marL="0" indent="0">
              <a:buNone/>
            </a:pPr>
            <a:endParaRPr lang="en-US" dirty="0"/>
          </a:p>
          <a:p>
            <a:endParaRPr lang="en-US" dirty="0"/>
          </a:p>
        </p:txBody>
      </p:sp>
    </p:spTree>
    <p:extLst>
      <p:ext uri="{BB962C8B-B14F-4D97-AF65-F5344CB8AC3E}">
        <p14:creationId xmlns:p14="http://schemas.microsoft.com/office/powerpoint/2010/main" val="7759842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1E86E4-2D68-50F0-D259-7CC527E2C000}"/>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F23A8B40-B9D5-3186-4B46-BDC1B294A02D}"/>
              </a:ext>
            </a:extLst>
          </p:cNvPr>
          <p:cNvSpPr>
            <a:spLocks noGrp="1"/>
          </p:cNvSpPr>
          <p:nvPr>
            <p:ph idx="1"/>
          </p:nvPr>
        </p:nvSpPr>
        <p:spPr/>
        <p:txBody>
          <a:bodyPr>
            <a:normAutofit lnSpcReduction="10000"/>
          </a:bodyPr>
          <a:lstStyle/>
          <a:p>
            <a:r>
              <a:rPr lang="en-US" dirty="0"/>
              <a:t>When PC1.5 was introduced in 38.101-1 v16.5.0 [1], 0.5*maxUplinkDutyCycle-PC2-FR1 was used as the duty cycle threshold for PC1.5 to fall back to PC2</a:t>
            </a:r>
          </a:p>
          <a:p>
            <a:r>
              <a:rPr lang="en-US" dirty="0"/>
              <a:t>The applicability of maxUplinkDutyCycle-PC2-FR1 to PC1.5 was not explicitly documented in 38.306, although it was implicitly because the definition points to clause 6.2.1 of TS 38.101-1.</a:t>
            </a:r>
          </a:p>
          <a:p>
            <a:r>
              <a:rPr lang="en-US" dirty="0"/>
              <a:t>maxUplinkDutyCycle-PC1dot5-MPE-FR1 was added for PC1.5 FWA (for which MPE rather than SAR applies when &gt; 20 cm from the human body) in 38.101-1 v17.3.0 [3].</a:t>
            </a:r>
          </a:p>
          <a:p>
            <a:r>
              <a:rPr lang="en-US" dirty="0"/>
              <a:t>There are devices in the field that use 0.5*maxUplinkDutyCycle-PC2-FR1 for PC1.5</a:t>
            </a:r>
          </a:p>
          <a:p>
            <a:pPr marL="0" indent="0">
              <a:buNone/>
            </a:pPr>
            <a:endParaRPr lang="en-US" dirty="0"/>
          </a:p>
        </p:txBody>
      </p:sp>
    </p:spTree>
    <p:extLst>
      <p:ext uri="{BB962C8B-B14F-4D97-AF65-F5344CB8AC3E}">
        <p14:creationId xmlns:p14="http://schemas.microsoft.com/office/powerpoint/2010/main" val="39256748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BCDBED-1911-495A-92F4-6FE3CE21AE95}"/>
              </a:ext>
            </a:extLst>
          </p:cNvPr>
          <p:cNvSpPr>
            <a:spLocks noGrp="1"/>
          </p:cNvSpPr>
          <p:nvPr>
            <p:ph type="title"/>
          </p:nvPr>
        </p:nvSpPr>
        <p:spPr>
          <a:xfrm>
            <a:off x="473825" y="365125"/>
            <a:ext cx="11238807" cy="1325563"/>
          </a:xfrm>
        </p:spPr>
        <p:txBody>
          <a:bodyPr>
            <a:normAutofit/>
          </a:bodyPr>
          <a:lstStyle/>
          <a:p>
            <a:r>
              <a:rPr lang="en-US" dirty="0"/>
              <a:t>Original Power class logic from 6.2.1 of 38.101-1 v17.2.0 </a:t>
            </a:r>
          </a:p>
        </p:txBody>
      </p:sp>
      <p:sp>
        <p:nvSpPr>
          <p:cNvPr id="3" name="Content Placeholder 2">
            <a:extLst>
              <a:ext uri="{FF2B5EF4-FFF2-40B4-BE49-F238E27FC236}">
                <a16:creationId xmlns:a16="http://schemas.microsoft.com/office/drawing/2014/main" id="{70267E91-3E4C-421B-9270-8CA6907957EF}"/>
              </a:ext>
            </a:extLst>
          </p:cNvPr>
          <p:cNvSpPr>
            <a:spLocks noGrp="1"/>
          </p:cNvSpPr>
          <p:nvPr>
            <p:ph idx="1"/>
          </p:nvPr>
        </p:nvSpPr>
        <p:spPr>
          <a:xfrm>
            <a:off x="838200" y="1825624"/>
            <a:ext cx="10515600" cy="4824557"/>
          </a:xfrm>
        </p:spPr>
        <p:txBody>
          <a:bodyPr>
            <a:normAutofit fontScale="25000" lnSpcReduction="20000"/>
          </a:bodyPr>
          <a:lstStyle/>
          <a:p>
            <a:pPr marL="0" marR="0" indent="0">
              <a:spcBef>
                <a:spcPts val="0"/>
              </a:spcBef>
              <a:spcAft>
                <a:spcPts val="900"/>
              </a:spcAft>
              <a:buNone/>
            </a:pPr>
            <a:r>
              <a:rPr lang="en-US" sz="5600" dirty="0">
                <a:effectLst/>
                <a:latin typeface="Times New Roman" panose="02020603050405020304" pitchFamily="18" charset="0"/>
                <a:ea typeface="Times New Roman" panose="02020603050405020304" pitchFamily="18" charset="0"/>
              </a:rPr>
              <a:t>If a UE supports a different power class than the default UE power class for the band and the supported power class enables the higher maximum output power than that of the default power class:</a:t>
            </a:r>
          </a:p>
          <a:p>
            <a:pPr marL="0" marR="0" indent="0">
              <a:spcBef>
                <a:spcPts val="0"/>
              </a:spcBef>
              <a:spcAft>
                <a:spcPts val="900"/>
              </a:spcAft>
              <a:buNone/>
            </a:pPr>
            <a:r>
              <a:rPr lang="en-US" sz="5600" dirty="0">
                <a:effectLst/>
                <a:latin typeface="Times New Roman" panose="02020603050405020304" pitchFamily="18" charset="0"/>
                <a:ea typeface="Times New Roman" panose="02020603050405020304" pitchFamily="18" charset="0"/>
              </a:rPr>
              <a:t>-	if the field of UE capability maxUplinkDutyCycle-PC2-FR1 is absent and the percentage of uplink symbols transmitted in a certain 	evaluation period is 	larger than 50% (The exact evaluation period is no less than one radio frame); or</a:t>
            </a:r>
          </a:p>
          <a:p>
            <a:pPr marL="0" marR="0" indent="0">
              <a:spcBef>
                <a:spcPts val="0"/>
              </a:spcBef>
              <a:spcAft>
                <a:spcPts val="900"/>
              </a:spcAft>
              <a:buNone/>
            </a:pPr>
            <a:r>
              <a:rPr lang="en-US" sz="5600" dirty="0">
                <a:effectLst/>
                <a:latin typeface="Times New Roman" panose="02020603050405020304" pitchFamily="18" charset="0"/>
                <a:ea typeface="Times New Roman" panose="02020603050405020304" pitchFamily="18" charset="0"/>
              </a:rPr>
              <a:t>-	if the field of UE capability maxUplinkDutyCycle-PC2-FR1 is not absent and the percentage of uplink symbols transmitted in a 	certain evaluation period 	is larger than maxUplinkDutyCycle-PC2-FR1 as defined in TS 38.331 (The exact evaluation period is no 	less than one radio frame); or</a:t>
            </a:r>
          </a:p>
          <a:p>
            <a:pPr marL="0" marR="0" indent="0">
              <a:spcBef>
                <a:spcPts val="0"/>
              </a:spcBef>
              <a:spcAft>
                <a:spcPts val="900"/>
              </a:spcAft>
              <a:buNone/>
            </a:pPr>
            <a:r>
              <a:rPr lang="en-US" sz="5600" dirty="0">
                <a:effectLst/>
                <a:latin typeface="Times New Roman" panose="02020603050405020304" pitchFamily="18" charset="0"/>
                <a:ea typeface="Times New Roman" panose="02020603050405020304" pitchFamily="18" charset="0"/>
              </a:rPr>
              <a:t>-	if the IE P-Max as defined in TS 38.331 [7] is provided and set to the maximum output power of the default power class or lower;</a:t>
            </a:r>
          </a:p>
          <a:p>
            <a:pPr marL="0" marR="0" indent="0">
              <a:spcBef>
                <a:spcPts val="0"/>
              </a:spcBef>
              <a:spcAft>
                <a:spcPts val="900"/>
              </a:spcAft>
              <a:buNone/>
            </a:pPr>
            <a:r>
              <a:rPr lang="en-US" sz="5600" dirty="0">
                <a:effectLst/>
                <a:latin typeface="Times New Roman" panose="02020603050405020304" pitchFamily="18" charset="0"/>
                <a:ea typeface="Times New Roman" panose="02020603050405020304" pitchFamily="18" charset="0"/>
              </a:rPr>
              <a:t>-	shall apply all requirements for the default power class to the supported power class and set the configured transmitted power as 	specified in clause 6.2.4;</a:t>
            </a:r>
          </a:p>
          <a:p>
            <a:pPr marL="0" marR="0" indent="0">
              <a:spcBef>
                <a:spcPts val="0"/>
              </a:spcBef>
              <a:spcAft>
                <a:spcPts val="900"/>
              </a:spcAft>
              <a:buNone/>
            </a:pPr>
            <a:r>
              <a:rPr lang="en-US" sz="5600" dirty="0">
                <a:effectLst/>
                <a:latin typeface="Times New Roman" panose="02020603050405020304" pitchFamily="18" charset="0"/>
                <a:ea typeface="Times New Roman" panose="02020603050405020304" pitchFamily="18" charset="0"/>
              </a:rPr>
              <a:t>-	else if the UE does not support a power class with higher maximum output power than PC2; or</a:t>
            </a:r>
          </a:p>
          <a:p>
            <a:pPr marL="0" marR="0" indent="0">
              <a:spcBef>
                <a:spcPts val="0"/>
              </a:spcBef>
              <a:spcAft>
                <a:spcPts val="900"/>
              </a:spcAft>
              <a:buNone/>
            </a:pPr>
            <a:r>
              <a:rPr lang="en-US" sz="5600" dirty="0">
                <a:effectLst/>
                <a:latin typeface="Times New Roman" panose="02020603050405020304" pitchFamily="18" charset="0"/>
                <a:ea typeface="Times New Roman" panose="02020603050405020304" pitchFamily="18" charset="0"/>
              </a:rPr>
              <a:t>-	if the field of UE capability maxUplinkDutyCycle-PC2-FR1 is absent and the percentage of uplink symbols transmitted in a certain 	evaluation period is 	larger than 25% (The exact evaluation period is no less than one radio frame); or</a:t>
            </a:r>
          </a:p>
          <a:p>
            <a:pPr marL="0" marR="0" indent="0">
              <a:spcBef>
                <a:spcPts val="0"/>
              </a:spcBef>
              <a:spcAft>
                <a:spcPts val="900"/>
              </a:spcAft>
              <a:buNone/>
            </a:pPr>
            <a:r>
              <a:rPr lang="en-US" sz="5600" dirty="0">
                <a:effectLst/>
                <a:latin typeface="Times New Roman" panose="02020603050405020304" pitchFamily="18" charset="0"/>
                <a:ea typeface="Times New Roman" panose="02020603050405020304" pitchFamily="18" charset="0"/>
              </a:rPr>
              <a:t>-	if the field of UE capability maxUplinkDutyCycle-PC2-FR1 is not absent and the percentage of uplink symbols transmitted in a 	certain evaluation period 	is larger than 0.5*maxUplinkDutyCycle-PC2-FR1 (The exact evaluation period is no less than one radio f	</a:t>
            </a:r>
            <a:r>
              <a:rPr lang="en-US" sz="5600" dirty="0" err="1">
                <a:effectLst/>
                <a:latin typeface="Times New Roman" panose="02020603050405020304" pitchFamily="18" charset="0"/>
                <a:ea typeface="Times New Roman" panose="02020603050405020304" pitchFamily="18" charset="0"/>
              </a:rPr>
              <a:t>rame</a:t>
            </a:r>
            <a:r>
              <a:rPr lang="en-US" sz="5600" dirty="0">
                <a:effectLst/>
                <a:latin typeface="Times New Roman" panose="02020603050405020304" pitchFamily="18" charset="0"/>
                <a:ea typeface="Times New Roman" panose="02020603050405020304" pitchFamily="18" charset="0"/>
              </a:rPr>
              <a:t>); or</a:t>
            </a:r>
          </a:p>
          <a:p>
            <a:pPr marL="0" marR="0" indent="0">
              <a:spcBef>
                <a:spcPts val="0"/>
              </a:spcBef>
              <a:spcAft>
                <a:spcPts val="900"/>
              </a:spcAft>
              <a:buNone/>
            </a:pPr>
            <a:r>
              <a:rPr lang="en-US" sz="5600" dirty="0">
                <a:effectLst/>
                <a:latin typeface="Times New Roman" panose="02020603050405020304" pitchFamily="18" charset="0"/>
                <a:ea typeface="Times New Roman" panose="02020603050405020304" pitchFamily="18" charset="0"/>
              </a:rPr>
              <a:t>	if the IE P-Max as defined in TS 38.331 [7] is provided and set to the maximum output power of the power class 2 or lower;</a:t>
            </a:r>
          </a:p>
          <a:p>
            <a:pPr marL="0" marR="0" indent="0">
              <a:spcBef>
                <a:spcPts val="0"/>
              </a:spcBef>
              <a:spcAft>
                <a:spcPts val="900"/>
              </a:spcAft>
              <a:buNone/>
            </a:pPr>
            <a:r>
              <a:rPr lang="en-US" sz="5600" dirty="0">
                <a:effectLst/>
                <a:latin typeface="Times New Roman" panose="02020603050405020304" pitchFamily="18" charset="0"/>
                <a:ea typeface="Times New Roman" panose="02020603050405020304" pitchFamily="18" charset="0"/>
              </a:rPr>
              <a:t>-	shall apply all requirements for power class 2 to the supported power class and set the configured transmitted power as specified in 	clause 6.2.4;</a:t>
            </a:r>
          </a:p>
          <a:p>
            <a:pPr marL="0" marR="0" indent="0">
              <a:spcBef>
                <a:spcPts val="0"/>
              </a:spcBef>
              <a:spcAft>
                <a:spcPts val="900"/>
              </a:spcAft>
              <a:buNone/>
            </a:pPr>
            <a:r>
              <a:rPr lang="en-US" sz="5600" dirty="0">
                <a:effectLst/>
                <a:latin typeface="Times New Roman" panose="02020603050405020304" pitchFamily="18" charset="0"/>
                <a:ea typeface="Times New Roman" panose="02020603050405020304" pitchFamily="18" charset="0"/>
              </a:rPr>
              <a:t>-	else shall apply all requirements for the supported power class and set the configured transmitted power as specified in clause 6.2.4.</a:t>
            </a:r>
          </a:p>
          <a:p>
            <a:pPr marL="0" marR="0" indent="0">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endParaRPr lang="en-US" dirty="0"/>
          </a:p>
        </p:txBody>
      </p:sp>
    </p:spTree>
    <p:extLst>
      <p:ext uri="{BB962C8B-B14F-4D97-AF65-F5344CB8AC3E}">
        <p14:creationId xmlns:p14="http://schemas.microsoft.com/office/powerpoint/2010/main" val="13201893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Flowchart: Decision 61">
            <a:extLst>
              <a:ext uri="{FF2B5EF4-FFF2-40B4-BE49-F238E27FC236}">
                <a16:creationId xmlns:a16="http://schemas.microsoft.com/office/drawing/2014/main" id="{AA6C71EF-D135-4BF4-9D60-FD9BB08BAFEC}"/>
              </a:ext>
            </a:extLst>
          </p:cNvPr>
          <p:cNvSpPr/>
          <p:nvPr/>
        </p:nvSpPr>
        <p:spPr>
          <a:xfrm>
            <a:off x="538125" y="639407"/>
            <a:ext cx="1666875" cy="819150"/>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PC≠PC3?</a:t>
            </a:r>
          </a:p>
        </p:txBody>
      </p:sp>
      <p:sp>
        <p:nvSpPr>
          <p:cNvPr id="63" name="Flowchart: Decision 62">
            <a:extLst>
              <a:ext uri="{FF2B5EF4-FFF2-40B4-BE49-F238E27FC236}">
                <a16:creationId xmlns:a16="http://schemas.microsoft.com/office/drawing/2014/main" id="{7E1D21B1-5B0A-4E4B-99B9-66B3392EC2D3}"/>
              </a:ext>
            </a:extLst>
          </p:cNvPr>
          <p:cNvSpPr/>
          <p:nvPr/>
        </p:nvSpPr>
        <p:spPr>
          <a:xfrm>
            <a:off x="2664004" y="2585543"/>
            <a:ext cx="1666875" cy="819150"/>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err="1">
                <a:solidFill>
                  <a:schemeClr val="tx1"/>
                </a:solidFill>
              </a:rPr>
              <a:t>Dutycycle</a:t>
            </a:r>
            <a:r>
              <a:rPr lang="en-US" sz="1200" dirty="0">
                <a:solidFill>
                  <a:schemeClr val="tx1"/>
                </a:solidFill>
              </a:rPr>
              <a:t> &gt;</a:t>
            </a:r>
            <a:r>
              <a:rPr lang="en-US" sz="1200" dirty="0" err="1">
                <a:solidFill>
                  <a:schemeClr val="tx1"/>
                </a:solidFill>
              </a:rPr>
              <a:t>MaxULDC</a:t>
            </a:r>
            <a:r>
              <a:rPr lang="en-US" sz="1200" dirty="0">
                <a:solidFill>
                  <a:schemeClr val="tx1"/>
                </a:solidFill>
              </a:rPr>
              <a:t>?</a:t>
            </a:r>
          </a:p>
        </p:txBody>
      </p:sp>
      <p:sp>
        <p:nvSpPr>
          <p:cNvPr id="64" name="TextBox 63">
            <a:extLst>
              <a:ext uri="{FF2B5EF4-FFF2-40B4-BE49-F238E27FC236}">
                <a16:creationId xmlns:a16="http://schemas.microsoft.com/office/drawing/2014/main" id="{D473C0D2-F8DA-4A55-8E3B-F8AE2448F3AB}"/>
              </a:ext>
            </a:extLst>
          </p:cNvPr>
          <p:cNvSpPr txBox="1"/>
          <p:nvPr/>
        </p:nvSpPr>
        <p:spPr>
          <a:xfrm>
            <a:off x="1379890" y="1350794"/>
            <a:ext cx="438150" cy="369332"/>
          </a:xfrm>
          <a:prstGeom prst="rect">
            <a:avLst/>
          </a:prstGeom>
          <a:noFill/>
        </p:spPr>
        <p:txBody>
          <a:bodyPr wrap="square" rtlCol="0">
            <a:spAutoFit/>
          </a:bodyPr>
          <a:lstStyle/>
          <a:p>
            <a:pPr algn="ctr"/>
            <a:r>
              <a:rPr lang="en-US" dirty="0"/>
              <a:t>Y</a:t>
            </a:r>
          </a:p>
        </p:txBody>
      </p:sp>
      <p:sp>
        <p:nvSpPr>
          <p:cNvPr id="65" name="TextBox 64">
            <a:extLst>
              <a:ext uri="{FF2B5EF4-FFF2-40B4-BE49-F238E27FC236}">
                <a16:creationId xmlns:a16="http://schemas.microsoft.com/office/drawing/2014/main" id="{E0B37A46-2753-4AAE-A942-760A279B49D4}"/>
              </a:ext>
            </a:extLst>
          </p:cNvPr>
          <p:cNvSpPr txBox="1"/>
          <p:nvPr/>
        </p:nvSpPr>
        <p:spPr>
          <a:xfrm>
            <a:off x="6685052" y="1683582"/>
            <a:ext cx="438150" cy="369332"/>
          </a:xfrm>
          <a:prstGeom prst="rect">
            <a:avLst/>
          </a:prstGeom>
          <a:noFill/>
        </p:spPr>
        <p:txBody>
          <a:bodyPr wrap="square" rtlCol="0">
            <a:spAutoFit/>
          </a:bodyPr>
          <a:lstStyle/>
          <a:p>
            <a:pPr algn="ctr"/>
            <a:r>
              <a:rPr lang="en-US" dirty="0"/>
              <a:t>Y</a:t>
            </a:r>
          </a:p>
        </p:txBody>
      </p:sp>
      <p:sp>
        <p:nvSpPr>
          <p:cNvPr id="66" name="TextBox 65">
            <a:extLst>
              <a:ext uri="{FF2B5EF4-FFF2-40B4-BE49-F238E27FC236}">
                <a16:creationId xmlns:a16="http://schemas.microsoft.com/office/drawing/2014/main" id="{F69B7C6B-BBBE-4B85-B02E-B9EEA99CDD1D}"/>
              </a:ext>
            </a:extLst>
          </p:cNvPr>
          <p:cNvSpPr txBox="1"/>
          <p:nvPr/>
        </p:nvSpPr>
        <p:spPr>
          <a:xfrm>
            <a:off x="4137117" y="1650625"/>
            <a:ext cx="438150" cy="369332"/>
          </a:xfrm>
          <a:prstGeom prst="rect">
            <a:avLst/>
          </a:prstGeom>
          <a:noFill/>
        </p:spPr>
        <p:txBody>
          <a:bodyPr wrap="square" rtlCol="0">
            <a:spAutoFit/>
          </a:bodyPr>
          <a:lstStyle/>
          <a:p>
            <a:pPr algn="ctr"/>
            <a:r>
              <a:rPr lang="en-US" dirty="0"/>
              <a:t>N</a:t>
            </a:r>
          </a:p>
        </p:txBody>
      </p:sp>
      <p:sp>
        <p:nvSpPr>
          <p:cNvPr id="67" name="TextBox 66">
            <a:extLst>
              <a:ext uri="{FF2B5EF4-FFF2-40B4-BE49-F238E27FC236}">
                <a16:creationId xmlns:a16="http://schemas.microsoft.com/office/drawing/2014/main" id="{193E07C4-6870-48CB-8F16-2B0DF517BFB4}"/>
              </a:ext>
            </a:extLst>
          </p:cNvPr>
          <p:cNvSpPr txBox="1"/>
          <p:nvPr/>
        </p:nvSpPr>
        <p:spPr>
          <a:xfrm>
            <a:off x="7941751" y="2453018"/>
            <a:ext cx="438150" cy="369332"/>
          </a:xfrm>
          <a:prstGeom prst="rect">
            <a:avLst/>
          </a:prstGeom>
          <a:noFill/>
        </p:spPr>
        <p:txBody>
          <a:bodyPr wrap="square" rtlCol="0">
            <a:spAutoFit/>
          </a:bodyPr>
          <a:lstStyle/>
          <a:p>
            <a:pPr algn="ctr"/>
            <a:r>
              <a:rPr lang="en-US" dirty="0"/>
              <a:t>N</a:t>
            </a:r>
          </a:p>
        </p:txBody>
      </p:sp>
      <p:sp>
        <p:nvSpPr>
          <p:cNvPr id="68" name="TextBox 67">
            <a:extLst>
              <a:ext uri="{FF2B5EF4-FFF2-40B4-BE49-F238E27FC236}">
                <a16:creationId xmlns:a16="http://schemas.microsoft.com/office/drawing/2014/main" id="{75CD4691-8E40-41AC-9285-742CA01FCC60}"/>
              </a:ext>
            </a:extLst>
          </p:cNvPr>
          <p:cNvSpPr txBox="1"/>
          <p:nvPr/>
        </p:nvSpPr>
        <p:spPr>
          <a:xfrm>
            <a:off x="7990578" y="1318533"/>
            <a:ext cx="438150" cy="369332"/>
          </a:xfrm>
          <a:prstGeom prst="rect">
            <a:avLst/>
          </a:prstGeom>
          <a:noFill/>
        </p:spPr>
        <p:txBody>
          <a:bodyPr wrap="square" rtlCol="0">
            <a:spAutoFit/>
          </a:bodyPr>
          <a:lstStyle/>
          <a:p>
            <a:pPr algn="ctr"/>
            <a:r>
              <a:rPr lang="en-US" dirty="0"/>
              <a:t>Y</a:t>
            </a:r>
          </a:p>
        </p:txBody>
      </p:sp>
      <p:sp>
        <p:nvSpPr>
          <p:cNvPr id="69" name="Flowchart: Decision 68">
            <a:extLst>
              <a:ext uri="{FF2B5EF4-FFF2-40B4-BE49-F238E27FC236}">
                <a16:creationId xmlns:a16="http://schemas.microsoft.com/office/drawing/2014/main" id="{BC74FEFD-B22E-42A5-B777-A6078323F011}"/>
              </a:ext>
            </a:extLst>
          </p:cNvPr>
          <p:cNvSpPr/>
          <p:nvPr/>
        </p:nvSpPr>
        <p:spPr>
          <a:xfrm>
            <a:off x="5155989" y="1638123"/>
            <a:ext cx="1666875" cy="819150"/>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err="1">
                <a:solidFill>
                  <a:schemeClr val="tx1"/>
                </a:solidFill>
              </a:rPr>
              <a:t>PMax</a:t>
            </a:r>
            <a:r>
              <a:rPr lang="en-US" sz="1400" dirty="0">
                <a:solidFill>
                  <a:schemeClr val="tx1"/>
                </a:solidFill>
              </a:rPr>
              <a:t> present?</a:t>
            </a:r>
          </a:p>
        </p:txBody>
      </p:sp>
      <p:sp>
        <p:nvSpPr>
          <p:cNvPr id="70" name="TextBox 69">
            <a:extLst>
              <a:ext uri="{FF2B5EF4-FFF2-40B4-BE49-F238E27FC236}">
                <a16:creationId xmlns:a16="http://schemas.microsoft.com/office/drawing/2014/main" id="{6D38FB50-39B3-4554-A821-C586D8F67153}"/>
              </a:ext>
            </a:extLst>
          </p:cNvPr>
          <p:cNvSpPr txBox="1"/>
          <p:nvPr/>
        </p:nvSpPr>
        <p:spPr>
          <a:xfrm>
            <a:off x="3440952" y="3286541"/>
            <a:ext cx="438150" cy="369332"/>
          </a:xfrm>
          <a:prstGeom prst="rect">
            <a:avLst/>
          </a:prstGeom>
          <a:noFill/>
        </p:spPr>
        <p:txBody>
          <a:bodyPr wrap="square" rtlCol="0">
            <a:spAutoFit/>
          </a:bodyPr>
          <a:lstStyle/>
          <a:p>
            <a:pPr algn="ctr"/>
            <a:r>
              <a:rPr lang="en-US" dirty="0"/>
              <a:t>N</a:t>
            </a:r>
          </a:p>
        </p:txBody>
      </p:sp>
      <p:sp>
        <p:nvSpPr>
          <p:cNvPr id="71" name="TextBox 70">
            <a:extLst>
              <a:ext uri="{FF2B5EF4-FFF2-40B4-BE49-F238E27FC236}">
                <a16:creationId xmlns:a16="http://schemas.microsoft.com/office/drawing/2014/main" id="{7B6A3C2D-BE92-4636-BD96-DBD860E6CE89}"/>
              </a:ext>
            </a:extLst>
          </p:cNvPr>
          <p:cNvSpPr txBox="1"/>
          <p:nvPr/>
        </p:nvSpPr>
        <p:spPr>
          <a:xfrm>
            <a:off x="2101431" y="1699918"/>
            <a:ext cx="438150" cy="369332"/>
          </a:xfrm>
          <a:prstGeom prst="rect">
            <a:avLst/>
          </a:prstGeom>
          <a:noFill/>
        </p:spPr>
        <p:txBody>
          <a:bodyPr wrap="square" rtlCol="0">
            <a:spAutoFit/>
          </a:bodyPr>
          <a:lstStyle/>
          <a:p>
            <a:pPr algn="ctr"/>
            <a:r>
              <a:rPr lang="en-US" dirty="0"/>
              <a:t>Y</a:t>
            </a:r>
          </a:p>
        </p:txBody>
      </p:sp>
      <p:sp>
        <p:nvSpPr>
          <p:cNvPr id="72" name="Flowchart: Decision 71">
            <a:extLst>
              <a:ext uri="{FF2B5EF4-FFF2-40B4-BE49-F238E27FC236}">
                <a16:creationId xmlns:a16="http://schemas.microsoft.com/office/drawing/2014/main" id="{F10C9091-EFE2-4E1B-A4BB-C1CB8CE46A0E}"/>
              </a:ext>
            </a:extLst>
          </p:cNvPr>
          <p:cNvSpPr/>
          <p:nvPr/>
        </p:nvSpPr>
        <p:spPr>
          <a:xfrm>
            <a:off x="7168146" y="1639038"/>
            <a:ext cx="1666875" cy="819150"/>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PMax≤23?</a:t>
            </a:r>
          </a:p>
        </p:txBody>
      </p:sp>
      <p:sp>
        <p:nvSpPr>
          <p:cNvPr id="73" name="TextBox 72">
            <a:extLst>
              <a:ext uri="{FF2B5EF4-FFF2-40B4-BE49-F238E27FC236}">
                <a16:creationId xmlns:a16="http://schemas.microsoft.com/office/drawing/2014/main" id="{620CBF58-F917-4B5D-9BEB-54673419D170}"/>
              </a:ext>
            </a:extLst>
          </p:cNvPr>
          <p:cNvSpPr txBox="1"/>
          <p:nvPr/>
        </p:nvSpPr>
        <p:spPr>
          <a:xfrm>
            <a:off x="2089831" y="691844"/>
            <a:ext cx="438150" cy="369332"/>
          </a:xfrm>
          <a:prstGeom prst="rect">
            <a:avLst/>
          </a:prstGeom>
          <a:noFill/>
        </p:spPr>
        <p:txBody>
          <a:bodyPr wrap="square" rtlCol="0">
            <a:spAutoFit/>
          </a:bodyPr>
          <a:lstStyle/>
          <a:p>
            <a:pPr algn="ctr"/>
            <a:r>
              <a:rPr lang="en-US" dirty="0"/>
              <a:t>N</a:t>
            </a:r>
          </a:p>
        </p:txBody>
      </p:sp>
      <p:sp>
        <p:nvSpPr>
          <p:cNvPr id="74" name="Flowchart: Decision 73">
            <a:extLst>
              <a:ext uri="{FF2B5EF4-FFF2-40B4-BE49-F238E27FC236}">
                <a16:creationId xmlns:a16="http://schemas.microsoft.com/office/drawing/2014/main" id="{68F002FF-7156-4511-AABE-6BAE94011D47}"/>
              </a:ext>
            </a:extLst>
          </p:cNvPr>
          <p:cNvSpPr/>
          <p:nvPr/>
        </p:nvSpPr>
        <p:spPr>
          <a:xfrm>
            <a:off x="527439" y="1625237"/>
            <a:ext cx="1666875" cy="819150"/>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err="1">
                <a:solidFill>
                  <a:schemeClr val="tx1"/>
                </a:solidFill>
              </a:rPr>
              <a:t>MaxUplinkDutyCycle</a:t>
            </a:r>
            <a:r>
              <a:rPr lang="en-US" sz="1100" dirty="0">
                <a:solidFill>
                  <a:schemeClr val="tx1"/>
                </a:solidFill>
              </a:rPr>
              <a:t> absent?</a:t>
            </a:r>
          </a:p>
        </p:txBody>
      </p:sp>
      <p:sp>
        <p:nvSpPr>
          <p:cNvPr id="75" name="TextBox 74">
            <a:extLst>
              <a:ext uri="{FF2B5EF4-FFF2-40B4-BE49-F238E27FC236}">
                <a16:creationId xmlns:a16="http://schemas.microsoft.com/office/drawing/2014/main" id="{39D4321A-2FAF-4A80-AFCD-C6DAC7E42D26}"/>
              </a:ext>
            </a:extLst>
          </p:cNvPr>
          <p:cNvSpPr txBox="1"/>
          <p:nvPr/>
        </p:nvSpPr>
        <p:spPr>
          <a:xfrm>
            <a:off x="2082028" y="3879209"/>
            <a:ext cx="438150" cy="369332"/>
          </a:xfrm>
          <a:prstGeom prst="rect">
            <a:avLst/>
          </a:prstGeom>
          <a:noFill/>
        </p:spPr>
        <p:txBody>
          <a:bodyPr wrap="square" rtlCol="0">
            <a:spAutoFit/>
          </a:bodyPr>
          <a:lstStyle/>
          <a:p>
            <a:pPr algn="ctr"/>
            <a:r>
              <a:rPr lang="en-US" dirty="0"/>
              <a:t>N</a:t>
            </a:r>
          </a:p>
        </p:txBody>
      </p:sp>
      <p:sp>
        <p:nvSpPr>
          <p:cNvPr id="76" name="Rectangle 75">
            <a:extLst>
              <a:ext uri="{FF2B5EF4-FFF2-40B4-BE49-F238E27FC236}">
                <a16:creationId xmlns:a16="http://schemas.microsoft.com/office/drawing/2014/main" id="{2E977E0D-7059-49EC-ADAE-79E382E8B33B}"/>
              </a:ext>
            </a:extLst>
          </p:cNvPr>
          <p:cNvSpPr/>
          <p:nvPr/>
        </p:nvSpPr>
        <p:spPr>
          <a:xfrm>
            <a:off x="10014401" y="3592040"/>
            <a:ext cx="1476375" cy="67158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PC2 applies</a:t>
            </a:r>
          </a:p>
        </p:txBody>
      </p:sp>
      <p:sp>
        <p:nvSpPr>
          <p:cNvPr id="78" name="Flowchart: Decision 77">
            <a:extLst>
              <a:ext uri="{FF2B5EF4-FFF2-40B4-BE49-F238E27FC236}">
                <a16:creationId xmlns:a16="http://schemas.microsoft.com/office/drawing/2014/main" id="{38F1043A-09C0-4222-B899-286102D2A967}"/>
              </a:ext>
            </a:extLst>
          </p:cNvPr>
          <p:cNvSpPr/>
          <p:nvPr/>
        </p:nvSpPr>
        <p:spPr>
          <a:xfrm>
            <a:off x="2655677" y="1624020"/>
            <a:ext cx="1666875" cy="819150"/>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err="1">
                <a:solidFill>
                  <a:schemeClr val="tx1"/>
                </a:solidFill>
              </a:rPr>
              <a:t>Dutycycle</a:t>
            </a:r>
            <a:r>
              <a:rPr lang="en-US" sz="1200" dirty="0">
                <a:solidFill>
                  <a:schemeClr val="tx1"/>
                </a:solidFill>
              </a:rPr>
              <a:t> &gt;50%?</a:t>
            </a:r>
          </a:p>
        </p:txBody>
      </p:sp>
      <p:sp>
        <p:nvSpPr>
          <p:cNvPr id="85" name="TextBox 84">
            <a:extLst>
              <a:ext uri="{FF2B5EF4-FFF2-40B4-BE49-F238E27FC236}">
                <a16:creationId xmlns:a16="http://schemas.microsoft.com/office/drawing/2014/main" id="{FF562786-E81B-4F0E-B6EC-4DE788944A21}"/>
              </a:ext>
            </a:extLst>
          </p:cNvPr>
          <p:cNvSpPr txBox="1"/>
          <p:nvPr/>
        </p:nvSpPr>
        <p:spPr>
          <a:xfrm>
            <a:off x="3419164" y="1318533"/>
            <a:ext cx="438150" cy="369332"/>
          </a:xfrm>
          <a:prstGeom prst="rect">
            <a:avLst/>
          </a:prstGeom>
          <a:noFill/>
        </p:spPr>
        <p:txBody>
          <a:bodyPr wrap="square" rtlCol="0">
            <a:spAutoFit/>
          </a:bodyPr>
          <a:lstStyle/>
          <a:p>
            <a:pPr algn="ctr"/>
            <a:r>
              <a:rPr lang="en-US" dirty="0"/>
              <a:t>Y</a:t>
            </a:r>
          </a:p>
        </p:txBody>
      </p:sp>
      <p:sp>
        <p:nvSpPr>
          <p:cNvPr id="95" name="TextBox 94">
            <a:extLst>
              <a:ext uri="{FF2B5EF4-FFF2-40B4-BE49-F238E27FC236}">
                <a16:creationId xmlns:a16="http://schemas.microsoft.com/office/drawing/2014/main" id="{77803F46-44FE-4A55-A385-B35EF9CA65E7}"/>
              </a:ext>
            </a:extLst>
          </p:cNvPr>
          <p:cNvSpPr txBox="1"/>
          <p:nvPr/>
        </p:nvSpPr>
        <p:spPr>
          <a:xfrm>
            <a:off x="1228103" y="2395545"/>
            <a:ext cx="438150" cy="369332"/>
          </a:xfrm>
          <a:prstGeom prst="rect">
            <a:avLst/>
          </a:prstGeom>
          <a:noFill/>
        </p:spPr>
        <p:txBody>
          <a:bodyPr wrap="square" rtlCol="0">
            <a:spAutoFit/>
          </a:bodyPr>
          <a:lstStyle/>
          <a:p>
            <a:pPr algn="ctr"/>
            <a:r>
              <a:rPr lang="en-US" dirty="0"/>
              <a:t>N</a:t>
            </a:r>
          </a:p>
        </p:txBody>
      </p:sp>
      <p:sp>
        <p:nvSpPr>
          <p:cNvPr id="106" name="Oval 105">
            <a:extLst>
              <a:ext uri="{FF2B5EF4-FFF2-40B4-BE49-F238E27FC236}">
                <a16:creationId xmlns:a16="http://schemas.microsoft.com/office/drawing/2014/main" id="{180295BC-FC7F-4ABC-91B1-924E050DE796}"/>
              </a:ext>
            </a:extLst>
          </p:cNvPr>
          <p:cNvSpPr/>
          <p:nvPr/>
        </p:nvSpPr>
        <p:spPr>
          <a:xfrm>
            <a:off x="7930145" y="967893"/>
            <a:ext cx="142875" cy="14716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Oval 107">
            <a:extLst>
              <a:ext uri="{FF2B5EF4-FFF2-40B4-BE49-F238E27FC236}">
                <a16:creationId xmlns:a16="http://schemas.microsoft.com/office/drawing/2014/main" id="{099F4A70-2D41-4D14-9522-72AC9ED5325F}"/>
              </a:ext>
            </a:extLst>
          </p:cNvPr>
          <p:cNvSpPr/>
          <p:nvPr/>
        </p:nvSpPr>
        <p:spPr>
          <a:xfrm>
            <a:off x="7935489" y="5931198"/>
            <a:ext cx="142875" cy="14716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Oval 133">
            <a:extLst>
              <a:ext uri="{FF2B5EF4-FFF2-40B4-BE49-F238E27FC236}">
                <a16:creationId xmlns:a16="http://schemas.microsoft.com/office/drawing/2014/main" id="{501CB1AB-E3E8-4865-9B4D-18F4E8A35C76}"/>
              </a:ext>
            </a:extLst>
          </p:cNvPr>
          <p:cNvSpPr/>
          <p:nvPr/>
        </p:nvSpPr>
        <p:spPr>
          <a:xfrm>
            <a:off x="4829757" y="1974117"/>
            <a:ext cx="142875" cy="14716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 name="Oval 145">
            <a:extLst>
              <a:ext uri="{FF2B5EF4-FFF2-40B4-BE49-F238E27FC236}">
                <a16:creationId xmlns:a16="http://schemas.microsoft.com/office/drawing/2014/main" id="{7E6E1A7C-300F-4439-981D-EF94E1674434}"/>
              </a:ext>
            </a:extLst>
          </p:cNvPr>
          <p:cNvSpPr/>
          <p:nvPr/>
        </p:nvSpPr>
        <p:spPr>
          <a:xfrm>
            <a:off x="4535715" y="975399"/>
            <a:ext cx="142875" cy="14716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 name="TextBox 147">
            <a:extLst>
              <a:ext uri="{FF2B5EF4-FFF2-40B4-BE49-F238E27FC236}">
                <a16:creationId xmlns:a16="http://schemas.microsoft.com/office/drawing/2014/main" id="{1A478DFE-FD6F-47E7-B202-3B6965967F4E}"/>
              </a:ext>
            </a:extLst>
          </p:cNvPr>
          <p:cNvSpPr txBox="1"/>
          <p:nvPr/>
        </p:nvSpPr>
        <p:spPr>
          <a:xfrm>
            <a:off x="4062635" y="2618088"/>
            <a:ext cx="438150" cy="369332"/>
          </a:xfrm>
          <a:prstGeom prst="rect">
            <a:avLst/>
          </a:prstGeom>
          <a:noFill/>
        </p:spPr>
        <p:txBody>
          <a:bodyPr wrap="square" rtlCol="0">
            <a:spAutoFit/>
          </a:bodyPr>
          <a:lstStyle/>
          <a:p>
            <a:pPr algn="ctr"/>
            <a:r>
              <a:rPr lang="en-US" dirty="0"/>
              <a:t>Y</a:t>
            </a:r>
          </a:p>
        </p:txBody>
      </p:sp>
      <p:sp>
        <p:nvSpPr>
          <p:cNvPr id="149" name="Oval 148">
            <a:extLst>
              <a:ext uri="{FF2B5EF4-FFF2-40B4-BE49-F238E27FC236}">
                <a16:creationId xmlns:a16="http://schemas.microsoft.com/office/drawing/2014/main" id="{CC71E7FF-72A0-493E-92D9-E43EB8E5CAFB}"/>
              </a:ext>
            </a:extLst>
          </p:cNvPr>
          <p:cNvSpPr/>
          <p:nvPr/>
        </p:nvSpPr>
        <p:spPr>
          <a:xfrm>
            <a:off x="3417676" y="975400"/>
            <a:ext cx="142875" cy="14716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1635AD56-D508-4B43-8A92-D25CD7C8CA02}"/>
              </a:ext>
            </a:extLst>
          </p:cNvPr>
          <p:cNvSpPr/>
          <p:nvPr/>
        </p:nvSpPr>
        <p:spPr>
          <a:xfrm>
            <a:off x="10029805" y="713191"/>
            <a:ext cx="1476375" cy="67158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PC3 applies</a:t>
            </a:r>
          </a:p>
        </p:txBody>
      </p:sp>
      <p:cxnSp>
        <p:nvCxnSpPr>
          <p:cNvPr id="13" name="Straight Arrow Connector 12">
            <a:extLst>
              <a:ext uri="{FF2B5EF4-FFF2-40B4-BE49-F238E27FC236}">
                <a16:creationId xmlns:a16="http://schemas.microsoft.com/office/drawing/2014/main" id="{1C4F2F96-4C39-4CE0-B5C3-333CCBE78B85}"/>
              </a:ext>
            </a:extLst>
          </p:cNvPr>
          <p:cNvCxnSpPr>
            <a:stCxn id="62" idx="3"/>
            <a:endCxn id="77" idx="1"/>
          </p:cNvCxnSpPr>
          <p:nvPr/>
        </p:nvCxnSpPr>
        <p:spPr>
          <a:xfrm>
            <a:off x="2205000" y="1048982"/>
            <a:ext cx="782480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Connector: Elbow 34">
            <a:extLst>
              <a:ext uri="{FF2B5EF4-FFF2-40B4-BE49-F238E27FC236}">
                <a16:creationId xmlns:a16="http://schemas.microsoft.com/office/drawing/2014/main" id="{811B47BC-F7A2-4376-89DA-A55F20EF058C}"/>
              </a:ext>
            </a:extLst>
          </p:cNvPr>
          <p:cNvCxnSpPr>
            <a:stCxn id="78" idx="0"/>
            <a:endCxn id="77" idx="1"/>
          </p:cNvCxnSpPr>
          <p:nvPr/>
        </p:nvCxnSpPr>
        <p:spPr>
          <a:xfrm rot="5400000" flipH="1" flipV="1">
            <a:off x="6471941" y="-1933844"/>
            <a:ext cx="575038" cy="6540690"/>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05CDC4A0-2E12-4D98-8007-C9BBCF3CA190}"/>
              </a:ext>
            </a:extLst>
          </p:cNvPr>
          <p:cNvCxnSpPr>
            <a:stCxn id="74" idx="3"/>
            <a:endCxn id="78" idx="1"/>
          </p:cNvCxnSpPr>
          <p:nvPr/>
        </p:nvCxnSpPr>
        <p:spPr>
          <a:xfrm flipV="1">
            <a:off x="2194314" y="2033595"/>
            <a:ext cx="461363" cy="121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0" name="Connector: Elbow 39">
            <a:extLst>
              <a:ext uri="{FF2B5EF4-FFF2-40B4-BE49-F238E27FC236}">
                <a16:creationId xmlns:a16="http://schemas.microsoft.com/office/drawing/2014/main" id="{20333183-DCFE-49EC-A71B-0F795DDA25F5}"/>
              </a:ext>
            </a:extLst>
          </p:cNvPr>
          <p:cNvCxnSpPr>
            <a:cxnSpLocks/>
            <a:endCxn id="63" idx="1"/>
          </p:cNvCxnSpPr>
          <p:nvPr/>
        </p:nvCxnSpPr>
        <p:spPr>
          <a:xfrm>
            <a:off x="1360876" y="2454293"/>
            <a:ext cx="1303128" cy="540825"/>
          </a:xfrm>
          <a:prstGeom prst="bentConnector3">
            <a:avLst>
              <a:gd name="adj1" fmla="val 1215"/>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2" name="Connector: Elbow 41">
            <a:extLst>
              <a:ext uri="{FF2B5EF4-FFF2-40B4-BE49-F238E27FC236}">
                <a16:creationId xmlns:a16="http://schemas.microsoft.com/office/drawing/2014/main" id="{1222952A-9443-4A33-9A37-0E1B4FEB4E5E}"/>
              </a:ext>
            </a:extLst>
          </p:cNvPr>
          <p:cNvCxnSpPr>
            <a:stCxn id="63" idx="3"/>
            <a:endCxn id="77" idx="1"/>
          </p:cNvCxnSpPr>
          <p:nvPr/>
        </p:nvCxnSpPr>
        <p:spPr>
          <a:xfrm flipV="1">
            <a:off x="4330879" y="1048982"/>
            <a:ext cx="5698926" cy="1946136"/>
          </a:xfrm>
          <a:prstGeom prst="bentConnector3">
            <a:avLst>
              <a:gd name="adj1" fmla="val 487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950C7DF5-3FC0-4D25-AEB6-E106AEBC8990}"/>
              </a:ext>
            </a:extLst>
          </p:cNvPr>
          <p:cNvCxnSpPr>
            <a:stCxn id="62" idx="2"/>
            <a:endCxn id="74" idx="0"/>
          </p:cNvCxnSpPr>
          <p:nvPr/>
        </p:nvCxnSpPr>
        <p:spPr>
          <a:xfrm flipH="1">
            <a:off x="1360877" y="1458557"/>
            <a:ext cx="10686" cy="1666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2AE14E1D-F443-4A1C-BE19-75ACD81638C5}"/>
              </a:ext>
            </a:extLst>
          </p:cNvPr>
          <p:cNvCxnSpPr>
            <a:cxnSpLocks/>
            <a:stCxn id="78" idx="3"/>
            <a:endCxn id="69" idx="1"/>
          </p:cNvCxnSpPr>
          <p:nvPr/>
        </p:nvCxnSpPr>
        <p:spPr>
          <a:xfrm>
            <a:off x="4322552" y="2033595"/>
            <a:ext cx="833437" cy="1410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5" name="Connector: Elbow 54">
            <a:extLst>
              <a:ext uri="{FF2B5EF4-FFF2-40B4-BE49-F238E27FC236}">
                <a16:creationId xmlns:a16="http://schemas.microsoft.com/office/drawing/2014/main" id="{16119E04-23A8-4F4C-B6B6-198CAF2E06F0}"/>
              </a:ext>
            </a:extLst>
          </p:cNvPr>
          <p:cNvCxnSpPr>
            <a:stCxn id="63" idx="2"/>
            <a:endCxn id="69" idx="1"/>
          </p:cNvCxnSpPr>
          <p:nvPr/>
        </p:nvCxnSpPr>
        <p:spPr>
          <a:xfrm rot="5400000" flipH="1" flipV="1">
            <a:off x="3648217" y="1896922"/>
            <a:ext cx="1356995" cy="1658547"/>
          </a:xfrm>
          <a:prstGeom prst="bentConnector4">
            <a:avLst>
              <a:gd name="adj1" fmla="val -16846"/>
              <a:gd name="adj2" fmla="val 84315"/>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EF0B6404-FF00-48E8-A64D-FAA95F47B478}"/>
              </a:ext>
            </a:extLst>
          </p:cNvPr>
          <p:cNvCxnSpPr>
            <a:stCxn id="69" idx="3"/>
            <a:endCxn id="72" idx="1"/>
          </p:cNvCxnSpPr>
          <p:nvPr/>
        </p:nvCxnSpPr>
        <p:spPr>
          <a:xfrm>
            <a:off x="6822864" y="2047698"/>
            <a:ext cx="345282" cy="91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9" name="Connector: Elbow 58">
            <a:extLst>
              <a:ext uri="{FF2B5EF4-FFF2-40B4-BE49-F238E27FC236}">
                <a16:creationId xmlns:a16="http://schemas.microsoft.com/office/drawing/2014/main" id="{FFAF2C14-A60B-41C6-AEE7-4DDBF0ACF73D}"/>
              </a:ext>
            </a:extLst>
          </p:cNvPr>
          <p:cNvCxnSpPr>
            <a:stCxn id="72" idx="0"/>
            <a:endCxn id="77" idx="1"/>
          </p:cNvCxnSpPr>
          <p:nvPr/>
        </p:nvCxnSpPr>
        <p:spPr>
          <a:xfrm rot="5400000" flipH="1" flipV="1">
            <a:off x="8720666" y="329900"/>
            <a:ext cx="590056" cy="2028221"/>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09" name="Flowchart: Decision 108">
            <a:extLst>
              <a:ext uri="{FF2B5EF4-FFF2-40B4-BE49-F238E27FC236}">
                <a16:creationId xmlns:a16="http://schemas.microsoft.com/office/drawing/2014/main" id="{D149F276-5A1C-40BD-B9A8-16DDC1D54474}"/>
              </a:ext>
            </a:extLst>
          </p:cNvPr>
          <p:cNvSpPr/>
          <p:nvPr/>
        </p:nvSpPr>
        <p:spPr>
          <a:xfrm>
            <a:off x="538125" y="3518256"/>
            <a:ext cx="1666875" cy="819150"/>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PC&gt;PC2?</a:t>
            </a:r>
          </a:p>
        </p:txBody>
      </p:sp>
      <p:sp>
        <p:nvSpPr>
          <p:cNvPr id="118" name="Flowchart: Decision 117">
            <a:extLst>
              <a:ext uri="{FF2B5EF4-FFF2-40B4-BE49-F238E27FC236}">
                <a16:creationId xmlns:a16="http://schemas.microsoft.com/office/drawing/2014/main" id="{819AA5AC-AFF3-4032-8CC1-DC92FCEC48D2}"/>
              </a:ext>
            </a:extLst>
          </p:cNvPr>
          <p:cNvSpPr/>
          <p:nvPr/>
        </p:nvSpPr>
        <p:spPr>
          <a:xfrm>
            <a:off x="2674690" y="5591367"/>
            <a:ext cx="1666875" cy="819150"/>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err="1">
                <a:solidFill>
                  <a:schemeClr val="tx1"/>
                </a:solidFill>
              </a:rPr>
              <a:t>Dutycycle</a:t>
            </a:r>
            <a:r>
              <a:rPr lang="en-US" sz="1200" dirty="0">
                <a:solidFill>
                  <a:schemeClr val="tx1"/>
                </a:solidFill>
              </a:rPr>
              <a:t> &gt;</a:t>
            </a:r>
            <a:r>
              <a:rPr lang="en-US" sz="1200" dirty="0" err="1">
                <a:solidFill>
                  <a:schemeClr val="tx1"/>
                </a:solidFill>
              </a:rPr>
              <a:t>MaxULDC</a:t>
            </a:r>
            <a:r>
              <a:rPr lang="en-US" sz="1200" dirty="0">
                <a:solidFill>
                  <a:schemeClr val="tx1"/>
                </a:solidFill>
              </a:rPr>
              <a:t>/2?</a:t>
            </a:r>
          </a:p>
        </p:txBody>
      </p:sp>
      <p:sp>
        <p:nvSpPr>
          <p:cNvPr id="119" name="TextBox 118">
            <a:extLst>
              <a:ext uri="{FF2B5EF4-FFF2-40B4-BE49-F238E27FC236}">
                <a16:creationId xmlns:a16="http://schemas.microsoft.com/office/drawing/2014/main" id="{592890E5-B258-4806-8560-10B16BBBAD4D}"/>
              </a:ext>
            </a:extLst>
          </p:cNvPr>
          <p:cNvSpPr txBox="1"/>
          <p:nvPr/>
        </p:nvSpPr>
        <p:spPr>
          <a:xfrm>
            <a:off x="6695738" y="4641781"/>
            <a:ext cx="438150" cy="369332"/>
          </a:xfrm>
          <a:prstGeom prst="rect">
            <a:avLst/>
          </a:prstGeom>
          <a:noFill/>
        </p:spPr>
        <p:txBody>
          <a:bodyPr wrap="square" rtlCol="0">
            <a:spAutoFit/>
          </a:bodyPr>
          <a:lstStyle/>
          <a:p>
            <a:pPr algn="ctr"/>
            <a:r>
              <a:rPr lang="en-US" dirty="0"/>
              <a:t>Y</a:t>
            </a:r>
          </a:p>
        </p:txBody>
      </p:sp>
      <p:sp>
        <p:nvSpPr>
          <p:cNvPr id="120" name="TextBox 119">
            <a:extLst>
              <a:ext uri="{FF2B5EF4-FFF2-40B4-BE49-F238E27FC236}">
                <a16:creationId xmlns:a16="http://schemas.microsoft.com/office/drawing/2014/main" id="{59EC7DC0-0B3D-4E89-B90B-11A4757396BB}"/>
              </a:ext>
            </a:extLst>
          </p:cNvPr>
          <p:cNvSpPr txBox="1"/>
          <p:nvPr/>
        </p:nvSpPr>
        <p:spPr>
          <a:xfrm>
            <a:off x="4199271" y="4636566"/>
            <a:ext cx="438150" cy="369332"/>
          </a:xfrm>
          <a:prstGeom prst="rect">
            <a:avLst/>
          </a:prstGeom>
          <a:noFill/>
        </p:spPr>
        <p:txBody>
          <a:bodyPr wrap="square" rtlCol="0">
            <a:spAutoFit/>
          </a:bodyPr>
          <a:lstStyle/>
          <a:p>
            <a:pPr algn="ctr"/>
            <a:r>
              <a:rPr lang="en-US" dirty="0"/>
              <a:t>N</a:t>
            </a:r>
          </a:p>
        </p:txBody>
      </p:sp>
      <p:sp>
        <p:nvSpPr>
          <p:cNvPr id="121" name="TextBox 120">
            <a:extLst>
              <a:ext uri="{FF2B5EF4-FFF2-40B4-BE49-F238E27FC236}">
                <a16:creationId xmlns:a16="http://schemas.microsoft.com/office/drawing/2014/main" id="{8F093CEC-0B36-41CD-9C6A-AE9AF521D901}"/>
              </a:ext>
            </a:extLst>
          </p:cNvPr>
          <p:cNvSpPr txBox="1"/>
          <p:nvPr/>
        </p:nvSpPr>
        <p:spPr>
          <a:xfrm>
            <a:off x="7924463" y="4301430"/>
            <a:ext cx="438150" cy="369332"/>
          </a:xfrm>
          <a:prstGeom prst="rect">
            <a:avLst/>
          </a:prstGeom>
          <a:noFill/>
        </p:spPr>
        <p:txBody>
          <a:bodyPr wrap="square" rtlCol="0">
            <a:spAutoFit/>
          </a:bodyPr>
          <a:lstStyle/>
          <a:p>
            <a:pPr algn="ctr"/>
            <a:r>
              <a:rPr lang="en-US" dirty="0"/>
              <a:t>Y</a:t>
            </a:r>
          </a:p>
        </p:txBody>
      </p:sp>
      <p:sp>
        <p:nvSpPr>
          <p:cNvPr id="122" name="Flowchart: Decision 121">
            <a:extLst>
              <a:ext uri="{FF2B5EF4-FFF2-40B4-BE49-F238E27FC236}">
                <a16:creationId xmlns:a16="http://schemas.microsoft.com/office/drawing/2014/main" id="{D4743539-5515-4806-96E1-BD48EDC23421}"/>
              </a:ext>
            </a:extLst>
          </p:cNvPr>
          <p:cNvSpPr/>
          <p:nvPr/>
        </p:nvSpPr>
        <p:spPr>
          <a:xfrm>
            <a:off x="5166675" y="4596322"/>
            <a:ext cx="1666875" cy="819150"/>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err="1">
                <a:solidFill>
                  <a:schemeClr val="tx1"/>
                </a:solidFill>
              </a:rPr>
              <a:t>PMax</a:t>
            </a:r>
            <a:r>
              <a:rPr lang="en-US" sz="1400" dirty="0">
                <a:solidFill>
                  <a:schemeClr val="tx1"/>
                </a:solidFill>
              </a:rPr>
              <a:t> present?</a:t>
            </a:r>
          </a:p>
        </p:txBody>
      </p:sp>
      <p:sp>
        <p:nvSpPr>
          <p:cNvPr id="123" name="TextBox 122">
            <a:extLst>
              <a:ext uri="{FF2B5EF4-FFF2-40B4-BE49-F238E27FC236}">
                <a16:creationId xmlns:a16="http://schemas.microsoft.com/office/drawing/2014/main" id="{56510F01-B124-4C0A-AFFC-5C40DDCD8F1D}"/>
              </a:ext>
            </a:extLst>
          </p:cNvPr>
          <p:cNvSpPr txBox="1"/>
          <p:nvPr/>
        </p:nvSpPr>
        <p:spPr>
          <a:xfrm>
            <a:off x="3440952" y="6319525"/>
            <a:ext cx="438150" cy="369332"/>
          </a:xfrm>
          <a:prstGeom prst="rect">
            <a:avLst/>
          </a:prstGeom>
          <a:noFill/>
        </p:spPr>
        <p:txBody>
          <a:bodyPr wrap="square" rtlCol="0">
            <a:spAutoFit/>
          </a:bodyPr>
          <a:lstStyle/>
          <a:p>
            <a:pPr algn="ctr"/>
            <a:r>
              <a:rPr lang="en-US" dirty="0"/>
              <a:t>N</a:t>
            </a:r>
          </a:p>
        </p:txBody>
      </p:sp>
      <p:sp>
        <p:nvSpPr>
          <p:cNvPr id="124" name="TextBox 123">
            <a:extLst>
              <a:ext uri="{FF2B5EF4-FFF2-40B4-BE49-F238E27FC236}">
                <a16:creationId xmlns:a16="http://schemas.microsoft.com/office/drawing/2014/main" id="{C2B8A7B0-D7D6-439D-BF65-39AF65C364F7}"/>
              </a:ext>
            </a:extLst>
          </p:cNvPr>
          <p:cNvSpPr txBox="1"/>
          <p:nvPr/>
        </p:nvSpPr>
        <p:spPr>
          <a:xfrm>
            <a:off x="2112117" y="4658117"/>
            <a:ext cx="438150" cy="369332"/>
          </a:xfrm>
          <a:prstGeom prst="rect">
            <a:avLst/>
          </a:prstGeom>
          <a:noFill/>
        </p:spPr>
        <p:txBody>
          <a:bodyPr wrap="square" rtlCol="0">
            <a:spAutoFit/>
          </a:bodyPr>
          <a:lstStyle/>
          <a:p>
            <a:pPr algn="ctr"/>
            <a:r>
              <a:rPr lang="en-US" dirty="0"/>
              <a:t>Y</a:t>
            </a:r>
          </a:p>
        </p:txBody>
      </p:sp>
      <p:sp>
        <p:nvSpPr>
          <p:cNvPr id="125" name="Flowchart: Decision 124">
            <a:extLst>
              <a:ext uri="{FF2B5EF4-FFF2-40B4-BE49-F238E27FC236}">
                <a16:creationId xmlns:a16="http://schemas.microsoft.com/office/drawing/2014/main" id="{9C28DE52-4BBC-4617-BCBD-5BFA485D78F8}"/>
              </a:ext>
            </a:extLst>
          </p:cNvPr>
          <p:cNvSpPr/>
          <p:nvPr/>
        </p:nvSpPr>
        <p:spPr>
          <a:xfrm>
            <a:off x="7178832" y="4597237"/>
            <a:ext cx="1666875" cy="819150"/>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solidFill>
                  <a:schemeClr val="tx1"/>
                </a:solidFill>
              </a:rPr>
              <a:t>PMax</a:t>
            </a:r>
            <a:r>
              <a:rPr lang="en-US" sz="1600" dirty="0">
                <a:solidFill>
                  <a:prstClr val="black"/>
                </a:solidFill>
              </a:rPr>
              <a:t> ≤ </a:t>
            </a:r>
            <a:r>
              <a:rPr lang="en-US" sz="1600" dirty="0">
                <a:solidFill>
                  <a:schemeClr val="tx1"/>
                </a:solidFill>
              </a:rPr>
              <a:t>26?</a:t>
            </a:r>
          </a:p>
        </p:txBody>
      </p:sp>
      <p:sp>
        <p:nvSpPr>
          <p:cNvPr id="126" name="Flowchart: Decision 125">
            <a:extLst>
              <a:ext uri="{FF2B5EF4-FFF2-40B4-BE49-F238E27FC236}">
                <a16:creationId xmlns:a16="http://schemas.microsoft.com/office/drawing/2014/main" id="{E6E7FAFE-38F9-4388-96F3-B8E0B6D0D7CF}"/>
              </a:ext>
            </a:extLst>
          </p:cNvPr>
          <p:cNvSpPr/>
          <p:nvPr/>
        </p:nvSpPr>
        <p:spPr>
          <a:xfrm>
            <a:off x="538125" y="4583436"/>
            <a:ext cx="1666875" cy="819150"/>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err="1">
                <a:solidFill>
                  <a:schemeClr val="tx1"/>
                </a:solidFill>
              </a:rPr>
              <a:t>MaxUplinkDutyCycle</a:t>
            </a:r>
            <a:r>
              <a:rPr lang="en-US" sz="1100" dirty="0">
                <a:solidFill>
                  <a:schemeClr val="tx1"/>
                </a:solidFill>
              </a:rPr>
              <a:t> absent?</a:t>
            </a:r>
          </a:p>
        </p:txBody>
      </p:sp>
      <p:sp>
        <p:nvSpPr>
          <p:cNvPr id="127" name="Flowchart: Decision 126">
            <a:extLst>
              <a:ext uri="{FF2B5EF4-FFF2-40B4-BE49-F238E27FC236}">
                <a16:creationId xmlns:a16="http://schemas.microsoft.com/office/drawing/2014/main" id="{2C045D64-EDCE-4060-9AA0-1F1C7FB73F55}"/>
              </a:ext>
            </a:extLst>
          </p:cNvPr>
          <p:cNvSpPr/>
          <p:nvPr/>
        </p:nvSpPr>
        <p:spPr>
          <a:xfrm>
            <a:off x="2666363" y="4582219"/>
            <a:ext cx="1666875" cy="819150"/>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err="1">
                <a:solidFill>
                  <a:schemeClr val="tx1"/>
                </a:solidFill>
              </a:rPr>
              <a:t>Dutycycle</a:t>
            </a:r>
            <a:r>
              <a:rPr lang="en-US" sz="1200" dirty="0">
                <a:solidFill>
                  <a:schemeClr val="tx1"/>
                </a:solidFill>
              </a:rPr>
              <a:t> &gt;25%?</a:t>
            </a:r>
          </a:p>
        </p:txBody>
      </p:sp>
      <p:sp>
        <p:nvSpPr>
          <p:cNvPr id="128" name="TextBox 127">
            <a:extLst>
              <a:ext uri="{FF2B5EF4-FFF2-40B4-BE49-F238E27FC236}">
                <a16:creationId xmlns:a16="http://schemas.microsoft.com/office/drawing/2014/main" id="{5CF8FC88-DD74-4C4B-A14E-BF58F03D5212}"/>
              </a:ext>
            </a:extLst>
          </p:cNvPr>
          <p:cNvSpPr txBox="1"/>
          <p:nvPr/>
        </p:nvSpPr>
        <p:spPr>
          <a:xfrm>
            <a:off x="3415839" y="4275146"/>
            <a:ext cx="438150" cy="369332"/>
          </a:xfrm>
          <a:prstGeom prst="rect">
            <a:avLst/>
          </a:prstGeom>
          <a:noFill/>
        </p:spPr>
        <p:txBody>
          <a:bodyPr wrap="square" rtlCol="0">
            <a:spAutoFit/>
          </a:bodyPr>
          <a:lstStyle/>
          <a:p>
            <a:pPr algn="ctr"/>
            <a:r>
              <a:rPr lang="en-US" dirty="0"/>
              <a:t>Y</a:t>
            </a:r>
          </a:p>
        </p:txBody>
      </p:sp>
      <p:sp>
        <p:nvSpPr>
          <p:cNvPr id="129" name="TextBox 128">
            <a:extLst>
              <a:ext uri="{FF2B5EF4-FFF2-40B4-BE49-F238E27FC236}">
                <a16:creationId xmlns:a16="http://schemas.microsoft.com/office/drawing/2014/main" id="{3F27616E-155F-44D5-882B-D721DD2684CF}"/>
              </a:ext>
            </a:extLst>
          </p:cNvPr>
          <p:cNvSpPr txBox="1"/>
          <p:nvPr/>
        </p:nvSpPr>
        <p:spPr>
          <a:xfrm>
            <a:off x="1238789" y="5353744"/>
            <a:ext cx="438150" cy="369332"/>
          </a:xfrm>
          <a:prstGeom prst="rect">
            <a:avLst/>
          </a:prstGeom>
          <a:noFill/>
        </p:spPr>
        <p:txBody>
          <a:bodyPr wrap="square" rtlCol="0">
            <a:spAutoFit/>
          </a:bodyPr>
          <a:lstStyle/>
          <a:p>
            <a:pPr algn="ctr"/>
            <a:r>
              <a:rPr lang="en-US" dirty="0"/>
              <a:t>N</a:t>
            </a:r>
          </a:p>
        </p:txBody>
      </p:sp>
      <p:sp>
        <p:nvSpPr>
          <p:cNvPr id="131" name="Oval 130">
            <a:extLst>
              <a:ext uri="{FF2B5EF4-FFF2-40B4-BE49-F238E27FC236}">
                <a16:creationId xmlns:a16="http://schemas.microsoft.com/office/drawing/2014/main" id="{F57AB2CE-D9E7-4519-A8A6-CA62275C3BDF}"/>
              </a:ext>
            </a:extLst>
          </p:cNvPr>
          <p:cNvSpPr/>
          <p:nvPr/>
        </p:nvSpPr>
        <p:spPr>
          <a:xfrm>
            <a:off x="4840443" y="4932316"/>
            <a:ext cx="142875" cy="14716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TextBox 132">
            <a:extLst>
              <a:ext uri="{FF2B5EF4-FFF2-40B4-BE49-F238E27FC236}">
                <a16:creationId xmlns:a16="http://schemas.microsoft.com/office/drawing/2014/main" id="{9DA077DB-D715-4F22-AC15-24CA1243A3AD}"/>
              </a:ext>
            </a:extLst>
          </p:cNvPr>
          <p:cNvSpPr txBox="1"/>
          <p:nvPr/>
        </p:nvSpPr>
        <p:spPr>
          <a:xfrm>
            <a:off x="4154010" y="5648191"/>
            <a:ext cx="438150" cy="369332"/>
          </a:xfrm>
          <a:prstGeom prst="rect">
            <a:avLst/>
          </a:prstGeom>
          <a:noFill/>
        </p:spPr>
        <p:txBody>
          <a:bodyPr wrap="square" rtlCol="0">
            <a:spAutoFit/>
          </a:bodyPr>
          <a:lstStyle/>
          <a:p>
            <a:pPr algn="ctr"/>
            <a:r>
              <a:rPr lang="en-US" dirty="0"/>
              <a:t>Y</a:t>
            </a:r>
          </a:p>
        </p:txBody>
      </p:sp>
      <p:cxnSp>
        <p:nvCxnSpPr>
          <p:cNvPr id="136" name="Straight Arrow Connector 135">
            <a:extLst>
              <a:ext uri="{FF2B5EF4-FFF2-40B4-BE49-F238E27FC236}">
                <a16:creationId xmlns:a16="http://schemas.microsoft.com/office/drawing/2014/main" id="{E8003558-10D8-41EF-8B9C-0DC518CFEDE1}"/>
              </a:ext>
            </a:extLst>
          </p:cNvPr>
          <p:cNvCxnSpPr>
            <a:stCxn id="126" idx="3"/>
            <a:endCxn id="127" idx="1"/>
          </p:cNvCxnSpPr>
          <p:nvPr/>
        </p:nvCxnSpPr>
        <p:spPr>
          <a:xfrm flipV="1">
            <a:off x="2205000" y="4991794"/>
            <a:ext cx="461363" cy="121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7" name="Connector: Elbow 136">
            <a:extLst>
              <a:ext uri="{FF2B5EF4-FFF2-40B4-BE49-F238E27FC236}">
                <a16:creationId xmlns:a16="http://schemas.microsoft.com/office/drawing/2014/main" id="{C97BD904-7E3F-4908-A7E7-1F9A28B7DAC8}"/>
              </a:ext>
            </a:extLst>
          </p:cNvPr>
          <p:cNvCxnSpPr>
            <a:cxnSpLocks/>
            <a:endCxn id="118" idx="1"/>
          </p:cNvCxnSpPr>
          <p:nvPr/>
        </p:nvCxnSpPr>
        <p:spPr>
          <a:xfrm rot="16200000" flipH="1">
            <a:off x="1700136" y="5026387"/>
            <a:ext cx="645981" cy="1303127"/>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8" name="Straight Arrow Connector 137">
            <a:extLst>
              <a:ext uri="{FF2B5EF4-FFF2-40B4-BE49-F238E27FC236}">
                <a16:creationId xmlns:a16="http://schemas.microsoft.com/office/drawing/2014/main" id="{957E951C-A99F-4D2C-BDA8-14A5C4EE8BDE}"/>
              </a:ext>
            </a:extLst>
          </p:cNvPr>
          <p:cNvCxnSpPr>
            <a:endCxn id="126" idx="0"/>
          </p:cNvCxnSpPr>
          <p:nvPr/>
        </p:nvCxnSpPr>
        <p:spPr>
          <a:xfrm flipH="1">
            <a:off x="1371563" y="4340556"/>
            <a:ext cx="10686" cy="2428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9" name="Straight Arrow Connector 138">
            <a:extLst>
              <a:ext uri="{FF2B5EF4-FFF2-40B4-BE49-F238E27FC236}">
                <a16:creationId xmlns:a16="http://schemas.microsoft.com/office/drawing/2014/main" id="{7252414E-095C-4FEC-AC46-5EA407B3424C}"/>
              </a:ext>
            </a:extLst>
          </p:cNvPr>
          <p:cNvCxnSpPr>
            <a:cxnSpLocks/>
            <a:stCxn id="127" idx="3"/>
            <a:endCxn id="122" idx="1"/>
          </p:cNvCxnSpPr>
          <p:nvPr/>
        </p:nvCxnSpPr>
        <p:spPr>
          <a:xfrm>
            <a:off x="4333238" y="4991794"/>
            <a:ext cx="833437" cy="1410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1" name="Connector: Elbow 140">
            <a:extLst>
              <a:ext uri="{FF2B5EF4-FFF2-40B4-BE49-F238E27FC236}">
                <a16:creationId xmlns:a16="http://schemas.microsoft.com/office/drawing/2014/main" id="{C60C9145-386A-4149-9B12-4A71E3FD9E9D}"/>
              </a:ext>
            </a:extLst>
          </p:cNvPr>
          <p:cNvCxnSpPr>
            <a:stCxn id="118" idx="2"/>
            <a:endCxn id="122" idx="1"/>
          </p:cNvCxnSpPr>
          <p:nvPr/>
        </p:nvCxnSpPr>
        <p:spPr>
          <a:xfrm rot="5400000" flipH="1" flipV="1">
            <a:off x="3635091" y="4878933"/>
            <a:ext cx="1404620" cy="1658547"/>
          </a:xfrm>
          <a:prstGeom prst="bentConnector4">
            <a:avLst>
              <a:gd name="adj1" fmla="val -16275"/>
              <a:gd name="adj2" fmla="val 84889"/>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2" name="Straight Arrow Connector 141">
            <a:extLst>
              <a:ext uri="{FF2B5EF4-FFF2-40B4-BE49-F238E27FC236}">
                <a16:creationId xmlns:a16="http://schemas.microsoft.com/office/drawing/2014/main" id="{02AAAAE9-60E3-4A41-B732-C4DA7F84C8A3}"/>
              </a:ext>
            </a:extLst>
          </p:cNvPr>
          <p:cNvCxnSpPr>
            <a:stCxn id="122" idx="3"/>
            <a:endCxn id="125" idx="1"/>
          </p:cNvCxnSpPr>
          <p:nvPr/>
        </p:nvCxnSpPr>
        <p:spPr>
          <a:xfrm>
            <a:off x="6833550" y="5005897"/>
            <a:ext cx="345282" cy="91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3" name="Connector: Elbow 142">
            <a:extLst>
              <a:ext uri="{FF2B5EF4-FFF2-40B4-BE49-F238E27FC236}">
                <a16:creationId xmlns:a16="http://schemas.microsoft.com/office/drawing/2014/main" id="{B1F8F8AF-7B13-4400-8836-9A2BB89D9A22}"/>
              </a:ext>
            </a:extLst>
          </p:cNvPr>
          <p:cNvCxnSpPr>
            <a:cxnSpLocks/>
            <a:stCxn id="69" idx="2"/>
          </p:cNvCxnSpPr>
          <p:nvPr/>
        </p:nvCxnSpPr>
        <p:spPr>
          <a:xfrm rot="5400000">
            <a:off x="3707643" y="1484465"/>
            <a:ext cx="1308977" cy="3254592"/>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155" name="Connector: Elbow 154">
            <a:extLst>
              <a:ext uri="{FF2B5EF4-FFF2-40B4-BE49-F238E27FC236}">
                <a16:creationId xmlns:a16="http://schemas.microsoft.com/office/drawing/2014/main" id="{7F602E81-9AE4-45F5-9FBB-A4642AC769EF}"/>
              </a:ext>
            </a:extLst>
          </p:cNvPr>
          <p:cNvCxnSpPr>
            <a:stCxn id="72" idx="2"/>
          </p:cNvCxnSpPr>
          <p:nvPr/>
        </p:nvCxnSpPr>
        <p:spPr>
          <a:xfrm rot="5400000">
            <a:off x="6684536" y="1763080"/>
            <a:ext cx="621940" cy="2012156"/>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156" name="TextBox 155">
            <a:extLst>
              <a:ext uri="{FF2B5EF4-FFF2-40B4-BE49-F238E27FC236}">
                <a16:creationId xmlns:a16="http://schemas.microsoft.com/office/drawing/2014/main" id="{DF844524-3B58-4821-B904-005DBD947D55}"/>
              </a:ext>
            </a:extLst>
          </p:cNvPr>
          <p:cNvSpPr txBox="1"/>
          <p:nvPr/>
        </p:nvSpPr>
        <p:spPr>
          <a:xfrm>
            <a:off x="5985192" y="2400342"/>
            <a:ext cx="438150" cy="369332"/>
          </a:xfrm>
          <a:prstGeom prst="rect">
            <a:avLst/>
          </a:prstGeom>
          <a:noFill/>
        </p:spPr>
        <p:txBody>
          <a:bodyPr wrap="square" rtlCol="0">
            <a:spAutoFit/>
          </a:bodyPr>
          <a:lstStyle/>
          <a:p>
            <a:pPr algn="ctr"/>
            <a:r>
              <a:rPr lang="en-US" dirty="0"/>
              <a:t>N</a:t>
            </a:r>
          </a:p>
        </p:txBody>
      </p:sp>
      <p:sp>
        <p:nvSpPr>
          <p:cNvPr id="157" name="Oval 156">
            <a:extLst>
              <a:ext uri="{FF2B5EF4-FFF2-40B4-BE49-F238E27FC236}">
                <a16:creationId xmlns:a16="http://schemas.microsoft.com/office/drawing/2014/main" id="{FB906F0C-F321-461C-B017-2C9E18B5F6CE}"/>
              </a:ext>
            </a:extLst>
          </p:cNvPr>
          <p:cNvSpPr/>
          <p:nvPr/>
        </p:nvSpPr>
        <p:spPr>
          <a:xfrm>
            <a:off x="5922226" y="3008671"/>
            <a:ext cx="142875" cy="14716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9" name="Connector: Elbow 158">
            <a:extLst>
              <a:ext uri="{FF2B5EF4-FFF2-40B4-BE49-F238E27FC236}">
                <a16:creationId xmlns:a16="http://schemas.microsoft.com/office/drawing/2014/main" id="{0383856C-05B2-43DB-982B-E62B79AA0BBF}"/>
              </a:ext>
            </a:extLst>
          </p:cNvPr>
          <p:cNvCxnSpPr>
            <a:cxnSpLocks/>
            <a:endCxn id="109" idx="0"/>
          </p:cNvCxnSpPr>
          <p:nvPr/>
        </p:nvCxnSpPr>
        <p:spPr>
          <a:xfrm rot="10800000">
            <a:off x="1371563" y="3518257"/>
            <a:ext cx="1363272" cy="247169"/>
          </a:xfrm>
          <a:prstGeom prst="bentConnector4">
            <a:avLst>
              <a:gd name="adj1" fmla="val 19432"/>
              <a:gd name="adj2" fmla="val 192487"/>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3" name="Straight Arrow Connector 162">
            <a:extLst>
              <a:ext uri="{FF2B5EF4-FFF2-40B4-BE49-F238E27FC236}">
                <a16:creationId xmlns:a16="http://schemas.microsoft.com/office/drawing/2014/main" id="{F1C45617-D671-4844-A506-9421CF75BD44}"/>
              </a:ext>
            </a:extLst>
          </p:cNvPr>
          <p:cNvCxnSpPr>
            <a:stCxn id="109" idx="3"/>
          </p:cNvCxnSpPr>
          <p:nvPr/>
        </p:nvCxnSpPr>
        <p:spPr>
          <a:xfrm flipV="1">
            <a:off x="2205000" y="3899278"/>
            <a:ext cx="7824805" cy="285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5" name="Straight Connector 164">
            <a:extLst>
              <a:ext uri="{FF2B5EF4-FFF2-40B4-BE49-F238E27FC236}">
                <a16:creationId xmlns:a16="http://schemas.microsoft.com/office/drawing/2014/main" id="{694837DC-9B30-4B2D-AC95-55A861D2AED2}"/>
              </a:ext>
            </a:extLst>
          </p:cNvPr>
          <p:cNvCxnSpPr>
            <a:cxnSpLocks/>
            <a:stCxn id="127" idx="0"/>
          </p:cNvCxnSpPr>
          <p:nvPr/>
        </p:nvCxnSpPr>
        <p:spPr>
          <a:xfrm flipV="1">
            <a:off x="3499801" y="3920693"/>
            <a:ext cx="8326" cy="661526"/>
          </a:xfrm>
          <a:prstGeom prst="line">
            <a:avLst/>
          </a:prstGeom>
        </p:spPr>
        <p:style>
          <a:lnRef idx="1">
            <a:schemeClr val="accent1"/>
          </a:lnRef>
          <a:fillRef idx="0">
            <a:schemeClr val="accent1"/>
          </a:fillRef>
          <a:effectRef idx="0">
            <a:schemeClr val="accent1"/>
          </a:effectRef>
          <a:fontRef idx="minor">
            <a:schemeClr val="tx1"/>
          </a:fontRef>
        </p:style>
      </p:cxnSp>
      <p:sp>
        <p:nvSpPr>
          <p:cNvPr id="167" name="Oval 166">
            <a:extLst>
              <a:ext uri="{FF2B5EF4-FFF2-40B4-BE49-F238E27FC236}">
                <a16:creationId xmlns:a16="http://schemas.microsoft.com/office/drawing/2014/main" id="{72931ACE-68E7-4A92-AB1E-904AA8732628}"/>
              </a:ext>
            </a:extLst>
          </p:cNvPr>
          <p:cNvSpPr/>
          <p:nvPr/>
        </p:nvSpPr>
        <p:spPr>
          <a:xfrm>
            <a:off x="3428362" y="3858578"/>
            <a:ext cx="142875" cy="14716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8" name="TextBox 167">
            <a:extLst>
              <a:ext uri="{FF2B5EF4-FFF2-40B4-BE49-F238E27FC236}">
                <a16:creationId xmlns:a16="http://schemas.microsoft.com/office/drawing/2014/main" id="{AE71F2CB-4BAD-4A47-AE7D-767FC74D4C33}"/>
              </a:ext>
            </a:extLst>
          </p:cNvPr>
          <p:cNvSpPr txBox="1"/>
          <p:nvPr/>
        </p:nvSpPr>
        <p:spPr>
          <a:xfrm>
            <a:off x="1371562" y="4266304"/>
            <a:ext cx="438150" cy="369332"/>
          </a:xfrm>
          <a:prstGeom prst="rect">
            <a:avLst/>
          </a:prstGeom>
          <a:noFill/>
        </p:spPr>
        <p:txBody>
          <a:bodyPr wrap="square" rtlCol="0">
            <a:spAutoFit/>
          </a:bodyPr>
          <a:lstStyle/>
          <a:p>
            <a:pPr algn="ctr"/>
            <a:r>
              <a:rPr lang="en-US" dirty="0"/>
              <a:t>Y</a:t>
            </a:r>
          </a:p>
        </p:txBody>
      </p:sp>
      <p:cxnSp>
        <p:nvCxnSpPr>
          <p:cNvPr id="170" name="Connector: Elbow 169">
            <a:extLst>
              <a:ext uri="{FF2B5EF4-FFF2-40B4-BE49-F238E27FC236}">
                <a16:creationId xmlns:a16="http://schemas.microsoft.com/office/drawing/2014/main" id="{84D0CF8C-FAE2-4CAD-A1E3-F1277DDBC7FF}"/>
              </a:ext>
            </a:extLst>
          </p:cNvPr>
          <p:cNvCxnSpPr>
            <a:stCxn id="118" idx="3"/>
          </p:cNvCxnSpPr>
          <p:nvPr/>
        </p:nvCxnSpPr>
        <p:spPr>
          <a:xfrm flipV="1">
            <a:off x="4341565" y="3920693"/>
            <a:ext cx="337025" cy="2080249"/>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171" name="Oval 170">
            <a:extLst>
              <a:ext uri="{FF2B5EF4-FFF2-40B4-BE49-F238E27FC236}">
                <a16:creationId xmlns:a16="http://schemas.microsoft.com/office/drawing/2014/main" id="{6A64EBAC-DD8E-4987-BE22-691C46AE3A06}"/>
              </a:ext>
            </a:extLst>
          </p:cNvPr>
          <p:cNvSpPr/>
          <p:nvPr/>
        </p:nvSpPr>
        <p:spPr>
          <a:xfrm>
            <a:off x="4598755" y="3847112"/>
            <a:ext cx="142875" cy="14716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3" name="Straight Connector 172">
            <a:extLst>
              <a:ext uri="{FF2B5EF4-FFF2-40B4-BE49-F238E27FC236}">
                <a16:creationId xmlns:a16="http://schemas.microsoft.com/office/drawing/2014/main" id="{F81E6380-0773-4263-8D4B-132639730004}"/>
              </a:ext>
            </a:extLst>
          </p:cNvPr>
          <p:cNvCxnSpPr>
            <a:stCxn id="125" idx="0"/>
          </p:cNvCxnSpPr>
          <p:nvPr/>
        </p:nvCxnSpPr>
        <p:spPr>
          <a:xfrm flipH="1" flipV="1">
            <a:off x="8001582" y="3920692"/>
            <a:ext cx="10688" cy="676545"/>
          </a:xfrm>
          <a:prstGeom prst="line">
            <a:avLst/>
          </a:prstGeom>
        </p:spPr>
        <p:style>
          <a:lnRef idx="1">
            <a:schemeClr val="accent1"/>
          </a:lnRef>
          <a:fillRef idx="0">
            <a:schemeClr val="accent1"/>
          </a:fillRef>
          <a:effectRef idx="0">
            <a:schemeClr val="accent1"/>
          </a:effectRef>
          <a:fontRef idx="minor">
            <a:schemeClr val="tx1"/>
          </a:fontRef>
        </p:style>
      </p:cxnSp>
      <p:sp>
        <p:nvSpPr>
          <p:cNvPr id="174" name="Oval 173">
            <a:extLst>
              <a:ext uri="{FF2B5EF4-FFF2-40B4-BE49-F238E27FC236}">
                <a16:creationId xmlns:a16="http://schemas.microsoft.com/office/drawing/2014/main" id="{7C0197B6-3E6E-45AB-A608-216D65B17D95}"/>
              </a:ext>
            </a:extLst>
          </p:cNvPr>
          <p:cNvSpPr/>
          <p:nvPr/>
        </p:nvSpPr>
        <p:spPr>
          <a:xfrm>
            <a:off x="7930144" y="3836405"/>
            <a:ext cx="142875" cy="14716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5" name="TextBox 174">
            <a:extLst>
              <a:ext uri="{FF2B5EF4-FFF2-40B4-BE49-F238E27FC236}">
                <a16:creationId xmlns:a16="http://schemas.microsoft.com/office/drawing/2014/main" id="{1F64BE20-5C71-45F8-9237-DD7428632E63}"/>
              </a:ext>
            </a:extLst>
          </p:cNvPr>
          <p:cNvSpPr txBox="1"/>
          <p:nvPr/>
        </p:nvSpPr>
        <p:spPr>
          <a:xfrm>
            <a:off x="7941751" y="5353744"/>
            <a:ext cx="438150" cy="369332"/>
          </a:xfrm>
          <a:prstGeom prst="rect">
            <a:avLst/>
          </a:prstGeom>
          <a:noFill/>
        </p:spPr>
        <p:txBody>
          <a:bodyPr wrap="square" rtlCol="0">
            <a:spAutoFit/>
          </a:bodyPr>
          <a:lstStyle/>
          <a:p>
            <a:pPr algn="ctr"/>
            <a:r>
              <a:rPr lang="en-US" dirty="0"/>
              <a:t>N</a:t>
            </a:r>
          </a:p>
        </p:txBody>
      </p:sp>
      <p:sp>
        <p:nvSpPr>
          <p:cNvPr id="176" name="Rectangle 175">
            <a:extLst>
              <a:ext uri="{FF2B5EF4-FFF2-40B4-BE49-F238E27FC236}">
                <a16:creationId xmlns:a16="http://schemas.microsoft.com/office/drawing/2014/main" id="{E701643A-703E-4B86-86FA-A853D02A9F69}"/>
              </a:ext>
            </a:extLst>
          </p:cNvPr>
          <p:cNvSpPr/>
          <p:nvPr/>
        </p:nvSpPr>
        <p:spPr>
          <a:xfrm>
            <a:off x="9981043" y="5679168"/>
            <a:ext cx="1476375" cy="67158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PC1.5 applies</a:t>
            </a:r>
          </a:p>
        </p:txBody>
      </p:sp>
      <p:cxnSp>
        <p:nvCxnSpPr>
          <p:cNvPr id="178" name="Connector: Elbow 177">
            <a:extLst>
              <a:ext uri="{FF2B5EF4-FFF2-40B4-BE49-F238E27FC236}">
                <a16:creationId xmlns:a16="http://schemas.microsoft.com/office/drawing/2014/main" id="{52B15EC5-8662-466E-985A-565135E9AFF9}"/>
              </a:ext>
            </a:extLst>
          </p:cNvPr>
          <p:cNvCxnSpPr>
            <a:stCxn id="122" idx="2"/>
            <a:endCxn id="176" idx="1"/>
          </p:cNvCxnSpPr>
          <p:nvPr/>
        </p:nvCxnSpPr>
        <p:spPr>
          <a:xfrm rot="16200000" flipH="1">
            <a:off x="7690835" y="3724750"/>
            <a:ext cx="599487" cy="3980930"/>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0" name="Connector: Elbow 179">
            <a:extLst>
              <a:ext uri="{FF2B5EF4-FFF2-40B4-BE49-F238E27FC236}">
                <a16:creationId xmlns:a16="http://schemas.microsoft.com/office/drawing/2014/main" id="{ED046D9D-EA94-4107-957D-E9C5CCE26BC8}"/>
              </a:ext>
            </a:extLst>
          </p:cNvPr>
          <p:cNvCxnSpPr>
            <a:stCxn id="125" idx="2"/>
            <a:endCxn id="176" idx="1"/>
          </p:cNvCxnSpPr>
          <p:nvPr/>
        </p:nvCxnSpPr>
        <p:spPr>
          <a:xfrm rot="16200000" flipH="1">
            <a:off x="8697370" y="4731286"/>
            <a:ext cx="598572" cy="1968773"/>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81" name="TextBox 180">
            <a:extLst>
              <a:ext uri="{FF2B5EF4-FFF2-40B4-BE49-F238E27FC236}">
                <a16:creationId xmlns:a16="http://schemas.microsoft.com/office/drawing/2014/main" id="{716F9222-43C0-4C02-A67A-E6ED5DCF7AAE}"/>
              </a:ext>
            </a:extLst>
          </p:cNvPr>
          <p:cNvSpPr txBox="1"/>
          <p:nvPr/>
        </p:nvSpPr>
        <p:spPr>
          <a:xfrm>
            <a:off x="5932248" y="5415470"/>
            <a:ext cx="438150" cy="369332"/>
          </a:xfrm>
          <a:prstGeom prst="rect">
            <a:avLst/>
          </a:prstGeom>
          <a:noFill/>
        </p:spPr>
        <p:txBody>
          <a:bodyPr wrap="square" rtlCol="0">
            <a:spAutoFit/>
          </a:bodyPr>
          <a:lstStyle/>
          <a:p>
            <a:pPr algn="ctr"/>
            <a:r>
              <a:rPr lang="en-US" dirty="0"/>
              <a:t>N</a:t>
            </a:r>
          </a:p>
        </p:txBody>
      </p:sp>
      <p:sp>
        <p:nvSpPr>
          <p:cNvPr id="79" name="TextBox 78">
            <a:extLst>
              <a:ext uri="{FF2B5EF4-FFF2-40B4-BE49-F238E27FC236}">
                <a16:creationId xmlns:a16="http://schemas.microsoft.com/office/drawing/2014/main" id="{B3FD0E9C-F2D1-4511-A86F-553101593AF7}"/>
              </a:ext>
            </a:extLst>
          </p:cNvPr>
          <p:cNvSpPr txBox="1"/>
          <p:nvPr/>
        </p:nvSpPr>
        <p:spPr>
          <a:xfrm>
            <a:off x="1847259" y="210959"/>
            <a:ext cx="9675586" cy="523220"/>
          </a:xfrm>
          <a:prstGeom prst="rect">
            <a:avLst/>
          </a:prstGeom>
          <a:noFill/>
        </p:spPr>
        <p:txBody>
          <a:bodyPr wrap="square" rtlCol="0">
            <a:spAutoFit/>
          </a:bodyPr>
          <a:lstStyle/>
          <a:p>
            <a:pPr algn="ctr"/>
            <a:r>
              <a:rPr lang="en-US" sz="2800" dirty="0"/>
              <a:t>Power Class Logic with PC1.5 for based on 38.101-1 v17.2.0 </a:t>
            </a:r>
          </a:p>
        </p:txBody>
      </p:sp>
      <p:cxnSp>
        <p:nvCxnSpPr>
          <p:cNvPr id="80" name="Straight Arrow Connector 79">
            <a:extLst>
              <a:ext uri="{FF2B5EF4-FFF2-40B4-BE49-F238E27FC236}">
                <a16:creationId xmlns:a16="http://schemas.microsoft.com/office/drawing/2014/main" id="{C1F94533-41F8-46EA-B5ED-3F507544D749}"/>
              </a:ext>
            </a:extLst>
          </p:cNvPr>
          <p:cNvCxnSpPr>
            <a:cxnSpLocks/>
          </p:cNvCxnSpPr>
          <p:nvPr/>
        </p:nvCxnSpPr>
        <p:spPr>
          <a:xfrm>
            <a:off x="1353207" y="320931"/>
            <a:ext cx="10286" cy="32345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1" name="TextBox 80">
            <a:extLst>
              <a:ext uri="{FF2B5EF4-FFF2-40B4-BE49-F238E27FC236}">
                <a16:creationId xmlns:a16="http://schemas.microsoft.com/office/drawing/2014/main" id="{A55D8D42-8193-48AB-B210-E977F2438928}"/>
              </a:ext>
            </a:extLst>
          </p:cNvPr>
          <p:cNvSpPr txBox="1"/>
          <p:nvPr/>
        </p:nvSpPr>
        <p:spPr>
          <a:xfrm>
            <a:off x="1335157" y="249383"/>
            <a:ext cx="729388" cy="369332"/>
          </a:xfrm>
          <a:prstGeom prst="rect">
            <a:avLst/>
          </a:prstGeom>
          <a:noFill/>
        </p:spPr>
        <p:txBody>
          <a:bodyPr wrap="square" rtlCol="0">
            <a:spAutoFit/>
          </a:bodyPr>
          <a:lstStyle/>
          <a:p>
            <a:pPr algn="ctr"/>
            <a:r>
              <a:rPr lang="en-US" dirty="0"/>
              <a:t>Start</a:t>
            </a:r>
          </a:p>
        </p:txBody>
      </p:sp>
      <p:sp>
        <p:nvSpPr>
          <p:cNvPr id="2" name="TextBox 1">
            <a:extLst>
              <a:ext uri="{FF2B5EF4-FFF2-40B4-BE49-F238E27FC236}">
                <a16:creationId xmlns:a16="http://schemas.microsoft.com/office/drawing/2014/main" id="{4EE81508-56ED-F017-51F6-0523ACD2965C}"/>
              </a:ext>
            </a:extLst>
          </p:cNvPr>
          <p:cNvSpPr txBox="1"/>
          <p:nvPr/>
        </p:nvSpPr>
        <p:spPr>
          <a:xfrm>
            <a:off x="5561215" y="6350750"/>
            <a:ext cx="4214552" cy="369332"/>
          </a:xfrm>
          <a:prstGeom prst="rect">
            <a:avLst/>
          </a:prstGeom>
          <a:noFill/>
        </p:spPr>
        <p:txBody>
          <a:bodyPr wrap="square" rtlCol="0">
            <a:spAutoFit/>
          </a:bodyPr>
          <a:lstStyle/>
          <a:p>
            <a:r>
              <a:rPr lang="en-US" dirty="0"/>
              <a:t>From R4-2000426</a:t>
            </a:r>
          </a:p>
        </p:txBody>
      </p:sp>
    </p:spTree>
    <p:extLst>
      <p:ext uri="{BB962C8B-B14F-4D97-AF65-F5344CB8AC3E}">
        <p14:creationId xmlns:p14="http://schemas.microsoft.com/office/powerpoint/2010/main" val="12606682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BCDBED-1911-495A-92F4-6FE3CE21AE95}"/>
              </a:ext>
            </a:extLst>
          </p:cNvPr>
          <p:cNvSpPr>
            <a:spLocks noGrp="1"/>
          </p:cNvSpPr>
          <p:nvPr>
            <p:ph type="title"/>
          </p:nvPr>
        </p:nvSpPr>
        <p:spPr>
          <a:xfrm>
            <a:off x="838199" y="365125"/>
            <a:ext cx="10874433" cy="1325563"/>
          </a:xfrm>
        </p:spPr>
        <p:txBody>
          <a:bodyPr>
            <a:normAutofit fontScale="90000"/>
          </a:bodyPr>
          <a:lstStyle/>
          <a:p>
            <a:r>
              <a:rPr lang="en-US" dirty="0"/>
              <a:t>Power class logic from 6.2.1 of 38.101-1 after maxUplinkDutyCycle-PC1dot5-MPE-FR1 was added</a:t>
            </a:r>
          </a:p>
        </p:txBody>
      </p:sp>
      <p:sp>
        <p:nvSpPr>
          <p:cNvPr id="3" name="Content Placeholder 2">
            <a:extLst>
              <a:ext uri="{FF2B5EF4-FFF2-40B4-BE49-F238E27FC236}">
                <a16:creationId xmlns:a16="http://schemas.microsoft.com/office/drawing/2014/main" id="{70267E91-3E4C-421B-9270-8CA6907957EF}"/>
              </a:ext>
            </a:extLst>
          </p:cNvPr>
          <p:cNvSpPr>
            <a:spLocks noGrp="1"/>
          </p:cNvSpPr>
          <p:nvPr>
            <p:ph idx="1"/>
          </p:nvPr>
        </p:nvSpPr>
        <p:spPr>
          <a:xfrm>
            <a:off x="838200" y="1825624"/>
            <a:ext cx="10515600" cy="4824557"/>
          </a:xfrm>
        </p:spPr>
        <p:txBody>
          <a:bodyPr>
            <a:normAutofit fontScale="25000" lnSpcReduction="20000"/>
          </a:bodyPr>
          <a:lstStyle/>
          <a:p>
            <a:pPr marL="0" marR="0" indent="0">
              <a:spcBef>
                <a:spcPts val="0"/>
              </a:spcBef>
              <a:spcAft>
                <a:spcPts val="900"/>
              </a:spcAft>
              <a:buNone/>
            </a:pPr>
            <a:r>
              <a:rPr lang="en-GB" sz="4800" dirty="0">
                <a:effectLst/>
                <a:latin typeface="Times New Roman" panose="02020603050405020304" pitchFamily="18" charset="0"/>
                <a:ea typeface="Times New Roman" panose="02020603050405020304" pitchFamily="18" charset="0"/>
              </a:rPr>
              <a:t>If a UE supports a different power class than the default UE power class for the band and the supported power class enables the higher maximum output power than that of the default power class:</a:t>
            </a:r>
            <a:endParaRPr lang="en-US" sz="4800" dirty="0">
              <a:effectLst/>
              <a:latin typeface="Times New Roman" panose="02020603050405020304" pitchFamily="18" charset="0"/>
              <a:ea typeface="Times New Roman" panose="02020603050405020304" pitchFamily="18" charset="0"/>
            </a:endParaRPr>
          </a:p>
          <a:p>
            <a:pPr marL="180340" marR="0" indent="0">
              <a:spcBef>
                <a:spcPts val="0"/>
              </a:spcBef>
              <a:spcAft>
                <a:spcPts val="900"/>
              </a:spcAft>
              <a:buNone/>
            </a:pPr>
            <a:r>
              <a:rPr lang="en-GB" sz="4800" dirty="0">
                <a:effectLst/>
                <a:latin typeface="Times New Roman" panose="02020603050405020304" pitchFamily="18" charset="0"/>
                <a:ea typeface="Times New Roman" panose="02020603050405020304" pitchFamily="18" charset="0"/>
              </a:rPr>
              <a:t>-	if the field of UE capability </a:t>
            </a:r>
            <a:r>
              <a:rPr lang="en-GB" sz="4800" i="1" dirty="0">
                <a:effectLst/>
                <a:latin typeface="Times New Roman" panose="02020603050405020304" pitchFamily="18" charset="0"/>
                <a:ea typeface="Times New Roman" panose="02020603050405020304" pitchFamily="18" charset="0"/>
              </a:rPr>
              <a:t>maxUplinkDutyCycle-PC2-FR1</a:t>
            </a:r>
            <a:r>
              <a:rPr lang="en-GB" sz="4800" dirty="0">
                <a:effectLst/>
                <a:latin typeface="Times New Roman" panose="02020603050405020304" pitchFamily="18" charset="0"/>
                <a:ea typeface="Times New Roman" panose="02020603050405020304" pitchFamily="18" charset="0"/>
              </a:rPr>
              <a:t> is absent and the field of UE capability </a:t>
            </a:r>
            <a:r>
              <a:rPr lang="en-GB" sz="4800" i="1" dirty="0">
                <a:effectLst/>
                <a:latin typeface="Times New Roman" panose="02020603050405020304" pitchFamily="18" charset="0"/>
                <a:ea typeface="Times New Roman" panose="02020603050405020304" pitchFamily="18" charset="0"/>
              </a:rPr>
              <a:t>maxUplinkDutyCycle-PC1dot5-MPE-FR1</a:t>
            </a:r>
            <a:r>
              <a:rPr lang="en-GB" sz="4800" dirty="0">
                <a:effectLst/>
                <a:latin typeface="Times New Roman" panose="02020603050405020304" pitchFamily="18" charset="0"/>
                <a:ea typeface="Times New Roman" panose="02020603050405020304" pitchFamily="18" charset="0"/>
              </a:rPr>
              <a:t> is absent 	and the percentage of uplink symbols transmitted in a certain evaluation period is larger than 50% (The exact evaluation period is no less than one radio 	frame); or</a:t>
            </a:r>
            <a:endParaRPr lang="en-US" sz="4800" dirty="0">
              <a:effectLst/>
              <a:latin typeface="Times New Roman" panose="02020603050405020304" pitchFamily="18" charset="0"/>
              <a:ea typeface="Times New Roman" panose="02020603050405020304" pitchFamily="18" charset="0"/>
            </a:endParaRPr>
          </a:p>
          <a:p>
            <a:pPr marL="180340" marR="0" indent="0">
              <a:spcBef>
                <a:spcPts val="0"/>
              </a:spcBef>
              <a:spcAft>
                <a:spcPts val="900"/>
              </a:spcAft>
              <a:buNone/>
            </a:pPr>
            <a:r>
              <a:rPr lang="en-GB" sz="4800" dirty="0">
                <a:effectLst/>
                <a:latin typeface="Times New Roman" panose="02020603050405020304" pitchFamily="18" charset="0"/>
                <a:ea typeface="Times New Roman" panose="02020603050405020304" pitchFamily="18" charset="0"/>
              </a:rPr>
              <a:t>-	if the field of UE capability </a:t>
            </a:r>
            <a:r>
              <a:rPr lang="en-GB" sz="4800" i="1" dirty="0">
                <a:effectLst/>
                <a:latin typeface="Times New Roman" panose="02020603050405020304" pitchFamily="18" charset="0"/>
                <a:ea typeface="Times New Roman" panose="02020603050405020304" pitchFamily="18" charset="0"/>
              </a:rPr>
              <a:t>maxUplinkDutyCycle-PC2-FR1</a:t>
            </a:r>
            <a:r>
              <a:rPr lang="en-GB" sz="4800" dirty="0">
                <a:effectLst/>
                <a:latin typeface="Times New Roman" panose="02020603050405020304" pitchFamily="18" charset="0"/>
                <a:ea typeface="Times New Roman" panose="02020603050405020304" pitchFamily="18" charset="0"/>
              </a:rPr>
              <a:t> is not absent and the percentage of uplink symbols transmitted in a certain evaluation period 	is larger than </a:t>
            </a:r>
            <a:r>
              <a:rPr lang="en-GB" sz="4800" i="1" dirty="0">
                <a:effectLst/>
                <a:latin typeface="Times New Roman" panose="02020603050405020304" pitchFamily="18" charset="0"/>
                <a:ea typeface="Times New Roman" panose="02020603050405020304" pitchFamily="18" charset="0"/>
              </a:rPr>
              <a:t>maxUplinkDutyCycle-PC2-FR1</a:t>
            </a:r>
            <a:r>
              <a:rPr lang="en-GB" sz="4800" dirty="0">
                <a:effectLst/>
                <a:latin typeface="Times New Roman" panose="02020603050405020304" pitchFamily="18" charset="0"/>
                <a:ea typeface="Times New Roman" panose="02020603050405020304" pitchFamily="18" charset="0"/>
              </a:rPr>
              <a:t> as defined in TS 38.306 (The exact evaluation period is no less than one radio frame); or</a:t>
            </a:r>
            <a:endParaRPr lang="en-US" sz="4800" dirty="0">
              <a:effectLst/>
              <a:latin typeface="Times New Roman" panose="02020603050405020304" pitchFamily="18" charset="0"/>
              <a:ea typeface="Times New Roman" panose="02020603050405020304" pitchFamily="18" charset="0"/>
            </a:endParaRPr>
          </a:p>
          <a:p>
            <a:pPr marL="180340" marR="0" indent="0">
              <a:spcBef>
                <a:spcPts val="0"/>
              </a:spcBef>
              <a:spcAft>
                <a:spcPts val="900"/>
              </a:spcAft>
              <a:buNone/>
            </a:pPr>
            <a:r>
              <a:rPr lang="en-GB" sz="4800" dirty="0">
                <a:effectLst/>
                <a:latin typeface="Times New Roman" panose="02020603050405020304" pitchFamily="18" charset="0"/>
                <a:ea typeface="Times New Roman" panose="02020603050405020304" pitchFamily="18" charset="0"/>
              </a:rPr>
              <a:t>-	if the field of UE capability </a:t>
            </a:r>
            <a:r>
              <a:rPr lang="en-GB" sz="4800" i="1" dirty="0">
                <a:effectLst/>
                <a:latin typeface="Times New Roman" panose="02020603050405020304" pitchFamily="18" charset="0"/>
                <a:ea typeface="Times New Roman" panose="02020603050405020304" pitchFamily="18" charset="0"/>
              </a:rPr>
              <a:t>maxUplinkDutyCycle-PC1dot5-MPE-FR1</a:t>
            </a:r>
            <a:r>
              <a:rPr lang="en-GB" sz="4800" dirty="0">
                <a:effectLst/>
                <a:latin typeface="Times New Roman" panose="02020603050405020304" pitchFamily="18" charset="0"/>
                <a:ea typeface="Times New Roman" panose="02020603050405020304" pitchFamily="18" charset="0"/>
              </a:rPr>
              <a:t> is not absent and half the percentage of uplink symbols transmitted in a certain 	evaluation period is larger than </a:t>
            </a:r>
            <a:r>
              <a:rPr lang="en-GB" sz="4800" i="1" dirty="0">
                <a:effectLst/>
                <a:latin typeface="Times New Roman" panose="02020603050405020304" pitchFamily="18" charset="0"/>
                <a:ea typeface="Times New Roman" panose="02020603050405020304" pitchFamily="18" charset="0"/>
              </a:rPr>
              <a:t>maxUplinkDutyCycle-PC1dot5-MPE-FR1</a:t>
            </a:r>
            <a:r>
              <a:rPr lang="en-GB" sz="4800" dirty="0">
                <a:effectLst/>
                <a:latin typeface="Times New Roman" panose="02020603050405020304" pitchFamily="18" charset="0"/>
                <a:ea typeface="Times New Roman" panose="02020603050405020304" pitchFamily="18" charset="0"/>
              </a:rPr>
              <a:t> as defined in TS 38.306 (The exact evaluation period is no less than one radio 	frame); or</a:t>
            </a:r>
            <a:endParaRPr lang="en-US" sz="4800" dirty="0">
              <a:effectLst/>
              <a:latin typeface="Times New Roman" panose="02020603050405020304" pitchFamily="18" charset="0"/>
              <a:ea typeface="Times New Roman" panose="02020603050405020304" pitchFamily="18" charset="0"/>
            </a:endParaRPr>
          </a:p>
          <a:p>
            <a:pPr marL="180340" marR="0" indent="0">
              <a:spcBef>
                <a:spcPts val="0"/>
              </a:spcBef>
              <a:spcAft>
                <a:spcPts val="900"/>
              </a:spcAft>
              <a:buNone/>
            </a:pPr>
            <a:r>
              <a:rPr lang="en-GB" sz="4800" dirty="0">
                <a:effectLst/>
                <a:latin typeface="Times New Roman" panose="02020603050405020304" pitchFamily="18" charset="0"/>
                <a:ea typeface="Times New Roman" panose="02020603050405020304" pitchFamily="18" charset="0"/>
              </a:rPr>
              <a:t>-	if the IE P-Max as defined in TS 38.331 [7] is provided and set to the maximum output power of the default power class or lower;</a:t>
            </a:r>
            <a:endParaRPr lang="en-US" sz="4800" dirty="0">
              <a:effectLst/>
              <a:latin typeface="Times New Roman" panose="02020603050405020304" pitchFamily="18" charset="0"/>
              <a:ea typeface="Times New Roman" panose="02020603050405020304" pitchFamily="18" charset="0"/>
            </a:endParaRPr>
          </a:p>
          <a:p>
            <a:pPr marL="180340" marR="0" indent="0">
              <a:spcBef>
                <a:spcPts val="0"/>
              </a:spcBef>
              <a:spcAft>
                <a:spcPts val="900"/>
              </a:spcAft>
              <a:buNone/>
            </a:pPr>
            <a:r>
              <a:rPr lang="en-GB" sz="4800" dirty="0">
                <a:effectLst/>
                <a:latin typeface="Times New Roman" panose="02020603050405020304" pitchFamily="18" charset="0"/>
                <a:ea typeface="Times New Roman" panose="02020603050405020304" pitchFamily="18" charset="0"/>
              </a:rPr>
              <a:t>-	shall apply all requirements for the default power class to the supported power class and set the configured transmitted power as specified in clause 6.2.4;</a:t>
            </a:r>
            <a:endParaRPr lang="en-US" sz="4800" dirty="0">
              <a:effectLst/>
              <a:latin typeface="Times New Roman" panose="02020603050405020304" pitchFamily="18" charset="0"/>
              <a:ea typeface="Times New Roman" panose="02020603050405020304" pitchFamily="18" charset="0"/>
            </a:endParaRPr>
          </a:p>
          <a:p>
            <a:pPr marL="180340" marR="0" indent="0">
              <a:spcBef>
                <a:spcPts val="0"/>
              </a:spcBef>
              <a:spcAft>
                <a:spcPts val="900"/>
              </a:spcAft>
              <a:buNone/>
            </a:pPr>
            <a:r>
              <a:rPr lang="en-GB" sz="4800" dirty="0">
                <a:effectLst/>
                <a:latin typeface="Times New Roman" panose="02020603050405020304" pitchFamily="18" charset="0"/>
                <a:ea typeface="Times New Roman" panose="02020603050405020304" pitchFamily="18" charset="0"/>
              </a:rPr>
              <a:t>-	else if the UE does not support a power class with higher maximum output power than PC2; or</a:t>
            </a:r>
            <a:endParaRPr lang="en-US" sz="4800" dirty="0">
              <a:effectLst/>
              <a:latin typeface="Times New Roman" panose="02020603050405020304" pitchFamily="18" charset="0"/>
              <a:ea typeface="Times New Roman" panose="02020603050405020304" pitchFamily="18" charset="0"/>
            </a:endParaRPr>
          </a:p>
          <a:p>
            <a:pPr marL="180340" marR="0" indent="0">
              <a:spcBef>
                <a:spcPts val="0"/>
              </a:spcBef>
              <a:spcAft>
                <a:spcPts val="900"/>
              </a:spcAft>
              <a:buNone/>
            </a:pPr>
            <a:r>
              <a:rPr lang="en-GB" sz="4800" dirty="0">
                <a:effectLst/>
                <a:latin typeface="Times New Roman" panose="02020603050405020304" pitchFamily="18" charset="0"/>
                <a:ea typeface="Times New Roman" panose="02020603050405020304" pitchFamily="18" charset="0"/>
              </a:rPr>
              <a:t>-	if the field of UE capability </a:t>
            </a:r>
            <a:r>
              <a:rPr lang="en-GB" sz="4800" i="1" dirty="0">
                <a:effectLst/>
                <a:latin typeface="Times New Roman" panose="02020603050405020304" pitchFamily="18" charset="0"/>
                <a:ea typeface="Times New Roman" panose="02020603050405020304" pitchFamily="18" charset="0"/>
              </a:rPr>
              <a:t>maxUplinkDutyCycle-PC2-FR1</a:t>
            </a:r>
            <a:r>
              <a:rPr lang="en-GB" sz="4800" dirty="0">
                <a:effectLst/>
                <a:latin typeface="Times New Roman" panose="02020603050405020304" pitchFamily="18" charset="0"/>
                <a:ea typeface="Times New Roman" panose="02020603050405020304" pitchFamily="18" charset="0"/>
              </a:rPr>
              <a:t> is absent and the field of UE capability </a:t>
            </a:r>
            <a:r>
              <a:rPr lang="en-GB" sz="4800" i="1" dirty="0">
                <a:effectLst/>
                <a:latin typeface="Times New Roman" panose="02020603050405020304" pitchFamily="18" charset="0"/>
                <a:ea typeface="Times New Roman" panose="02020603050405020304" pitchFamily="18" charset="0"/>
              </a:rPr>
              <a:t>maxUplinkDutyCycle-PC1dot5-MPE-FR1</a:t>
            </a:r>
            <a:r>
              <a:rPr lang="en-GB" sz="4800" dirty="0">
                <a:effectLst/>
                <a:latin typeface="Times New Roman" panose="02020603050405020304" pitchFamily="18" charset="0"/>
                <a:ea typeface="Times New Roman" panose="02020603050405020304" pitchFamily="18" charset="0"/>
              </a:rPr>
              <a:t> is absent 	and the percentage of uplink symbols transmitted in a certain evaluation period is larger than 25% (The exact evaluation period is no less than one radio 	frame); or</a:t>
            </a:r>
            <a:endParaRPr lang="en-US" sz="4800" dirty="0">
              <a:effectLst/>
              <a:latin typeface="Times New Roman" panose="02020603050405020304" pitchFamily="18" charset="0"/>
              <a:ea typeface="Times New Roman" panose="02020603050405020304" pitchFamily="18" charset="0"/>
            </a:endParaRPr>
          </a:p>
          <a:p>
            <a:pPr marL="180340" marR="0" indent="0">
              <a:spcBef>
                <a:spcPts val="0"/>
              </a:spcBef>
              <a:spcAft>
                <a:spcPts val="900"/>
              </a:spcAft>
              <a:buNone/>
            </a:pPr>
            <a:r>
              <a:rPr lang="en-GB" sz="4800" dirty="0">
                <a:effectLst/>
                <a:latin typeface="Times New Roman" panose="02020603050405020304" pitchFamily="18" charset="0"/>
                <a:ea typeface="Times New Roman" panose="02020603050405020304" pitchFamily="18" charset="0"/>
              </a:rPr>
              <a:t>-	if the field of UE capability </a:t>
            </a:r>
            <a:r>
              <a:rPr lang="en-GB" sz="4800" i="1" dirty="0">
                <a:effectLst/>
                <a:latin typeface="Times New Roman" panose="02020603050405020304" pitchFamily="18" charset="0"/>
                <a:ea typeface="Times New Roman" panose="02020603050405020304" pitchFamily="18" charset="0"/>
              </a:rPr>
              <a:t>maxUplinkDutyCycle-PC2-FR1</a:t>
            </a:r>
            <a:r>
              <a:rPr lang="en-GB" sz="4800" dirty="0">
                <a:effectLst/>
                <a:latin typeface="Times New Roman" panose="02020603050405020304" pitchFamily="18" charset="0"/>
                <a:ea typeface="Times New Roman" panose="02020603050405020304" pitchFamily="18" charset="0"/>
              </a:rPr>
              <a:t> is not absent and the percentage of uplink symbols transmitted in a certain evaluation period 	is larger than 0.5*</a:t>
            </a:r>
            <a:r>
              <a:rPr lang="en-GB" sz="4800" i="1" dirty="0">
                <a:effectLst/>
                <a:latin typeface="Times New Roman" panose="02020603050405020304" pitchFamily="18" charset="0"/>
                <a:ea typeface="Times New Roman" panose="02020603050405020304" pitchFamily="18" charset="0"/>
              </a:rPr>
              <a:t>maxUplinkDutyCycle-PC2-FR1 </a:t>
            </a:r>
            <a:r>
              <a:rPr lang="en-GB" sz="4800" dirty="0">
                <a:effectLst/>
                <a:latin typeface="Times New Roman" panose="02020603050405020304" pitchFamily="18" charset="0"/>
                <a:ea typeface="Times New Roman" panose="02020603050405020304" pitchFamily="18" charset="0"/>
              </a:rPr>
              <a:t>(The exact evaluation period is no less than one radio frame); or</a:t>
            </a:r>
            <a:endParaRPr lang="en-US" sz="4800" dirty="0">
              <a:effectLst/>
              <a:latin typeface="Times New Roman" panose="02020603050405020304" pitchFamily="18" charset="0"/>
              <a:ea typeface="Times New Roman" panose="02020603050405020304" pitchFamily="18" charset="0"/>
            </a:endParaRPr>
          </a:p>
          <a:p>
            <a:pPr marL="180340" marR="0" indent="0">
              <a:spcBef>
                <a:spcPts val="0"/>
              </a:spcBef>
              <a:spcAft>
                <a:spcPts val="900"/>
              </a:spcAft>
              <a:buNone/>
            </a:pPr>
            <a:r>
              <a:rPr lang="en-GB" sz="4800" dirty="0">
                <a:effectLst/>
                <a:latin typeface="Times New Roman" panose="02020603050405020304" pitchFamily="18" charset="0"/>
                <a:ea typeface="Times New Roman" panose="02020603050405020304" pitchFamily="18" charset="0"/>
              </a:rPr>
              <a:t>-	if the field of UE capability </a:t>
            </a:r>
            <a:r>
              <a:rPr lang="en-GB" sz="4800" i="1" dirty="0">
                <a:effectLst/>
                <a:latin typeface="Times New Roman" panose="02020603050405020304" pitchFamily="18" charset="0"/>
                <a:ea typeface="Times New Roman" panose="02020603050405020304" pitchFamily="18" charset="0"/>
              </a:rPr>
              <a:t>maxUplinkDutyCycle-PC1dot5-MPE-FR1</a:t>
            </a:r>
            <a:r>
              <a:rPr lang="en-GB" sz="4800" dirty="0">
                <a:effectLst/>
                <a:latin typeface="Times New Roman" panose="02020603050405020304" pitchFamily="18" charset="0"/>
                <a:ea typeface="Times New Roman" panose="02020603050405020304" pitchFamily="18" charset="0"/>
              </a:rPr>
              <a:t> is not absent and the percentage of uplink symbols transmitted in a certain 	evaluation period is larger than </a:t>
            </a:r>
            <a:r>
              <a:rPr lang="en-GB" sz="4800" i="1" dirty="0">
                <a:effectLst/>
                <a:latin typeface="Times New Roman" panose="02020603050405020304" pitchFamily="18" charset="0"/>
                <a:ea typeface="Times New Roman" panose="02020603050405020304" pitchFamily="18" charset="0"/>
              </a:rPr>
              <a:t>maxUplinkDutyCycle-PC1dot5-MPE-FR1</a:t>
            </a:r>
            <a:r>
              <a:rPr lang="en-GB" sz="4800" dirty="0">
                <a:effectLst/>
                <a:latin typeface="Times New Roman" panose="02020603050405020304" pitchFamily="18" charset="0"/>
                <a:ea typeface="Times New Roman" panose="02020603050405020304" pitchFamily="18" charset="0"/>
              </a:rPr>
              <a:t> as defined in TS 38.306 (The exact evaluation period is no less than one radio 	frame); or</a:t>
            </a:r>
            <a:endParaRPr lang="en-US" sz="4800" dirty="0">
              <a:effectLst/>
              <a:latin typeface="Times New Roman" panose="02020603050405020304" pitchFamily="18" charset="0"/>
              <a:ea typeface="Times New Roman" panose="02020603050405020304" pitchFamily="18" charset="0"/>
            </a:endParaRPr>
          </a:p>
          <a:p>
            <a:pPr marL="180340" marR="0" indent="0">
              <a:spcBef>
                <a:spcPts val="0"/>
              </a:spcBef>
              <a:spcAft>
                <a:spcPts val="900"/>
              </a:spcAft>
              <a:buNone/>
            </a:pPr>
            <a:r>
              <a:rPr lang="en-GB" sz="4800" dirty="0">
                <a:effectLst/>
                <a:latin typeface="Times New Roman" panose="02020603050405020304" pitchFamily="18" charset="0"/>
                <a:ea typeface="Times New Roman" panose="02020603050405020304" pitchFamily="18" charset="0"/>
              </a:rPr>
              <a:t>-	if the IE P-Max as defined in TS 38.331 [7] is provided and set to the maximum output power of the power class 2 or lower;</a:t>
            </a:r>
            <a:endParaRPr lang="en-US" sz="4800" dirty="0">
              <a:effectLst/>
              <a:latin typeface="Times New Roman" panose="02020603050405020304" pitchFamily="18" charset="0"/>
              <a:ea typeface="Times New Roman" panose="02020603050405020304" pitchFamily="18" charset="0"/>
            </a:endParaRPr>
          </a:p>
          <a:p>
            <a:pPr marL="180340" marR="0" indent="0">
              <a:spcBef>
                <a:spcPts val="0"/>
              </a:spcBef>
              <a:spcAft>
                <a:spcPts val="900"/>
              </a:spcAft>
              <a:buNone/>
            </a:pPr>
            <a:r>
              <a:rPr lang="en-GB" sz="4800" dirty="0">
                <a:effectLst/>
                <a:latin typeface="Times New Roman" panose="02020603050405020304" pitchFamily="18" charset="0"/>
                <a:ea typeface="Times New Roman" panose="02020603050405020304" pitchFamily="18" charset="0"/>
              </a:rPr>
              <a:t>-	shall apply all requirements for power class 2 to the supported power class and set the configured transmitted power as specified in clause 6.2.4;</a:t>
            </a:r>
            <a:endParaRPr lang="en-US" sz="4800" dirty="0">
              <a:effectLst/>
              <a:latin typeface="Times New Roman" panose="02020603050405020304" pitchFamily="18" charset="0"/>
              <a:ea typeface="Times New Roman" panose="02020603050405020304" pitchFamily="18" charset="0"/>
            </a:endParaRPr>
          </a:p>
          <a:p>
            <a:pPr marL="180340" marR="0" indent="0">
              <a:spcBef>
                <a:spcPts val="0"/>
              </a:spcBef>
              <a:spcAft>
                <a:spcPts val="900"/>
              </a:spcAft>
              <a:buNone/>
            </a:pPr>
            <a:r>
              <a:rPr lang="en-GB" sz="4800" dirty="0">
                <a:effectLst/>
                <a:latin typeface="Times New Roman" panose="02020603050405020304" pitchFamily="18" charset="0"/>
                <a:ea typeface="Times New Roman" panose="02020603050405020304" pitchFamily="18" charset="0"/>
              </a:rPr>
              <a:t>-	else shall apply all requirements for the supported power class and set the configured transmitted power as specified in clause 6.2.4.</a:t>
            </a:r>
            <a:endParaRPr lang="en-US" sz="4800" dirty="0">
              <a:effectLst/>
              <a:latin typeface="Times New Roman" panose="02020603050405020304" pitchFamily="18" charset="0"/>
              <a:ea typeface="Times New Roman" panose="02020603050405020304" pitchFamily="18" charset="0"/>
            </a:endParaRPr>
          </a:p>
          <a:p>
            <a:pPr marL="0" marR="0" indent="0">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endParaRPr lang="en-US" dirty="0"/>
          </a:p>
        </p:txBody>
      </p:sp>
    </p:spTree>
    <p:extLst>
      <p:ext uri="{BB962C8B-B14F-4D97-AF65-F5344CB8AC3E}">
        <p14:creationId xmlns:p14="http://schemas.microsoft.com/office/powerpoint/2010/main" val="14053779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Flowchart: Decision 61">
            <a:extLst>
              <a:ext uri="{FF2B5EF4-FFF2-40B4-BE49-F238E27FC236}">
                <a16:creationId xmlns:a16="http://schemas.microsoft.com/office/drawing/2014/main" id="{AA6C71EF-D135-4BF4-9D60-FD9BB08BAFEC}"/>
              </a:ext>
            </a:extLst>
          </p:cNvPr>
          <p:cNvSpPr/>
          <p:nvPr/>
        </p:nvSpPr>
        <p:spPr>
          <a:xfrm>
            <a:off x="534912" y="460203"/>
            <a:ext cx="1165614" cy="442778"/>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dirty="0">
                <a:solidFill>
                  <a:schemeClr val="tx1"/>
                </a:solidFill>
              </a:rPr>
              <a:t>PC &gt; PC3?</a:t>
            </a:r>
          </a:p>
        </p:txBody>
      </p:sp>
      <p:sp>
        <p:nvSpPr>
          <p:cNvPr id="63" name="Flowchart: Decision 62">
            <a:extLst>
              <a:ext uri="{FF2B5EF4-FFF2-40B4-BE49-F238E27FC236}">
                <a16:creationId xmlns:a16="http://schemas.microsoft.com/office/drawing/2014/main" id="{7E1D21B1-5B0A-4E4B-99B9-66B3392EC2D3}"/>
              </a:ext>
            </a:extLst>
          </p:cNvPr>
          <p:cNvSpPr/>
          <p:nvPr/>
        </p:nvSpPr>
        <p:spPr>
          <a:xfrm>
            <a:off x="1567624" y="1511659"/>
            <a:ext cx="1167263" cy="442778"/>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dirty="0" err="1">
                <a:solidFill>
                  <a:schemeClr val="tx1"/>
                </a:solidFill>
              </a:rPr>
              <a:t>Dutycycle</a:t>
            </a:r>
            <a:r>
              <a:rPr lang="en-US" sz="700" dirty="0">
                <a:solidFill>
                  <a:schemeClr val="tx1"/>
                </a:solidFill>
              </a:rPr>
              <a:t> &gt;</a:t>
            </a:r>
            <a:r>
              <a:rPr lang="en-US" sz="700" dirty="0" err="1">
                <a:solidFill>
                  <a:schemeClr val="tx1"/>
                </a:solidFill>
              </a:rPr>
              <a:t>MaxULDC</a:t>
            </a:r>
            <a:r>
              <a:rPr lang="en-US" sz="700" dirty="0">
                <a:solidFill>
                  <a:schemeClr val="tx1"/>
                </a:solidFill>
              </a:rPr>
              <a:t>?</a:t>
            </a:r>
          </a:p>
        </p:txBody>
      </p:sp>
      <p:sp>
        <p:nvSpPr>
          <p:cNvPr id="64" name="TextBox 63">
            <a:extLst>
              <a:ext uri="{FF2B5EF4-FFF2-40B4-BE49-F238E27FC236}">
                <a16:creationId xmlns:a16="http://schemas.microsoft.com/office/drawing/2014/main" id="{D473C0D2-F8DA-4A55-8E3B-F8AE2448F3AB}"/>
              </a:ext>
            </a:extLst>
          </p:cNvPr>
          <p:cNvSpPr txBox="1"/>
          <p:nvPr/>
        </p:nvSpPr>
        <p:spPr>
          <a:xfrm>
            <a:off x="1573343" y="986042"/>
            <a:ext cx="306389" cy="285043"/>
          </a:xfrm>
          <a:prstGeom prst="rect">
            <a:avLst/>
          </a:prstGeom>
          <a:noFill/>
        </p:spPr>
        <p:txBody>
          <a:bodyPr wrap="square" rtlCol="0">
            <a:spAutoFit/>
          </a:bodyPr>
          <a:lstStyle/>
          <a:p>
            <a:pPr algn="ctr"/>
            <a:r>
              <a:rPr lang="en-US" sz="1050" dirty="0"/>
              <a:t>Y</a:t>
            </a:r>
          </a:p>
        </p:txBody>
      </p:sp>
      <p:sp>
        <p:nvSpPr>
          <p:cNvPr id="65" name="TextBox 64">
            <a:extLst>
              <a:ext uri="{FF2B5EF4-FFF2-40B4-BE49-F238E27FC236}">
                <a16:creationId xmlns:a16="http://schemas.microsoft.com/office/drawing/2014/main" id="{E0B37A46-2753-4AAE-A942-760A279B49D4}"/>
              </a:ext>
            </a:extLst>
          </p:cNvPr>
          <p:cNvSpPr txBox="1"/>
          <p:nvPr/>
        </p:nvSpPr>
        <p:spPr>
          <a:xfrm>
            <a:off x="9277785" y="1023602"/>
            <a:ext cx="306389" cy="285043"/>
          </a:xfrm>
          <a:prstGeom prst="rect">
            <a:avLst/>
          </a:prstGeom>
          <a:noFill/>
        </p:spPr>
        <p:txBody>
          <a:bodyPr wrap="square" rtlCol="0">
            <a:spAutoFit/>
          </a:bodyPr>
          <a:lstStyle/>
          <a:p>
            <a:pPr algn="ctr"/>
            <a:r>
              <a:rPr lang="en-US" sz="1050" dirty="0"/>
              <a:t>Y</a:t>
            </a:r>
          </a:p>
        </p:txBody>
      </p:sp>
      <p:sp>
        <p:nvSpPr>
          <p:cNvPr id="67" name="TextBox 66">
            <a:extLst>
              <a:ext uri="{FF2B5EF4-FFF2-40B4-BE49-F238E27FC236}">
                <a16:creationId xmlns:a16="http://schemas.microsoft.com/office/drawing/2014/main" id="{193E07C4-6870-48CB-8F16-2B0DF517BFB4}"/>
              </a:ext>
            </a:extLst>
          </p:cNvPr>
          <p:cNvSpPr txBox="1"/>
          <p:nvPr/>
        </p:nvSpPr>
        <p:spPr>
          <a:xfrm>
            <a:off x="10156571" y="1439508"/>
            <a:ext cx="306389" cy="285043"/>
          </a:xfrm>
          <a:prstGeom prst="rect">
            <a:avLst/>
          </a:prstGeom>
          <a:noFill/>
        </p:spPr>
        <p:txBody>
          <a:bodyPr wrap="square" rtlCol="0">
            <a:spAutoFit/>
          </a:bodyPr>
          <a:lstStyle/>
          <a:p>
            <a:pPr algn="ctr"/>
            <a:r>
              <a:rPr lang="en-US" sz="1050" dirty="0"/>
              <a:t>N</a:t>
            </a:r>
          </a:p>
        </p:txBody>
      </p:sp>
      <p:sp>
        <p:nvSpPr>
          <p:cNvPr id="68" name="TextBox 67">
            <a:extLst>
              <a:ext uri="{FF2B5EF4-FFF2-40B4-BE49-F238E27FC236}">
                <a16:creationId xmlns:a16="http://schemas.microsoft.com/office/drawing/2014/main" id="{75CD4691-8E40-41AC-9285-742CA01FCC60}"/>
              </a:ext>
            </a:extLst>
          </p:cNvPr>
          <p:cNvSpPr txBox="1"/>
          <p:nvPr/>
        </p:nvSpPr>
        <p:spPr>
          <a:xfrm>
            <a:off x="10190715" y="826280"/>
            <a:ext cx="306389" cy="285043"/>
          </a:xfrm>
          <a:prstGeom prst="rect">
            <a:avLst/>
          </a:prstGeom>
          <a:noFill/>
        </p:spPr>
        <p:txBody>
          <a:bodyPr wrap="square" rtlCol="0">
            <a:spAutoFit/>
          </a:bodyPr>
          <a:lstStyle/>
          <a:p>
            <a:pPr algn="ctr"/>
            <a:r>
              <a:rPr lang="en-US" sz="1050" dirty="0"/>
              <a:t>Y</a:t>
            </a:r>
          </a:p>
        </p:txBody>
      </p:sp>
      <p:sp>
        <p:nvSpPr>
          <p:cNvPr id="69" name="Flowchart: Decision 68">
            <a:extLst>
              <a:ext uri="{FF2B5EF4-FFF2-40B4-BE49-F238E27FC236}">
                <a16:creationId xmlns:a16="http://schemas.microsoft.com/office/drawing/2014/main" id="{BC74FEFD-B22E-42A5-B777-A6078323F011}"/>
              </a:ext>
            </a:extLst>
          </p:cNvPr>
          <p:cNvSpPr/>
          <p:nvPr/>
        </p:nvSpPr>
        <p:spPr>
          <a:xfrm>
            <a:off x="8208540" y="999030"/>
            <a:ext cx="1165614" cy="442778"/>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err="1">
                <a:solidFill>
                  <a:schemeClr val="tx1"/>
                </a:solidFill>
              </a:rPr>
              <a:t>PMax</a:t>
            </a:r>
            <a:r>
              <a:rPr lang="en-US" sz="900" dirty="0">
                <a:solidFill>
                  <a:schemeClr val="tx1"/>
                </a:solidFill>
              </a:rPr>
              <a:t> present?</a:t>
            </a:r>
          </a:p>
        </p:txBody>
      </p:sp>
      <p:sp>
        <p:nvSpPr>
          <p:cNvPr id="70" name="TextBox 69">
            <a:extLst>
              <a:ext uri="{FF2B5EF4-FFF2-40B4-BE49-F238E27FC236}">
                <a16:creationId xmlns:a16="http://schemas.microsoft.com/office/drawing/2014/main" id="{6D38FB50-39B3-4554-A821-C586D8F67153}"/>
              </a:ext>
            </a:extLst>
          </p:cNvPr>
          <p:cNvSpPr txBox="1"/>
          <p:nvPr/>
        </p:nvSpPr>
        <p:spPr>
          <a:xfrm>
            <a:off x="2200820" y="1891242"/>
            <a:ext cx="306389" cy="285043"/>
          </a:xfrm>
          <a:prstGeom prst="rect">
            <a:avLst/>
          </a:prstGeom>
          <a:noFill/>
        </p:spPr>
        <p:txBody>
          <a:bodyPr wrap="square" rtlCol="0">
            <a:spAutoFit/>
          </a:bodyPr>
          <a:lstStyle/>
          <a:p>
            <a:pPr algn="ctr"/>
            <a:r>
              <a:rPr lang="en-US" sz="1050" dirty="0"/>
              <a:t>N</a:t>
            </a:r>
          </a:p>
        </p:txBody>
      </p:sp>
      <p:sp>
        <p:nvSpPr>
          <p:cNvPr id="72" name="Flowchart: Decision 71">
            <a:extLst>
              <a:ext uri="{FF2B5EF4-FFF2-40B4-BE49-F238E27FC236}">
                <a16:creationId xmlns:a16="http://schemas.microsoft.com/office/drawing/2014/main" id="{F10C9091-EFE2-4E1B-A4BB-C1CB8CE46A0E}"/>
              </a:ext>
            </a:extLst>
          </p:cNvPr>
          <p:cNvSpPr/>
          <p:nvPr/>
        </p:nvSpPr>
        <p:spPr>
          <a:xfrm>
            <a:off x="9615603" y="999524"/>
            <a:ext cx="1165614" cy="442778"/>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PMax≤23?</a:t>
            </a:r>
          </a:p>
        </p:txBody>
      </p:sp>
      <p:sp>
        <p:nvSpPr>
          <p:cNvPr id="73" name="TextBox 72">
            <a:extLst>
              <a:ext uri="{FF2B5EF4-FFF2-40B4-BE49-F238E27FC236}">
                <a16:creationId xmlns:a16="http://schemas.microsoft.com/office/drawing/2014/main" id="{620CBF58-F917-4B5D-9BEB-54673419D170}"/>
              </a:ext>
            </a:extLst>
          </p:cNvPr>
          <p:cNvSpPr txBox="1"/>
          <p:nvPr/>
        </p:nvSpPr>
        <p:spPr>
          <a:xfrm>
            <a:off x="1693053" y="396706"/>
            <a:ext cx="306389" cy="253916"/>
          </a:xfrm>
          <a:prstGeom prst="rect">
            <a:avLst/>
          </a:prstGeom>
          <a:noFill/>
        </p:spPr>
        <p:txBody>
          <a:bodyPr wrap="square" rtlCol="0">
            <a:spAutoFit/>
          </a:bodyPr>
          <a:lstStyle/>
          <a:p>
            <a:pPr algn="ctr"/>
            <a:r>
              <a:rPr lang="en-US" sz="1050" dirty="0"/>
              <a:t>N</a:t>
            </a:r>
          </a:p>
        </p:txBody>
      </p:sp>
      <p:sp>
        <p:nvSpPr>
          <p:cNvPr id="74" name="Flowchart: Decision 73">
            <a:extLst>
              <a:ext uri="{FF2B5EF4-FFF2-40B4-BE49-F238E27FC236}">
                <a16:creationId xmlns:a16="http://schemas.microsoft.com/office/drawing/2014/main" id="{68F002FF-7156-4511-AABE-6BAE94011D47}"/>
              </a:ext>
            </a:extLst>
          </p:cNvPr>
          <p:cNvSpPr/>
          <p:nvPr/>
        </p:nvSpPr>
        <p:spPr>
          <a:xfrm>
            <a:off x="527439" y="993077"/>
            <a:ext cx="1165614" cy="442778"/>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dirty="0" err="1">
                <a:solidFill>
                  <a:schemeClr val="tx1"/>
                </a:solidFill>
              </a:rPr>
              <a:t>MaxUplinkDutyCycle</a:t>
            </a:r>
            <a:r>
              <a:rPr lang="en-US" sz="700" dirty="0">
                <a:solidFill>
                  <a:schemeClr val="tx1"/>
                </a:solidFill>
              </a:rPr>
              <a:t> absent?</a:t>
            </a:r>
          </a:p>
        </p:txBody>
      </p:sp>
      <p:sp>
        <p:nvSpPr>
          <p:cNvPr id="95" name="TextBox 94">
            <a:extLst>
              <a:ext uri="{FF2B5EF4-FFF2-40B4-BE49-F238E27FC236}">
                <a16:creationId xmlns:a16="http://schemas.microsoft.com/office/drawing/2014/main" id="{77803F46-44FE-4A55-A385-B35EF9CA65E7}"/>
              </a:ext>
            </a:extLst>
          </p:cNvPr>
          <p:cNvSpPr txBox="1"/>
          <p:nvPr/>
        </p:nvSpPr>
        <p:spPr>
          <a:xfrm>
            <a:off x="1066143" y="1387225"/>
            <a:ext cx="306389" cy="285043"/>
          </a:xfrm>
          <a:prstGeom prst="rect">
            <a:avLst/>
          </a:prstGeom>
          <a:noFill/>
        </p:spPr>
        <p:txBody>
          <a:bodyPr wrap="square" rtlCol="0">
            <a:spAutoFit/>
          </a:bodyPr>
          <a:lstStyle/>
          <a:p>
            <a:pPr algn="ctr"/>
            <a:r>
              <a:rPr lang="en-US" sz="1050" dirty="0"/>
              <a:t>N</a:t>
            </a:r>
          </a:p>
        </p:txBody>
      </p:sp>
      <p:sp>
        <p:nvSpPr>
          <p:cNvPr id="106" name="Oval 105">
            <a:extLst>
              <a:ext uri="{FF2B5EF4-FFF2-40B4-BE49-F238E27FC236}">
                <a16:creationId xmlns:a16="http://schemas.microsoft.com/office/drawing/2014/main" id="{180295BC-FC7F-4ABC-91B1-924E050DE796}"/>
              </a:ext>
            </a:extLst>
          </p:cNvPr>
          <p:cNvSpPr/>
          <p:nvPr/>
        </p:nvSpPr>
        <p:spPr>
          <a:xfrm>
            <a:off x="10148454" y="636748"/>
            <a:ext cx="99910" cy="795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46" name="Oval 145">
            <a:extLst>
              <a:ext uri="{FF2B5EF4-FFF2-40B4-BE49-F238E27FC236}">
                <a16:creationId xmlns:a16="http://schemas.microsoft.com/office/drawing/2014/main" id="{7E6E1A7C-300F-4439-981D-EF94E1674434}"/>
              </a:ext>
            </a:extLst>
          </p:cNvPr>
          <p:cNvSpPr/>
          <p:nvPr/>
        </p:nvSpPr>
        <p:spPr>
          <a:xfrm>
            <a:off x="2796965" y="667279"/>
            <a:ext cx="99910" cy="795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48" name="TextBox 147">
            <a:extLst>
              <a:ext uri="{FF2B5EF4-FFF2-40B4-BE49-F238E27FC236}">
                <a16:creationId xmlns:a16="http://schemas.microsoft.com/office/drawing/2014/main" id="{1A478DFE-FD6F-47E7-B202-3B6965967F4E}"/>
              </a:ext>
            </a:extLst>
          </p:cNvPr>
          <p:cNvSpPr txBox="1"/>
          <p:nvPr/>
        </p:nvSpPr>
        <p:spPr>
          <a:xfrm>
            <a:off x="2557837" y="1439507"/>
            <a:ext cx="306389" cy="285043"/>
          </a:xfrm>
          <a:prstGeom prst="rect">
            <a:avLst/>
          </a:prstGeom>
          <a:noFill/>
        </p:spPr>
        <p:txBody>
          <a:bodyPr wrap="square" rtlCol="0">
            <a:spAutoFit/>
          </a:bodyPr>
          <a:lstStyle/>
          <a:p>
            <a:pPr algn="ctr"/>
            <a:r>
              <a:rPr lang="en-US" sz="1050" dirty="0"/>
              <a:t>Y</a:t>
            </a:r>
          </a:p>
        </p:txBody>
      </p:sp>
      <p:sp>
        <p:nvSpPr>
          <p:cNvPr id="77" name="Rectangle 76">
            <a:extLst>
              <a:ext uri="{FF2B5EF4-FFF2-40B4-BE49-F238E27FC236}">
                <a16:creationId xmlns:a16="http://schemas.microsoft.com/office/drawing/2014/main" id="{1635AD56-D508-4B43-8A92-D25CD7C8CA02}"/>
              </a:ext>
            </a:extLst>
          </p:cNvPr>
          <p:cNvSpPr/>
          <p:nvPr/>
        </p:nvSpPr>
        <p:spPr>
          <a:xfrm>
            <a:off x="10624687" y="507857"/>
            <a:ext cx="1032401" cy="3630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rPr>
              <a:t>PC3 applies</a:t>
            </a:r>
          </a:p>
        </p:txBody>
      </p:sp>
      <p:cxnSp>
        <p:nvCxnSpPr>
          <p:cNvPr id="40" name="Connector: Elbow 39">
            <a:extLst>
              <a:ext uri="{FF2B5EF4-FFF2-40B4-BE49-F238E27FC236}">
                <a16:creationId xmlns:a16="http://schemas.microsoft.com/office/drawing/2014/main" id="{20333183-DCFE-49EC-A71B-0F795DDA25F5}"/>
              </a:ext>
            </a:extLst>
          </p:cNvPr>
          <p:cNvCxnSpPr>
            <a:cxnSpLocks/>
            <a:stCxn id="74" idx="2"/>
            <a:endCxn id="63" idx="1"/>
          </p:cNvCxnSpPr>
          <p:nvPr/>
        </p:nvCxnSpPr>
        <p:spPr>
          <a:xfrm rot="16200000" flipH="1">
            <a:off x="1190339" y="1355762"/>
            <a:ext cx="297193" cy="457378"/>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2" name="Connector: Elbow 41">
            <a:extLst>
              <a:ext uri="{FF2B5EF4-FFF2-40B4-BE49-F238E27FC236}">
                <a16:creationId xmlns:a16="http://schemas.microsoft.com/office/drawing/2014/main" id="{1222952A-9443-4A33-9A37-0E1B4FEB4E5E}"/>
              </a:ext>
            </a:extLst>
          </p:cNvPr>
          <p:cNvCxnSpPr>
            <a:cxnSpLocks/>
            <a:stCxn id="63" idx="3"/>
            <a:endCxn id="77" idx="1"/>
          </p:cNvCxnSpPr>
          <p:nvPr/>
        </p:nvCxnSpPr>
        <p:spPr>
          <a:xfrm flipV="1">
            <a:off x="2734887" y="689364"/>
            <a:ext cx="7889800" cy="1043684"/>
          </a:xfrm>
          <a:prstGeom prst="bentConnector3">
            <a:avLst>
              <a:gd name="adj1" fmla="val 1434"/>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950C7DF5-3FC0-4D25-AEB6-E106AEBC8990}"/>
              </a:ext>
            </a:extLst>
          </p:cNvPr>
          <p:cNvCxnSpPr>
            <a:stCxn id="62" idx="2"/>
            <a:endCxn id="74" idx="0"/>
          </p:cNvCxnSpPr>
          <p:nvPr/>
        </p:nvCxnSpPr>
        <p:spPr>
          <a:xfrm flipH="1">
            <a:off x="1110246" y="902981"/>
            <a:ext cx="7473" cy="900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EF0B6404-FF00-48E8-A64D-FAA95F47B478}"/>
              </a:ext>
            </a:extLst>
          </p:cNvPr>
          <p:cNvCxnSpPr>
            <a:stCxn id="69" idx="3"/>
            <a:endCxn id="72" idx="1"/>
          </p:cNvCxnSpPr>
          <p:nvPr/>
        </p:nvCxnSpPr>
        <p:spPr>
          <a:xfrm>
            <a:off x="9374154" y="1220419"/>
            <a:ext cx="241449" cy="4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9" name="Connector: Elbow 58">
            <a:extLst>
              <a:ext uri="{FF2B5EF4-FFF2-40B4-BE49-F238E27FC236}">
                <a16:creationId xmlns:a16="http://schemas.microsoft.com/office/drawing/2014/main" id="{FFAF2C14-A60B-41C6-AEE7-4DDBF0ACF73D}"/>
              </a:ext>
            </a:extLst>
          </p:cNvPr>
          <p:cNvCxnSpPr>
            <a:cxnSpLocks/>
            <a:stCxn id="72" idx="0"/>
            <a:endCxn id="77" idx="1"/>
          </p:cNvCxnSpPr>
          <p:nvPr/>
        </p:nvCxnSpPr>
        <p:spPr>
          <a:xfrm rot="5400000" flipH="1" flipV="1">
            <a:off x="10256468" y="631306"/>
            <a:ext cx="310160" cy="426277"/>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3" name="Connector: Elbow 142">
            <a:extLst>
              <a:ext uri="{FF2B5EF4-FFF2-40B4-BE49-F238E27FC236}">
                <a16:creationId xmlns:a16="http://schemas.microsoft.com/office/drawing/2014/main" id="{B1F8F8AF-7B13-4400-8836-9A2BB89D9A22}"/>
              </a:ext>
            </a:extLst>
          </p:cNvPr>
          <p:cNvCxnSpPr>
            <a:cxnSpLocks/>
            <a:stCxn id="69" idx="2"/>
          </p:cNvCxnSpPr>
          <p:nvPr/>
        </p:nvCxnSpPr>
        <p:spPr>
          <a:xfrm rot="5400000">
            <a:off x="4061786" y="-1637315"/>
            <a:ext cx="1650438" cy="7808684"/>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155" name="Connector: Elbow 154">
            <a:extLst>
              <a:ext uri="{FF2B5EF4-FFF2-40B4-BE49-F238E27FC236}">
                <a16:creationId xmlns:a16="http://schemas.microsoft.com/office/drawing/2014/main" id="{7F602E81-9AE4-45F5-9FBB-A4642AC769EF}"/>
              </a:ext>
            </a:extLst>
          </p:cNvPr>
          <p:cNvCxnSpPr>
            <a:stCxn id="72" idx="2"/>
          </p:cNvCxnSpPr>
          <p:nvPr/>
        </p:nvCxnSpPr>
        <p:spPr>
          <a:xfrm rot="5400000">
            <a:off x="9326789" y="906861"/>
            <a:ext cx="336180" cy="1407062"/>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156" name="TextBox 155">
            <a:extLst>
              <a:ext uri="{FF2B5EF4-FFF2-40B4-BE49-F238E27FC236}">
                <a16:creationId xmlns:a16="http://schemas.microsoft.com/office/drawing/2014/main" id="{DF844524-3B58-4821-B904-005DBD947D55}"/>
              </a:ext>
            </a:extLst>
          </p:cNvPr>
          <p:cNvSpPr txBox="1"/>
          <p:nvPr/>
        </p:nvSpPr>
        <p:spPr>
          <a:xfrm>
            <a:off x="8788386" y="1411035"/>
            <a:ext cx="306389" cy="285043"/>
          </a:xfrm>
          <a:prstGeom prst="rect">
            <a:avLst/>
          </a:prstGeom>
          <a:noFill/>
        </p:spPr>
        <p:txBody>
          <a:bodyPr wrap="square" rtlCol="0">
            <a:spAutoFit/>
          </a:bodyPr>
          <a:lstStyle/>
          <a:p>
            <a:pPr algn="ctr"/>
            <a:r>
              <a:rPr lang="en-US" sz="1050" dirty="0"/>
              <a:t>N</a:t>
            </a:r>
          </a:p>
        </p:txBody>
      </p:sp>
      <p:sp>
        <p:nvSpPr>
          <p:cNvPr id="157" name="Oval 156">
            <a:extLst>
              <a:ext uri="{FF2B5EF4-FFF2-40B4-BE49-F238E27FC236}">
                <a16:creationId xmlns:a16="http://schemas.microsoft.com/office/drawing/2014/main" id="{FB906F0C-F321-461C-B017-2C9E18B5F6CE}"/>
              </a:ext>
            </a:extLst>
          </p:cNvPr>
          <p:cNvSpPr/>
          <p:nvPr/>
        </p:nvSpPr>
        <p:spPr>
          <a:xfrm>
            <a:off x="8744355" y="1739857"/>
            <a:ext cx="99910" cy="795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cxnSp>
        <p:nvCxnSpPr>
          <p:cNvPr id="80" name="Straight Arrow Connector 79">
            <a:extLst>
              <a:ext uri="{FF2B5EF4-FFF2-40B4-BE49-F238E27FC236}">
                <a16:creationId xmlns:a16="http://schemas.microsoft.com/office/drawing/2014/main" id="{C1F94533-41F8-46EA-B5ED-3F507544D749}"/>
              </a:ext>
            </a:extLst>
          </p:cNvPr>
          <p:cNvCxnSpPr>
            <a:cxnSpLocks/>
          </p:cNvCxnSpPr>
          <p:nvPr/>
        </p:nvCxnSpPr>
        <p:spPr>
          <a:xfrm>
            <a:off x="1104883" y="288056"/>
            <a:ext cx="7193" cy="17484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1" name="TextBox 80">
            <a:extLst>
              <a:ext uri="{FF2B5EF4-FFF2-40B4-BE49-F238E27FC236}">
                <a16:creationId xmlns:a16="http://schemas.microsoft.com/office/drawing/2014/main" id="{A55D8D42-8193-48AB-B210-E977F2438928}"/>
              </a:ext>
            </a:extLst>
          </p:cNvPr>
          <p:cNvSpPr txBox="1"/>
          <p:nvPr/>
        </p:nvSpPr>
        <p:spPr>
          <a:xfrm>
            <a:off x="1092261" y="249382"/>
            <a:ext cx="510047" cy="285043"/>
          </a:xfrm>
          <a:prstGeom prst="rect">
            <a:avLst/>
          </a:prstGeom>
          <a:noFill/>
        </p:spPr>
        <p:txBody>
          <a:bodyPr wrap="square" rtlCol="0">
            <a:spAutoFit/>
          </a:bodyPr>
          <a:lstStyle/>
          <a:p>
            <a:pPr algn="ctr"/>
            <a:r>
              <a:rPr lang="en-US" sz="1050" dirty="0"/>
              <a:t>Start</a:t>
            </a:r>
          </a:p>
        </p:txBody>
      </p:sp>
      <p:sp>
        <p:nvSpPr>
          <p:cNvPr id="12" name="Flowchart: Decision 11">
            <a:extLst>
              <a:ext uri="{FF2B5EF4-FFF2-40B4-BE49-F238E27FC236}">
                <a16:creationId xmlns:a16="http://schemas.microsoft.com/office/drawing/2014/main" id="{A8F8E39C-F1BB-A564-BF3D-81FF01D2205E}"/>
              </a:ext>
            </a:extLst>
          </p:cNvPr>
          <p:cNvSpPr/>
          <p:nvPr/>
        </p:nvSpPr>
        <p:spPr>
          <a:xfrm>
            <a:off x="3313300" y="1001922"/>
            <a:ext cx="1165614" cy="442778"/>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dirty="0">
                <a:solidFill>
                  <a:schemeClr val="tx1"/>
                </a:solidFill>
              </a:rPr>
              <a:t>MaxULDCPC1.5-MPE absent?</a:t>
            </a:r>
          </a:p>
        </p:txBody>
      </p:sp>
      <p:sp>
        <p:nvSpPr>
          <p:cNvPr id="28" name="Flowchart: Decision 27">
            <a:extLst>
              <a:ext uri="{FF2B5EF4-FFF2-40B4-BE49-F238E27FC236}">
                <a16:creationId xmlns:a16="http://schemas.microsoft.com/office/drawing/2014/main" id="{B9639028-3D10-8EF1-C293-382113AA49A5}"/>
              </a:ext>
            </a:extLst>
          </p:cNvPr>
          <p:cNvSpPr/>
          <p:nvPr/>
        </p:nvSpPr>
        <p:spPr>
          <a:xfrm>
            <a:off x="4763027" y="1004798"/>
            <a:ext cx="1165614" cy="442778"/>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dirty="0">
                <a:solidFill>
                  <a:schemeClr val="tx1"/>
                </a:solidFill>
              </a:rPr>
              <a:t>0.5*duty&gt;MaxULDCPC1.5-MPE</a:t>
            </a:r>
          </a:p>
        </p:txBody>
      </p:sp>
      <p:cxnSp>
        <p:nvCxnSpPr>
          <p:cNvPr id="30" name="Straight Connector 29">
            <a:extLst>
              <a:ext uri="{FF2B5EF4-FFF2-40B4-BE49-F238E27FC236}">
                <a16:creationId xmlns:a16="http://schemas.microsoft.com/office/drawing/2014/main" id="{84D5D1D4-7989-4EC6-0D8F-8B74B1B53F44}"/>
              </a:ext>
            </a:extLst>
          </p:cNvPr>
          <p:cNvCxnSpPr>
            <a:stCxn id="28" idx="0"/>
          </p:cNvCxnSpPr>
          <p:nvPr/>
        </p:nvCxnSpPr>
        <p:spPr>
          <a:xfrm flipH="1" flipV="1">
            <a:off x="5328948" y="663342"/>
            <a:ext cx="16886" cy="341456"/>
          </a:xfrm>
          <a:prstGeom prst="line">
            <a:avLst/>
          </a:prstGeom>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DD8AD14D-8484-E1E1-A07D-8EBA459F699E}"/>
              </a:ext>
            </a:extLst>
          </p:cNvPr>
          <p:cNvSpPr txBox="1"/>
          <p:nvPr/>
        </p:nvSpPr>
        <p:spPr>
          <a:xfrm>
            <a:off x="5280737" y="753966"/>
            <a:ext cx="306389" cy="285043"/>
          </a:xfrm>
          <a:prstGeom prst="rect">
            <a:avLst/>
          </a:prstGeom>
          <a:noFill/>
        </p:spPr>
        <p:txBody>
          <a:bodyPr wrap="square" rtlCol="0">
            <a:spAutoFit/>
          </a:bodyPr>
          <a:lstStyle/>
          <a:p>
            <a:pPr algn="ctr"/>
            <a:r>
              <a:rPr lang="en-US" sz="1050" dirty="0"/>
              <a:t>Y</a:t>
            </a:r>
          </a:p>
        </p:txBody>
      </p:sp>
      <p:cxnSp>
        <p:nvCxnSpPr>
          <p:cNvPr id="33" name="Straight Arrow Connector 32">
            <a:extLst>
              <a:ext uri="{FF2B5EF4-FFF2-40B4-BE49-F238E27FC236}">
                <a16:creationId xmlns:a16="http://schemas.microsoft.com/office/drawing/2014/main" id="{5E8A15B7-7C53-2889-D6ED-E8A1FB8F7FED}"/>
              </a:ext>
            </a:extLst>
          </p:cNvPr>
          <p:cNvCxnSpPr>
            <a:stCxn id="12" idx="3"/>
            <a:endCxn id="28" idx="1"/>
          </p:cNvCxnSpPr>
          <p:nvPr/>
        </p:nvCxnSpPr>
        <p:spPr>
          <a:xfrm>
            <a:off x="4478914" y="1223311"/>
            <a:ext cx="284113" cy="287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8" name="Connector: Elbow 57">
            <a:extLst>
              <a:ext uri="{FF2B5EF4-FFF2-40B4-BE49-F238E27FC236}">
                <a16:creationId xmlns:a16="http://schemas.microsoft.com/office/drawing/2014/main" id="{A552FD11-6A77-C2D3-DB47-57EB8C95536B}"/>
              </a:ext>
            </a:extLst>
          </p:cNvPr>
          <p:cNvCxnSpPr>
            <a:cxnSpLocks/>
            <a:stCxn id="63" idx="2"/>
            <a:endCxn id="154" idx="0"/>
          </p:cNvCxnSpPr>
          <p:nvPr/>
        </p:nvCxnSpPr>
        <p:spPr>
          <a:xfrm rot="16200000" flipH="1">
            <a:off x="2064583" y="2041110"/>
            <a:ext cx="177841" cy="4494"/>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82" name="Oval 81">
            <a:extLst>
              <a:ext uri="{FF2B5EF4-FFF2-40B4-BE49-F238E27FC236}">
                <a16:creationId xmlns:a16="http://schemas.microsoft.com/office/drawing/2014/main" id="{95EDBBD1-2E2A-6379-166A-3A5DC8C50558}"/>
              </a:ext>
            </a:extLst>
          </p:cNvPr>
          <p:cNvSpPr/>
          <p:nvPr/>
        </p:nvSpPr>
        <p:spPr>
          <a:xfrm>
            <a:off x="4571015" y="1201974"/>
            <a:ext cx="99910" cy="795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cxnSp>
        <p:nvCxnSpPr>
          <p:cNvPr id="86" name="Connector: Elbow 85">
            <a:extLst>
              <a:ext uri="{FF2B5EF4-FFF2-40B4-BE49-F238E27FC236}">
                <a16:creationId xmlns:a16="http://schemas.microsoft.com/office/drawing/2014/main" id="{1FC0A1D8-F8D5-DED2-1CBF-B477E168A477}"/>
              </a:ext>
            </a:extLst>
          </p:cNvPr>
          <p:cNvCxnSpPr>
            <a:cxnSpLocks/>
            <a:stCxn id="12" idx="2"/>
            <a:endCxn id="161" idx="1"/>
          </p:cNvCxnSpPr>
          <p:nvPr/>
        </p:nvCxnSpPr>
        <p:spPr>
          <a:xfrm rot="16200000" flipH="1">
            <a:off x="5035148" y="305659"/>
            <a:ext cx="566279" cy="2844360"/>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90" name="TextBox 89">
            <a:extLst>
              <a:ext uri="{FF2B5EF4-FFF2-40B4-BE49-F238E27FC236}">
                <a16:creationId xmlns:a16="http://schemas.microsoft.com/office/drawing/2014/main" id="{066E7670-15B3-D57D-E007-E6D1ADB8BDFB}"/>
              </a:ext>
            </a:extLst>
          </p:cNvPr>
          <p:cNvSpPr txBox="1"/>
          <p:nvPr/>
        </p:nvSpPr>
        <p:spPr>
          <a:xfrm>
            <a:off x="4357919" y="992971"/>
            <a:ext cx="306389" cy="285043"/>
          </a:xfrm>
          <a:prstGeom prst="rect">
            <a:avLst/>
          </a:prstGeom>
          <a:noFill/>
        </p:spPr>
        <p:txBody>
          <a:bodyPr wrap="square" rtlCol="0">
            <a:spAutoFit/>
          </a:bodyPr>
          <a:lstStyle/>
          <a:p>
            <a:pPr algn="ctr"/>
            <a:r>
              <a:rPr lang="en-US" sz="1050" dirty="0"/>
              <a:t>N</a:t>
            </a:r>
          </a:p>
        </p:txBody>
      </p:sp>
      <p:sp>
        <p:nvSpPr>
          <p:cNvPr id="91" name="TextBox 90">
            <a:extLst>
              <a:ext uri="{FF2B5EF4-FFF2-40B4-BE49-F238E27FC236}">
                <a16:creationId xmlns:a16="http://schemas.microsoft.com/office/drawing/2014/main" id="{4DA56BCE-FC55-BC7D-94FF-6D1691334E90}"/>
              </a:ext>
            </a:extLst>
          </p:cNvPr>
          <p:cNvSpPr txBox="1"/>
          <p:nvPr/>
        </p:nvSpPr>
        <p:spPr>
          <a:xfrm>
            <a:off x="3812311" y="1441636"/>
            <a:ext cx="306389" cy="285043"/>
          </a:xfrm>
          <a:prstGeom prst="rect">
            <a:avLst/>
          </a:prstGeom>
          <a:noFill/>
        </p:spPr>
        <p:txBody>
          <a:bodyPr wrap="square" rtlCol="0">
            <a:spAutoFit/>
          </a:bodyPr>
          <a:lstStyle/>
          <a:p>
            <a:pPr algn="ctr"/>
            <a:r>
              <a:rPr lang="en-US" sz="1050" dirty="0"/>
              <a:t>Y</a:t>
            </a:r>
          </a:p>
        </p:txBody>
      </p:sp>
      <p:sp>
        <p:nvSpPr>
          <p:cNvPr id="92" name="TextBox 91">
            <a:extLst>
              <a:ext uri="{FF2B5EF4-FFF2-40B4-BE49-F238E27FC236}">
                <a16:creationId xmlns:a16="http://schemas.microsoft.com/office/drawing/2014/main" id="{5099A2D3-3E0F-073F-91F2-B71E72E505BC}"/>
              </a:ext>
            </a:extLst>
          </p:cNvPr>
          <p:cNvSpPr txBox="1"/>
          <p:nvPr/>
        </p:nvSpPr>
        <p:spPr>
          <a:xfrm>
            <a:off x="5924711" y="856049"/>
            <a:ext cx="306389" cy="285043"/>
          </a:xfrm>
          <a:prstGeom prst="rect">
            <a:avLst/>
          </a:prstGeom>
          <a:noFill/>
        </p:spPr>
        <p:txBody>
          <a:bodyPr wrap="square" rtlCol="0">
            <a:spAutoFit/>
          </a:bodyPr>
          <a:lstStyle/>
          <a:p>
            <a:pPr algn="ctr"/>
            <a:r>
              <a:rPr lang="en-US" sz="1050" dirty="0"/>
              <a:t>N</a:t>
            </a:r>
          </a:p>
        </p:txBody>
      </p:sp>
      <p:sp>
        <p:nvSpPr>
          <p:cNvPr id="132" name="Oval 131">
            <a:extLst>
              <a:ext uri="{FF2B5EF4-FFF2-40B4-BE49-F238E27FC236}">
                <a16:creationId xmlns:a16="http://schemas.microsoft.com/office/drawing/2014/main" id="{D0D0FF12-D867-D1AD-7420-083892DE5A3B}"/>
              </a:ext>
            </a:extLst>
          </p:cNvPr>
          <p:cNvSpPr/>
          <p:nvPr/>
        </p:nvSpPr>
        <p:spPr>
          <a:xfrm>
            <a:off x="5286543" y="637176"/>
            <a:ext cx="99910" cy="795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60" name="TextBox 159">
            <a:extLst>
              <a:ext uri="{FF2B5EF4-FFF2-40B4-BE49-F238E27FC236}">
                <a16:creationId xmlns:a16="http://schemas.microsoft.com/office/drawing/2014/main" id="{2D395AC7-99C9-4791-6772-BA908E2F7801}"/>
              </a:ext>
            </a:extLst>
          </p:cNvPr>
          <p:cNvSpPr txBox="1"/>
          <p:nvPr/>
        </p:nvSpPr>
        <p:spPr>
          <a:xfrm>
            <a:off x="7864107" y="1797384"/>
            <a:ext cx="306389" cy="285043"/>
          </a:xfrm>
          <a:prstGeom prst="rect">
            <a:avLst/>
          </a:prstGeom>
          <a:noFill/>
        </p:spPr>
        <p:txBody>
          <a:bodyPr wrap="square" rtlCol="0">
            <a:spAutoFit/>
          </a:bodyPr>
          <a:lstStyle/>
          <a:p>
            <a:pPr algn="ctr"/>
            <a:r>
              <a:rPr lang="en-US" sz="1050" dirty="0"/>
              <a:t>N</a:t>
            </a:r>
          </a:p>
        </p:txBody>
      </p:sp>
      <p:sp>
        <p:nvSpPr>
          <p:cNvPr id="161" name="Flowchart: Decision 160">
            <a:extLst>
              <a:ext uri="{FF2B5EF4-FFF2-40B4-BE49-F238E27FC236}">
                <a16:creationId xmlns:a16="http://schemas.microsoft.com/office/drawing/2014/main" id="{EF508F8C-D45C-7DB7-BE32-7FDA2764A5D6}"/>
              </a:ext>
            </a:extLst>
          </p:cNvPr>
          <p:cNvSpPr/>
          <p:nvPr/>
        </p:nvSpPr>
        <p:spPr>
          <a:xfrm>
            <a:off x="6740467" y="1789590"/>
            <a:ext cx="1165614" cy="442778"/>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err="1">
                <a:solidFill>
                  <a:schemeClr val="tx1"/>
                </a:solidFill>
              </a:rPr>
              <a:t>Dutycycle</a:t>
            </a:r>
            <a:r>
              <a:rPr lang="en-US" sz="800" dirty="0">
                <a:solidFill>
                  <a:schemeClr val="tx1"/>
                </a:solidFill>
              </a:rPr>
              <a:t> &gt;50%?</a:t>
            </a:r>
          </a:p>
        </p:txBody>
      </p:sp>
      <p:sp>
        <p:nvSpPr>
          <p:cNvPr id="162" name="TextBox 161">
            <a:extLst>
              <a:ext uri="{FF2B5EF4-FFF2-40B4-BE49-F238E27FC236}">
                <a16:creationId xmlns:a16="http://schemas.microsoft.com/office/drawing/2014/main" id="{AC9CA799-C1D0-DE33-3889-6DA02053474C}"/>
              </a:ext>
            </a:extLst>
          </p:cNvPr>
          <p:cNvSpPr txBox="1"/>
          <p:nvPr/>
        </p:nvSpPr>
        <p:spPr>
          <a:xfrm>
            <a:off x="7089520" y="1428303"/>
            <a:ext cx="306389" cy="285043"/>
          </a:xfrm>
          <a:prstGeom prst="rect">
            <a:avLst/>
          </a:prstGeom>
          <a:noFill/>
        </p:spPr>
        <p:txBody>
          <a:bodyPr wrap="square" rtlCol="0">
            <a:spAutoFit/>
          </a:bodyPr>
          <a:lstStyle/>
          <a:p>
            <a:pPr algn="ctr"/>
            <a:r>
              <a:rPr lang="en-US" sz="1050" dirty="0"/>
              <a:t>Y</a:t>
            </a:r>
          </a:p>
        </p:txBody>
      </p:sp>
      <p:sp>
        <p:nvSpPr>
          <p:cNvPr id="196" name="Oval 195">
            <a:extLst>
              <a:ext uri="{FF2B5EF4-FFF2-40B4-BE49-F238E27FC236}">
                <a16:creationId xmlns:a16="http://schemas.microsoft.com/office/drawing/2014/main" id="{CA132E7B-B449-6304-B300-499FE59C4665}"/>
              </a:ext>
            </a:extLst>
          </p:cNvPr>
          <p:cNvSpPr/>
          <p:nvPr/>
        </p:nvSpPr>
        <p:spPr>
          <a:xfrm>
            <a:off x="7288521" y="653653"/>
            <a:ext cx="99910" cy="795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cxnSp>
        <p:nvCxnSpPr>
          <p:cNvPr id="199" name="Connector: Elbow 198">
            <a:extLst>
              <a:ext uri="{FF2B5EF4-FFF2-40B4-BE49-F238E27FC236}">
                <a16:creationId xmlns:a16="http://schemas.microsoft.com/office/drawing/2014/main" id="{00CCAA96-9178-29C4-CC12-2028844B2452}"/>
              </a:ext>
            </a:extLst>
          </p:cNvPr>
          <p:cNvCxnSpPr>
            <a:cxnSpLocks/>
            <a:stCxn id="12" idx="1"/>
            <a:endCxn id="74" idx="3"/>
          </p:cNvCxnSpPr>
          <p:nvPr/>
        </p:nvCxnSpPr>
        <p:spPr>
          <a:xfrm rot="10800000">
            <a:off x="1693054" y="1214467"/>
            <a:ext cx="1620247" cy="8845"/>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208" name="Straight Connector 207">
            <a:extLst>
              <a:ext uri="{FF2B5EF4-FFF2-40B4-BE49-F238E27FC236}">
                <a16:creationId xmlns:a16="http://schemas.microsoft.com/office/drawing/2014/main" id="{46C786E4-5DB5-1677-5842-D36C5E58136A}"/>
              </a:ext>
            </a:extLst>
          </p:cNvPr>
          <p:cNvCxnSpPr>
            <a:cxnSpLocks/>
            <a:stCxn id="161" idx="0"/>
          </p:cNvCxnSpPr>
          <p:nvPr/>
        </p:nvCxnSpPr>
        <p:spPr>
          <a:xfrm flipV="1">
            <a:off x="7323274" y="693515"/>
            <a:ext cx="15202" cy="1096075"/>
          </a:xfrm>
          <a:prstGeom prst="line">
            <a:avLst/>
          </a:prstGeom>
        </p:spPr>
        <p:style>
          <a:lnRef idx="1">
            <a:schemeClr val="accent1"/>
          </a:lnRef>
          <a:fillRef idx="0">
            <a:schemeClr val="accent1"/>
          </a:fillRef>
          <a:effectRef idx="0">
            <a:schemeClr val="accent1"/>
          </a:effectRef>
          <a:fontRef idx="minor">
            <a:schemeClr val="tx1"/>
          </a:fontRef>
        </p:style>
      </p:cxnSp>
      <p:cxnSp>
        <p:nvCxnSpPr>
          <p:cNvPr id="212" name="Straight Connector 211">
            <a:extLst>
              <a:ext uri="{FF2B5EF4-FFF2-40B4-BE49-F238E27FC236}">
                <a16:creationId xmlns:a16="http://schemas.microsoft.com/office/drawing/2014/main" id="{455E4435-25BF-3D7D-4546-CD902BA875A1}"/>
              </a:ext>
            </a:extLst>
          </p:cNvPr>
          <p:cNvCxnSpPr>
            <a:cxnSpLocks/>
            <a:stCxn id="28" idx="3"/>
            <a:endCxn id="69" idx="1"/>
          </p:cNvCxnSpPr>
          <p:nvPr/>
        </p:nvCxnSpPr>
        <p:spPr>
          <a:xfrm flipV="1">
            <a:off x="5928641" y="1220419"/>
            <a:ext cx="2279899" cy="5768"/>
          </a:xfrm>
          <a:prstGeom prst="line">
            <a:avLst/>
          </a:prstGeom>
        </p:spPr>
        <p:style>
          <a:lnRef idx="1">
            <a:schemeClr val="accent1"/>
          </a:lnRef>
          <a:fillRef idx="0">
            <a:schemeClr val="accent1"/>
          </a:fillRef>
          <a:effectRef idx="0">
            <a:schemeClr val="accent1"/>
          </a:effectRef>
          <a:fontRef idx="minor">
            <a:schemeClr val="tx1"/>
          </a:fontRef>
        </p:style>
      </p:cxnSp>
      <p:cxnSp>
        <p:nvCxnSpPr>
          <p:cNvPr id="216" name="Connector: Elbow 215">
            <a:extLst>
              <a:ext uri="{FF2B5EF4-FFF2-40B4-BE49-F238E27FC236}">
                <a16:creationId xmlns:a16="http://schemas.microsoft.com/office/drawing/2014/main" id="{ABEB3486-AA21-257D-1F80-EE9A5D78E1E3}"/>
              </a:ext>
            </a:extLst>
          </p:cNvPr>
          <p:cNvCxnSpPr>
            <a:cxnSpLocks/>
            <a:stCxn id="161" idx="3"/>
            <a:endCxn id="217" idx="4"/>
          </p:cNvCxnSpPr>
          <p:nvPr/>
        </p:nvCxnSpPr>
        <p:spPr>
          <a:xfrm flipV="1">
            <a:off x="7906081" y="1266231"/>
            <a:ext cx="170423" cy="744748"/>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217" name="Oval 216">
            <a:extLst>
              <a:ext uri="{FF2B5EF4-FFF2-40B4-BE49-F238E27FC236}">
                <a16:creationId xmlns:a16="http://schemas.microsoft.com/office/drawing/2014/main" id="{ED18B8B0-1E74-03C5-E98A-34BC8DDFA0BD}"/>
              </a:ext>
            </a:extLst>
          </p:cNvPr>
          <p:cNvSpPr/>
          <p:nvPr/>
        </p:nvSpPr>
        <p:spPr>
          <a:xfrm>
            <a:off x="8026549" y="1186686"/>
            <a:ext cx="99910" cy="795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3" name="TextBox 2">
            <a:extLst>
              <a:ext uri="{FF2B5EF4-FFF2-40B4-BE49-F238E27FC236}">
                <a16:creationId xmlns:a16="http://schemas.microsoft.com/office/drawing/2014/main" id="{0952B220-13B2-BBE6-225D-5F6E4F470971}"/>
              </a:ext>
            </a:extLst>
          </p:cNvPr>
          <p:cNvSpPr txBox="1"/>
          <p:nvPr/>
        </p:nvSpPr>
        <p:spPr>
          <a:xfrm>
            <a:off x="1133649" y="841941"/>
            <a:ext cx="306389" cy="285043"/>
          </a:xfrm>
          <a:prstGeom prst="rect">
            <a:avLst/>
          </a:prstGeom>
          <a:noFill/>
        </p:spPr>
        <p:txBody>
          <a:bodyPr wrap="square" rtlCol="0">
            <a:spAutoFit/>
          </a:bodyPr>
          <a:lstStyle/>
          <a:p>
            <a:pPr algn="ctr"/>
            <a:r>
              <a:rPr lang="en-US" sz="1050" dirty="0"/>
              <a:t>Y</a:t>
            </a:r>
          </a:p>
        </p:txBody>
      </p:sp>
      <p:sp>
        <p:nvSpPr>
          <p:cNvPr id="4" name="Flowchart: Decision 3">
            <a:extLst>
              <a:ext uri="{FF2B5EF4-FFF2-40B4-BE49-F238E27FC236}">
                <a16:creationId xmlns:a16="http://schemas.microsoft.com/office/drawing/2014/main" id="{E16102F5-E0CC-E62A-6A0A-80688B9CB443}"/>
              </a:ext>
            </a:extLst>
          </p:cNvPr>
          <p:cNvSpPr/>
          <p:nvPr/>
        </p:nvSpPr>
        <p:spPr>
          <a:xfrm>
            <a:off x="407329" y="3765754"/>
            <a:ext cx="1165614" cy="442778"/>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PC&gt;PC2?</a:t>
            </a:r>
          </a:p>
        </p:txBody>
      </p:sp>
      <p:sp>
        <p:nvSpPr>
          <p:cNvPr id="5" name="Flowchart: Decision 4">
            <a:extLst>
              <a:ext uri="{FF2B5EF4-FFF2-40B4-BE49-F238E27FC236}">
                <a16:creationId xmlns:a16="http://schemas.microsoft.com/office/drawing/2014/main" id="{29874692-E60B-FB44-6213-25CF1EC8551E}"/>
              </a:ext>
            </a:extLst>
          </p:cNvPr>
          <p:cNvSpPr/>
          <p:nvPr/>
        </p:nvSpPr>
        <p:spPr>
          <a:xfrm>
            <a:off x="1440041" y="4817210"/>
            <a:ext cx="1167263" cy="442778"/>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dirty="0" err="1">
                <a:solidFill>
                  <a:schemeClr val="tx1"/>
                </a:solidFill>
              </a:rPr>
              <a:t>Dutycycle</a:t>
            </a:r>
            <a:r>
              <a:rPr lang="en-US" sz="700" dirty="0">
                <a:solidFill>
                  <a:schemeClr val="tx1"/>
                </a:solidFill>
              </a:rPr>
              <a:t> &gt;0.5*</a:t>
            </a:r>
            <a:r>
              <a:rPr lang="en-US" sz="700" dirty="0" err="1">
                <a:solidFill>
                  <a:schemeClr val="tx1"/>
                </a:solidFill>
              </a:rPr>
              <a:t>MaxULDC</a:t>
            </a:r>
            <a:r>
              <a:rPr lang="en-US" sz="700" dirty="0">
                <a:solidFill>
                  <a:schemeClr val="tx1"/>
                </a:solidFill>
              </a:rPr>
              <a:t>?</a:t>
            </a:r>
          </a:p>
        </p:txBody>
      </p:sp>
      <p:sp>
        <p:nvSpPr>
          <p:cNvPr id="6" name="TextBox 5">
            <a:extLst>
              <a:ext uri="{FF2B5EF4-FFF2-40B4-BE49-F238E27FC236}">
                <a16:creationId xmlns:a16="http://schemas.microsoft.com/office/drawing/2014/main" id="{C494607A-169E-C806-AE11-FA3DDF7F8E9A}"/>
              </a:ext>
            </a:extLst>
          </p:cNvPr>
          <p:cNvSpPr txBox="1"/>
          <p:nvPr/>
        </p:nvSpPr>
        <p:spPr>
          <a:xfrm>
            <a:off x="1445760" y="4291593"/>
            <a:ext cx="306389" cy="285043"/>
          </a:xfrm>
          <a:prstGeom prst="rect">
            <a:avLst/>
          </a:prstGeom>
          <a:noFill/>
        </p:spPr>
        <p:txBody>
          <a:bodyPr wrap="square" rtlCol="0">
            <a:spAutoFit/>
          </a:bodyPr>
          <a:lstStyle/>
          <a:p>
            <a:pPr algn="ctr"/>
            <a:r>
              <a:rPr lang="en-US" sz="1050" dirty="0"/>
              <a:t>Y</a:t>
            </a:r>
          </a:p>
        </p:txBody>
      </p:sp>
      <p:sp>
        <p:nvSpPr>
          <p:cNvPr id="7" name="TextBox 6">
            <a:extLst>
              <a:ext uri="{FF2B5EF4-FFF2-40B4-BE49-F238E27FC236}">
                <a16:creationId xmlns:a16="http://schemas.microsoft.com/office/drawing/2014/main" id="{91FF1D4A-31C3-009D-66E1-94D682CB14B9}"/>
              </a:ext>
            </a:extLst>
          </p:cNvPr>
          <p:cNvSpPr txBox="1"/>
          <p:nvPr/>
        </p:nvSpPr>
        <p:spPr>
          <a:xfrm>
            <a:off x="9150202" y="4329153"/>
            <a:ext cx="306389" cy="285043"/>
          </a:xfrm>
          <a:prstGeom prst="rect">
            <a:avLst/>
          </a:prstGeom>
          <a:noFill/>
        </p:spPr>
        <p:txBody>
          <a:bodyPr wrap="square" rtlCol="0">
            <a:spAutoFit/>
          </a:bodyPr>
          <a:lstStyle/>
          <a:p>
            <a:pPr algn="ctr"/>
            <a:r>
              <a:rPr lang="en-US" sz="1050" dirty="0"/>
              <a:t>Y</a:t>
            </a:r>
          </a:p>
        </p:txBody>
      </p:sp>
      <p:sp>
        <p:nvSpPr>
          <p:cNvPr id="8" name="TextBox 7">
            <a:extLst>
              <a:ext uri="{FF2B5EF4-FFF2-40B4-BE49-F238E27FC236}">
                <a16:creationId xmlns:a16="http://schemas.microsoft.com/office/drawing/2014/main" id="{9340A434-EA24-1F8B-3D83-5FA6752F5705}"/>
              </a:ext>
            </a:extLst>
          </p:cNvPr>
          <p:cNvSpPr txBox="1"/>
          <p:nvPr/>
        </p:nvSpPr>
        <p:spPr>
          <a:xfrm>
            <a:off x="10028988" y="4745059"/>
            <a:ext cx="306389" cy="285043"/>
          </a:xfrm>
          <a:prstGeom prst="rect">
            <a:avLst/>
          </a:prstGeom>
          <a:noFill/>
        </p:spPr>
        <p:txBody>
          <a:bodyPr wrap="square" rtlCol="0">
            <a:spAutoFit/>
          </a:bodyPr>
          <a:lstStyle/>
          <a:p>
            <a:pPr algn="ctr"/>
            <a:r>
              <a:rPr lang="en-US" sz="1050" dirty="0"/>
              <a:t>N</a:t>
            </a:r>
          </a:p>
        </p:txBody>
      </p:sp>
      <p:sp>
        <p:nvSpPr>
          <p:cNvPr id="9" name="TextBox 8">
            <a:extLst>
              <a:ext uri="{FF2B5EF4-FFF2-40B4-BE49-F238E27FC236}">
                <a16:creationId xmlns:a16="http://schemas.microsoft.com/office/drawing/2014/main" id="{66632128-80A3-9FA1-A41C-C87D960AA007}"/>
              </a:ext>
            </a:extLst>
          </p:cNvPr>
          <p:cNvSpPr txBox="1"/>
          <p:nvPr/>
        </p:nvSpPr>
        <p:spPr>
          <a:xfrm>
            <a:off x="10063132" y="4131831"/>
            <a:ext cx="306389" cy="285043"/>
          </a:xfrm>
          <a:prstGeom prst="rect">
            <a:avLst/>
          </a:prstGeom>
          <a:noFill/>
        </p:spPr>
        <p:txBody>
          <a:bodyPr wrap="square" rtlCol="0">
            <a:spAutoFit/>
          </a:bodyPr>
          <a:lstStyle/>
          <a:p>
            <a:pPr algn="ctr"/>
            <a:r>
              <a:rPr lang="en-US" sz="1050" dirty="0"/>
              <a:t>Y</a:t>
            </a:r>
          </a:p>
        </p:txBody>
      </p:sp>
      <p:sp>
        <p:nvSpPr>
          <p:cNvPr id="10" name="Flowchart: Decision 9">
            <a:extLst>
              <a:ext uri="{FF2B5EF4-FFF2-40B4-BE49-F238E27FC236}">
                <a16:creationId xmlns:a16="http://schemas.microsoft.com/office/drawing/2014/main" id="{27CACD03-6D9A-4BE1-618C-9D77E4AF0C16}"/>
              </a:ext>
            </a:extLst>
          </p:cNvPr>
          <p:cNvSpPr/>
          <p:nvPr/>
        </p:nvSpPr>
        <p:spPr>
          <a:xfrm>
            <a:off x="8080957" y="4304581"/>
            <a:ext cx="1165614" cy="442778"/>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err="1">
                <a:solidFill>
                  <a:schemeClr val="tx1"/>
                </a:solidFill>
              </a:rPr>
              <a:t>PMax</a:t>
            </a:r>
            <a:r>
              <a:rPr lang="en-US" sz="900" dirty="0">
                <a:solidFill>
                  <a:schemeClr val="tx1"/>
                </a:solidFill>
              </a:rPr>
              <a:t> present?</a:t>
            </a:r>
          </a:p>
        </p:txBody>
      </p:sp>
      <p:sp>
        <p:nvSpPr>
          <p:cNvPr id="11" name="TextBox 10">
            <a:extLst>
              <a:ext uri="{FF2B5EF4-FFF2-40B4-BE49-F238E27FC236}">
                <a16:creationId xmlns:a16="http://schemas.microsoft.com/office/drawing/2014/main" id="{289F4683-2EEF-E0DF-ECE6-9C2192D5E346}"/>
              </a:ext>
            </a:extLst>
          </p:cNvPr>
          <p:cNvSpPr txBox="1"/>
          <p:nvPr/>
        </p:nvSpPr>
        <p:spPr>
          <a:xfrm>
            <a:off x="1976071" y="5238802"/>
            <a:ext cx="306389" cy="285043"/>
          </a:xfrm>
          <a:prstGeom prst="rect">
            <a:avLst/>
          </a:prstGeom>
          <a:noFill/>
        </p:spPr>
        <p:txBody>
          <a:bodyPr wrap="square" rtlCol="0">
            <a:spAutoFit/>
          </a:bodyPr>
          <a:lstStyle/>
          <a:p>
            <a:pPr algn="ctr"/>
            <a:r>
              <a:rPr lang="en-US" sz="1050" dirty="0"/>
              <a:t>N</a:t>
            </a:r>
          </a:p>
        </p:txBody>
      </p:sp>
      <p:sp>
        <p:nvSpPr>
          <p:cNvPr id="15" name="Flowchart: Decision 14">
            <a:extLst>
              <a:ext uri="{FF2B5EF4-FFF2-40B4-BE49-F238E27FC236}">
                <a16:creationId xmlns:a16="http://schemas.microsoft.com/office/drawing/2014/main" id="{CE0A2FEA-4A86-EB64-CB1B-42C504507BC1}"/>
              </a:ext>
            </a:extLst>
          </p:cNvPr>
          <p:cNvSpPr/>
          <p:nvPr/>
        </p:nvSpPr>
        <p:spPr>
          <a:xfrm>
            <a:off x="9488020" y="4305075"/>
            <a:ext cx="1165614" cy="442778"/>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PMax≤26?</a:t>
            </a:r>
          </a:p>
        </p:txBody>
      </p:sp>
      <p:sp>
        <p:nvSpPr>
          <p:cNvPr id="16" name="TextBox 15">
            <a:extLst>
              <a:ext uri="{FF2B5EF4-FFF2-40B4-BE49-F238E27FC236}">
                <a16:creationId xmlns:a16="http://schemas.microsoft.com/office/drawing/2014/main" id="{3D2FF42F-DA1A-B945-C764-9B70FC647B13}"/>
              </a:ext>
            </a:extLst>
          </p:cNvPr>
          <p:cNvSpPr txBox="1"/>
          <p:nvPr/>
        </p:nvSpPr>
        <p:spPr>
          <a:xfrm>
            <a:off x="1492406" y="3794099"/>
            <a:ext cx="306389" cy="285043"/>
          </a:xfrm>
          <a:prstGeom prst="rect">
            <a:avLst/>
          </a:prstGeom>
          <a:noFill/>
        </p:spPr>
        <p:txBody>
          <a:bodyPr wrap="square" rtlCol="0">
            <a:spAutoFit/>
          </a:bodyPr>
          <a:lstStyle/>
          <a:p>
            <a:pPr algn="ctr"/>
            <a:r>
              <a:rPr lang="en-US" sz="1050" dirty="0"/>
              <a:t>N</a:t>
            </a:r>
          </a:p>
        </p:txBody>
      </p:sp>
      <p:sp>
        <p:nvSpPr>
          <p:cNvPr id="17" name="Flowchart: Decision 16">
            <a:extLst>
              <a:ext uri="{FF2B5EF4-FFF2-40B4-BE49-F238E27FC236}">
                <a16:creationId xmlns:a16="http://schemas.microsoft.com/office/drawing/2014/main" id="{25C42BB9-F6FA-4F67-F7B9-7D6F851439B4}"/>
              </a:ext>
            </a:extLst>
          </p:cNvPr>
          <p:cNvSpPr/>
          <p:nvPr/>
        </p:nvSpPr>
        <p:spPr>
          <a:xfrm>
            <a:off x="399856" y="4298628"/>
            <a:ext cx="1165614" cy="442778"/>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dirty="0" err="1">
                <a:solidFill>
                  <a:schemeClr val="tx1"/>
                </a:solidFill>
              </a:rPr>
              <a:t>MaxUplinkDutyCycle</a:t>
            </a:r>
            <a:r>
              <a:rPr lang="en-US" sz="700" dirty="0">
                <a:solidFill>
                  <a:schemeClr val="tx1"/>
                </a:solidFill>
              </a:rPr>
              <a:t> absent?</a:t>
            </a:r>
          </a:p>
        </p:txBody>
      </p:sp>
      <p:sp>
        <p:nvSpPr>
          <p:cNvPr id="18" name="TextBox 17">
            <a:extLst>
              <a:ext uri="{FF2B5EF4-FFF2-40B4-BE49-F238E27FC236}">
                <a16:creationId xmlns:a16="http://schemas.microsoft.com/office/drawing/2014/main" id="{52B4656C-0406-E57F-7598-EDAA4D32B756}"/>
              </a:ext>
            </a:extLst>
          </p:cNvPr>
          <p:cNvSpPr txBox="1"/>
          <p:nvPr/>
        </p:nvSpPr>
        <p:spPr>
          <a:xfrm>
            <a:off x="938560" y="4692776"/>
            <a:ext cx="306389" cy="285043"/>
          </a:xfrm>
          <a:prstGeom prst="rect">
            <a:avLst/>
          </a:prstGeom>
          <a:noFill/>
        </p:spPr>
        <p:txBody>
          <a:bodyPr wrap="square" rtlCol="0">
            <a:spAutoFit/>
          </a:bodyPr>
          <a:lstStyle/>
          <a:p>
            <a:pPr algn="ctr"/>
            <a:r>
              <a:rPr lang="en-US" sz="1050" dirty="0"/>
              <a:t>N</a:t>
            </a:r>
          </a:p>
        </p:txBody>
      </p:sp>
      <p:sp>
        <p:nvSpPr>
          <p:cNvPr id="19" name="Oval 18">
            <a:extLst>
              <a:ext uri="{FF2B5EF4-FFF2-40B4-BE49-F238E27FC236}">
                <a16:creationId xmlns:a16="http://schemas.microsoft.com/office/drawing/2014/main" id="{40D2D0BD-CF5D-5B80-6FC1-1BDBA08D58FA}"/>
              </a:ext>
            </a:extLst>
          </p:cNvPr>
          <p:cNvSpPr/>
          <p:nvPr/>
        </p:nvSpPr>
        <p:spPr>
          <a:xfrm>
            <a:off x="10020871" y="3942299"/>
            <a:ext cx="99910" cy="795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20" name="Oval 19">
            <a:extLst>
              <a:ext uri="{FF2B5EF4-FFF2-40B4-BE49-F238E27FC236}">
                <a16:creationId xmlns:a16="http://schemas.microsoft.com/office/drawing/2014/main" id="{F8A60774-08CD-70CB-C2C9-69769DF585BF}"/>
              </a:ext>
            </a:extLst>
          </p:cNvPr>
          <p:cNvSpPr/>
          <p:nvPr/>
        </p:nvSpPr>
        <p:spPr>
          <a:xfrm>
            <a:off x="2676093" y="3922583"/>
            <a:ext cx="99910" cy="795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21" name="TextBox 20">
            <a:extLst>
              <a:ext uri="{FF2B5EF4-FFF2-40B4-BE49-F238E27FC236}">
                <a16:creationId xmlns:a16="http://schemas.microsoft.com/office/drawing/2014/main" id="{4CFF568B-B77A-9089-0A17-E7C47D6EB4C0}"/>
              </a:ext>
            </a:extLst>
          </p:cNvPr>
          <p:cNvSpPr txBox="1"/>
          <p:nvPr/>
        </p:nvSpPr>
        <p:spPr>
          <a:xfrm>
            <a:off x="2437811" y="4760365"/>
            <a:ext cx="306389" cy="285043"/>
          </a:xfrm>
          <a:prstGeom prst="rect">
            <a:avLst/>
          </a:prstGeom>
          <a:noFill/>
        </p:spPr>
        <p:txBody>
          <a:bodyPr wrap="square" rtlCol="0">
            <a:spAutoFit/>
          </a:bodyPr>
          <a:lstStyle/>
          <a:p>
            <a:pPr algn="ctr"/>
            <a:r>
              <a:rPr lang="en-US" sz="1050" dirty="0"/>
              <a:t>Y</a:t>
            </a:r>
          </a:p>
        </p:txBody>
      </p:sp>
      <p:sp>
        <p:nvSpPr>
          <p:cNvPr id="22" name="Rectangle 21">
            <a:extLst>
              <a:ext uri="{FF2B5EF4-FFF2-40B4-BE49-F238E27FC236}">
                <a16:creationId xmlns:a16="http://schemas.microsoft.com/office/drawing/2014/main" id="{AAD7ECF5-F0B6-481A-CBAE-E57DDEE493DD}"/>
              </a:ext>
            </a:extLst>
          </p:cNvPr>
          <p:cNvSpPr/>
          <p:nvPr/>
        </p:nvSpPr>
        <p:spPr>
          <a:xfrm>
            <a:off x="10497104" y="3813408"/>
            <a:ext cx="1032401" cy="3630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rPr>
              <a:t>PC2 applies</a:t>
            </a:r>
          </a:p>
        </p:txBody>
      </p:sp>
      <p:cxnSp>
        <p:nvCxnSpPr>
          <p:cNvPr id="23" name="Straight Arrow Connector 22">
            <a:extLst>
              <a:ext uri="{FF2B5EF4-FFF2-40B4-BE49-F238E27FC236}">
                <a16:creationId xmlns:a16="http://schemas.microsoft.com/office/drawing/2014/main" id="{1E740F31-A825-8A6A-BD97-1CD7C6292EE5}"/>
              </a:ext>
            </a:extLst>
          </p:cNvPr>
          <p:cNvCxnSpPr>
            <a:stCxn id="4" idx="3"/>
            <a:endCxn id="22" idx="1"/>
          </p:cNvCxnSpPr>
          <p:nvPr/>
        </p:nvCxnSpPr>
        <p:spPr>
          <a:xfrm>
            <a:off x="1572943" y="3987143"/>
            <a:ext cx="8924161" cy="77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Connector: Elbow 23">
            <a:extLst>
              <a:ext uri="{FF2B5EF4-FFF2-40B4-BE49-F238E27FC236}">
                <a16:creationId xmlns:a16="http://schemas.microsoft.com/office/drawing/2014/main" id="{B9B192FE-3C74-C8BA-88A5-DC5311B499AB}"/>
              </a:ext>
            </a:extLst>
          </p:cNvPr>
          <p:cNvCxnSpPr>
            <a:cxnSpLocks/>
            <a:stCxn id="17" idx="2"/>
            <a:endCxn id="5" idx="1"/>
          </p:cNvCxnSpPr>
          <p:nvPr/>
        </p:nvCxnSpPr>
        <p:spPr>
          <a:xfrm rot="16200000" flipH="1">
            <a:off x="1062756" y="4661313"/>
            <a:ext cx="297193" cy="457378"/>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Connector: Elbow 24">
            <a:extLst>
              <a:ext uri="{FF2B5EF4-FFF2-40B4-BE49-F238E27FC236}">
                <a16:creationId xmlns:a16="http://schemas.microsoft.com/office/drawing/2014/main" id="{8F57393B-5368-4AAB-25EF-F63A5554EF24}"/>
              </a:ext>
            </a:extLst>
          </p:cNvPr>
          <p:cNvCxnSpPr>
            <a:cxnSpLocks/>
            <a:stCxn id="5" idx="3"/>
            <a:endCxn id="22" idx="1"/>
          </p:cNvCxnSpPr>
          <p:nvPr/>
        </p:nvCxnSpPr>
        <p:spPr>
          <a:xfrm flipV="1">
            <a:off x="2607304" y="3994915"/>
            <a:ext cx="7889800" cy="1043684"/>
          </a:xfrm>
          <a:prstGeom prst="bentConnector3">
            <a:avLst>
              <a:gd name="adj1" fmla="val 1434"/>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2D40B6AC-D3AE-798D-9E90-85B45CD0528C}"/>
              </a:ext>
            </a:extLst>
          </p:cNvPr>
          <p:cNvCxnSpPr>
            <a:stCxn id="4" idx="2"/>
            <a:endCxn id="17" idx="0"/>
          </p:cNvCxnSpPr>
          <p:nvPr/>
        </p:nvCxnSpPr>
        <p:spPr>
          <a:xfrm flipH="1">
            <a:off x="982663" y="4208532"/>
            <a:ext cx="7473" cy="900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A639CAEF-0B24-DE4D-ECCD-D8F9979F9484}"/>
              </a:ext>
            </a:extLst>
          </p:cNvPr>
          <p:cNvCxnSpPr>
            <a:stCxn id="10" idx="3"/>
            <a:endCxn id="15" idx="1"/>
          </p:cNvCxnSpPr>
          <p:nvPr/>
        </p:nvCxnSpPr>
        <p:spPr>
          <a:xfrm>
            <a:off x="9246571" y="4525970"/>
            <a:ext cx="241449" cy="4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Connector: Elbow 28">
            <a:extLst>
              <a:ext uri="{FF2B5EF4-FFF2-40B4-BE49-F238E27FC236}">
                <a16:creationId xmlns:a16="http://schemas.microsoft.com/office/drawing/2014/main" id="{9DA3B390-54E1-0A6A-759B-EE53D916406D}"/>
              </a:ext>
            </a:extLst>
          </p:cNvPr>
          <p:cNvCxnSpPr>
            <a:cxnSpLocks/>
            <a:stCxn id="15" idx="0"/>
            <a:endCxn id="22" idx="1"/>
          </p:cNvCxnSpPr>
          <p:nvPr/>
        </p:nvCxnSpPr>
        <p:spPr>
          <a:xfrm rot="5400000" flipH="1" flipV="1">
            <a:off x="10128885" y="3936857"/>
            <a:ext cx="310160" cy="426277"/>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4" name="Connector: Elbow 33">
            <a:extLst>
              <a:ext uri="{FF2B5EF4-FFF2-40B4-BE49-F238E27FC236}">
                <a16:creationId xmlns:a16="http://schemas.microsoft.com/office/drawing/2014/main" id="{31B94093-FE1A-07B8-7631-E9636DEB30C9}"/>
              </a:ext>
            </a:extLst>
          </p:cNvPr>
          <p:cNvCxnSpPr>
            <a:stCxn id="15" idx="2"/>
          </p:cNvCxnSpPr>
          <p:nvPr/>
        </p:nvCxnSpPr>
        <p:spPr>
          <a:xfrm rot="5400000">
            <a:off x="9199206" y="4212412"/>
            <a:ext cx="336180" cy="1407062"/>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A4503B4F-0EF0-C359-ACAF-39FBD2079304}"/>
              </a:ext>
            </a:extLst>
          </p:cNvPr>
          <p:cNvSpPr txBox="1"/>
          <p:nvPr/>
        </p:nvSpPr>
        <p:spPr>
          <a:xfrm>
            <a:off x="8660803" y="4716586"/>
            <a:ext cx="306389" cy="285043"/>
          </a:xfrm>
          <a:prstGeom prst="rect">
            <a:avLst/>
          </a:prstGeom>
          <a:noFill/>
        </p:spPr>
        <p:txBody>
          <a:bodyPr wrap="square" rtlCol="0">
            <a:spAutoFit/>
          </a:bodyPr>
          <a:lstStyle/>
          <a:p>
            <a:pPr algn="ctr"/>
            <a:r>
              <a:rPr lang="en-US" sz="1050" dirty="0"/>
              <a:t>N</a:t>
            </a:r>
          </a:p>
        </p:txBody>
      </p:sp>
      <p:sp>
        <p:nvSpPr>
          <p:cNvPr id="36" name="Oval 35">
            <a:extLst>
              <a:ext uri="{FF2B5EF4-FFF2-40B4-BE49-F238E27FC236}">
                <a16:creationId xmlns:a16="http://schemas.microsoft.com/office/drawing/2014/main" id="{34FF6433-B4AA-9676-E29A-E7405DE4D94E}"/>
              </a:ext>
            </a:extLst>
          </p:cNvPr>
          <p:cNvSpPr/>
          <p:nvPr/>
        </p:nvSpPr>
        <p:spPr>
          <a:xfrm>
            <a:off x="8616772" y="5045408"/>
            <a:ext cx="99910" cy="795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cxnSp>
        <p:nvCxnSpPr>
          <p:cNvPr id="38" name="Straight Arrow Connector 37">
            <a:extLst>
              <a:ext uri="{FF2B5EF4-FFF2-40B4-BE49-F238E27FC236}">
                <a16:creationId xmlns:a16="http://schemas.microsoft.com/office/drawing/2014/main" id="{FEBDC35C-CADD-6333-F14E-329AF4C45C72}"/>
              </a:ext>
            </a:extLst>
          </p:cNvPr>
          <p:cNvCxnSpPr>
            <a:cxnSpLocks/>
          </p:cNvCxnSpPr>
          <p:nvPr/>
        </p:nvCxnSpPr>
        <p:spPr>
          <a:xfrm>
            <a:off x="982663" y="3092246"/>
            <a:ext cx="1830" cy="6762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1" name="Flowchart: Decision 40">
            <a:extLst>
              <a:ext uri="{FF2B5EF4-FFF2-40B4-BE49-F238E27FC236}">
                <a16:creationId xmlns:a16="http://schemas.microsoft.com/office/drawing/2014/main" id="{03FE26E8-D56F-F9BC-E716-02B1B0B96CB0}"/>
              </a:ext>
            </a:extLst>
          </p:cNvPr>
          <p:cNvSpPr/>
          <p:nvPr/>
        </p:nvSpPr>
        <p:spPr>
          <a:xfrm>
            <a:off x="3185717" y="4307473"/>
            <a:ext cx="1165614" cy="442778"/>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dirty="0">
                <a:solidFill>
                  <a:schemeClr val="tx1"/>
                </a:solidFill>
              </a:rPr>
              <a:t>MaxULDCPC1.5-MPE absent?</a:t>
            </a:r>
          </a:p>
        </p:txBody>
      </p:sp>
      <p:sp>
        <p:nvSpPr>
          <p:cNvPr id="43" name="Flowchart: Decision 42">
            <a:extLst>
              <a:ext uri="{FF2B5EF4-FFF2-40B4-BE49-F238E27FC236}">
                <a16:creationId xmlns:a16="http://schemas.microsoft.com/office/drawing/2014/main" id="{ABA81AB5-800C-00CA-086A-334CBC3765C4}"/>
              </a:ext>
            </a:extLst>
          </p:cNvPr>
          <p:cNvSpPr/>
          <p:nvPr/>
        </p:nvSpPr>
        <p:spPr>
          <a:xfrm>
            <a:off x="4635444" y="4310349"/>
            <a:ext cx="1165614" cy="442778"/>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dirty="0">
                <a:solidFill>
                  <a:schemeClr val="tx1"/>
                </a:solidFill>
              </a:rPr>
              <a:t>duty&gt;MaxULDCPC1.5-MPE</a:t>
            </a:r>
          </a:p>
        </p:txBody>
      </p:sp>
      <p:cxnSp>
        <p:nvCxnSpPr>
          <p:cNvPr id="44" name="Straight Connector 43">
            <a:extLst>
              <a:ext uri="{FF2B5EF4-FFF2-40B4-BE49-F238E27FC236}">
                <a16:creationId xmlns:a16="http://schemas.microsoft.com/office/drawing/2014/main" id="{999D0156-2563-551A-5CF5-70F6D95F4ED2}"/>
              </a:ext>
            </a:extLst>
          </p:cNvPr>
          <p:cNvCxnSpPr>
            <a:stCxn id="43" idx="0"/>
          </p:cNvCxnSpPr>
          <p:nvPr/>
        </p:nvCxnSpPr>
        <p:spPr>
          <a:xfrm flipH="1" flipV="1">
            <a:off x="5201365" y="3968893"/>
            <a:ext cx="16886" cy="341456"/>
          </a:xfrm>
          <a:prstGeom prst="line">
            <a:avLst/>
          </a:prstGeom>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86993433-E953-3ACB-BD8F-7BC5EBE9EFC4}"/>
              </a:ext>
            </a:extLst>
          </p:cNvPr>
          <p:cNvSpPr txBox="1"/>
          <p:nvPr/>
        </p:nvSpPr>
        <p:spPr>
          <a:xfrm>
            <a:off x="5153154" y="4059517"/>
            <a:ext cx="306389" cy="285043"/>
          </a:xfrm>
          <a:prstGeom prst="rect">
            <a:avLst/>
          </a:prstGeom>
          <a:noFill/>
        </p:spPr>
        <p:txBody>
          <a:bodyPr wrap="square" rtlCol="0">
            <a:spAutoFit/>
          </a:bodyPr>
          <a:lstStyle/>
          <a:p>
            <a:pPr algn="ctr"/>
            <a:r>
              <a:rPr lang="en-US" sz="1050" dirty="0"/>
              <a:t>Y</a:t>
            </a:r>
          </a:p>
        </p:txBody>
      </p:sp>
      <p:cxnSp>
        <p:nvCxnSpPr>
          <p:cNvPr id="47" name="Straight Arrow Connector 46">
            <a:extLst>
              <a:ext uri="{FF2B5EF4-FFF2-40B4-BE49-F238E27FC236}">
                <a16:creationId xmlns:a16="http://schemas.microsoft.com/office/drawing/2014/main" id="{BC6C031D-62BF-AF71-AB0B-C6416CA84779}"/>
              </a:ext>
            </a:extLst>
          </p:cNvPr>
          <p:cNvCxnSpPr>
            <a:stCxn id="41" idx="3"/>
            <a:endCxn id="43" idx="1"/>
          </p:cNvCxnSpPr>
          <p:nvPr/>
        </p:nvCxnSpPr>
        <p:spPr>
          <a:xfrm>
            <a:off x="4351331" y="4528862"/>
            <a:ext cx="284113" cy="287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8" name="Connector: Elbow 47">
            <a:extLst>
              <a:ext uri="{FF2B5EF4-FFF2-40B4-BE49-F238E27FC236}">
                <a16:creationId xmlns:a16="http://schemas.microsoft.com/office/drawing/2014/main" id="{80AE1C3E-F9A0-974C-C901-FC2546B5CC05}"/>
              </a:ext>
            </a:extLst>
          </p:cNvPr>
          <p:cNvCxnSpPr>
            <a:cxnSpLocks/>
            <a:stCxn id="5" idx="2"/>
            <a:endCxn id="126" idx="0"/>
          </p:cNvCxnSpPr>
          <p:nvPr/>
        </p:nvCxnSpPr>
        <p:spPr>
          <a:xfrm rot="5400000">
            <a:off x="1781997" y="5495062"/>
            <a:ext cx="476751" cy="6602"/>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49" name="Oval 48">
            <a:extLst>
              <a:ext uri="{FF2B5EF4-FFF2-40B4-BE49-F238E27FC236}">
                <a16:creationId xmlns:a16="http://schemas.microsoft.com/office/drawing/2014/main" id="{7DB7843D-8D7D-F703-E2BD-E89B42546EBA}"/>
              </a:ext>
            </a:extLst>
          </p:cNvPr>
          <p:cNvSpPr/>
          <p:nvPr/>
        </p:nvSpPr>
        <p:spPr>
          <a:xfrm>
            <a:off x="4431074" y="4508110"/>
            <a:ext cx="99910" cy="795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cxnSp>
        <p:nvCxnSpPr>
          <p:cNvPr id="50" name="Connector: Elbow 49">
            <a:extLst>
              <a:ext uri="{FF2B5EF4-FFF2-40B4-BE49-F238E27FC236}">
                <a16:creationId xmlns:a16="http://schemas.microsoft.com/office/drawing/2014/main" id="{729DCA49-EC33-9299-67CD-04FD3016385B}"/>
              </a:ext>
            </a:extLst>
          </p:cNvPr>
          <p:cNvCxnSpPr>
            <a:cxnSpLocks/>
            <a:stCxn id="41" idx="2"/>
            <a:endCxn id="56" idx="1"/>
          </p:cNvCxnSpPr>
          <p:nvPr/>
        </p:nvCxnSpPr>
        <p:spPr>
          <a:xfrm rot="16200000" flipH="1">
            <a:off x="4873548" y="3645226"/>
            <a:ext cx="645521" cy="2855569"/>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BDA2470F-EF81-8617-84F0-93ED2EE2DE68}"/>
              </a:ext>
            </a:extLst>
          </p:cNvPr>
          <p:cNvSpPr txBox="1"/>
          <p:nvPr/>
        </p:nvSpPr>
        <p:spPr>
          <a:xfrm>
            <a:off x="4230336" y="4298522"/>
            <a:ext cx="306389" cy="285043"/>
          </a:xfrm>
          <a:prstGeom prst="rect">
            <a:avLst/>
          </a:prstGeom>
          <a:noFill/>
        </p:spPr>
        <p:txBody>
          <a:bodyPr wrap="square" rtlCol="0">
            <a:spAutoFit/>
          </a:bodyPr>
          <a:lstStyle/>
          <a:p>
            <a:pPr algn="ctr"/>
            <a:r>
              <a:rPr lang="en-US" sz="1050" dirty="0"/>
              <a:t>N</a:t>
            </a:r>
          </a:p>
        </p:txBody>
      </p:sp>
      <p:sp>
        <p:nvSpPr>
          <p:cNvPr id="52" name="TextBox 51">
            <a:extLst>
              <a:ext uri="{FF2B5EF4-FFF2-40B4-BE49-F238E27FC236}">
                <a16:creationId xmlns:a16="http://schemas.microsoft.com/office/drawing/2014/main" id="{776BA078-8EA5-7C94-7960-85901B4EE3B0}"/>
              </a:ext>
            </a:extLst>
          </p:cNvPr>
          <p:cNvSpPr txBox="1"/>
          <p:nvPr/>
        </p:nvSpPr>
        <p:spPr>
          <a:xfrm>
            <a:off x="3684728" y="4747187"/>
            <a:ext cx="306389" cy="285043"/>
          </a:xfrm>
          <a:prstGeom prst="rect">
            <a:avLst/>
          </a:prstGeom>
          <a:noFill/>
        </p:spPr>
        <p:txBody>
          <a:bodyPr wrap="square" rtlCol="0">
            <a:spAutoFit/>
          </a:bodyPr>
          <a:lstStyle/>
          <a:p>
            <a:pPr algn="ctr"/>
            <a:r>
              <a:rPr lang="en-US" sz="1050" dirty="0"/>
              <a:t>Y</a:t>
            </a:r>
          </a:p>
        </p:txBody>
      </p:sp>
      <p:sp>
        <p:nvSpPr>
          <p:cNvPr id="53" name="TextBox 52">
            <a:extLst>
              <a:ext uri="{FF2B5EF4-FFF2-40B4-BE49-F238E27FC236}">
                <a16:creationId xmlns:a16="http://schemas.microsoft.com/office/drawing/2014/main" id="{9BE30C84-6F0C-C38C-1DC5-44C196B8463C}"/>
              </a:ext>
            </a:extLst>
          </p:cNvPr>
          <p:cNvSpPr txBox="1"/>
          <p:nvPr/>
        </p:nvSpPr>
        <p:spPr>
          <a:xfrm>
            <a:off x="5773188" y="4148439"/>
            <a:ext cx="306389" cy="285043"/>
          </a:xfrm>
          <a:prstGeom prst="rect">
            <a:avLst/>
          </a:prstGeom>
          <a:noFill/>
        </p:spPr>
        <p:txBody>
          <a:bodyPr wrap="square" rtlCol="0">
            <a:spAutoFit/>
          </a:bodyPr>
          <a:lstStyle/>
          <a:p>
            <a:pPr algn="ctr"/>
            <a:r>
              <a:rPr lang="en-US" sz="1050" dirty="0"/>
              <a:t>N</a:t>
            </a:r>
          </a:p>
        </p:txBody>
      </p:sp>
      <p:sp>
        <p:nvSpPr>
          <p:cNvPr id="54" name="Oval 53">
            <a:extLst>
              <a:ext uri="{FF2B5EF4-FFF2-40B4-BE49-F238E27FC236}">
                <a16:creationId xmlns:a16="http://schemas.microsoft.com/office/drawing/2014/main" id="{9BFE08A5-7C3D-BB4F-70E7-91D4A56161A6}"/>
              </a:ext>
            </a:extLst>
          </p:cNvPr>
          <p:cNvSpPr/>
          <p:nvPr/>
        </p:nvSpPr>
        <p:spPr>
          <a:xfrm>
            <a:off x="5158960" y="3926101"/>
            <a:ext cx="99910" cy="795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55" name="TextBox 54">
            <a:extLst>
              <a:ext uri="{FF2B5EF4-FFF2-40B4-BE49-F238E27FC236}">
                <a16:creationId xmlns:a16="http://schemas.microsoft.com/office/drawing/2014/main" id="{83EDDB3B-5809-C15B-0E64-4B8E2366374A}"/>
              </a:ext>
            </a:extLst>
          </p:cNvPr>
          <p:cNvSpPr txBox="1"/>
          <p:nvPr/>
        </p:nvSpPr>
        <p:spPr>
          <a:xfrm>
            <a:off x="7712739" y="5146182"/>
            <a:ext cx="306389" cy="285043"/>
          </a:xfrm>
          <a:prstGeom prst="rect">
            <a:avLst/>
          </a:prstGeom>
          <a:noFill/>
        </p:spPr>
        <p:txBody>
          <a:bodyPr wrap="square" rtlCol="0">
            <a:spAutoFit/>
          </a:bodyPr>
          <a:lstStyle/>
          <a:p>
            <a:pPr algn="ctr"/>
            <a:r>
              <a:rPr lang="en-US" sz="1050" dirty="0"/>
              <a:t>N</a:t>
            </a:r>
          </a:p>
        </p:txBody>
      </p:sp>
      <p:sp>
        <p:nvSpPr>
          <p:cNvPr id="56" name="Flowchart: Decision 55">
            <a:extLst>
              <a:ext uri="{FF2B5EF4-FFF2-40B4-BE49-F238E27FC236}">
                <a16:creationId xmlns:a16="http://schemas.microsoft.com/office/drawing/2014/main" id="{7F3946AD-26E2-0B7F-818C-7C7C395F94EA}"/>
              </a:ext>
            </a:extLst>
          </p:cNvPr>
          <p:cNvSpPr/>
          <p:nvPr/>
        </p:nvSpPr>
        <p:spPr>
          <a:xfrm>
            <a:off x="6624093" y="5174383"/>
            <a:ext cx="1165614" cy="442778"/>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err="1">
                <a:solidFill>
                  <a:schemeClr val="tx1"/>
                </a:solidFill>
              </a:rPr>
              <a:t>Dutycycle</a:t>
            </a:r>
            <a:r>
              <a:rPr lang="en-US" sz="800" dirty="0">
                <a:solidFill>
                  <a:schemeClr val="tx1"/>
                </a:solidFill>
              </a:rPr>
              <a:t>  &gt; 25%?</a:t>
            </a:r>
          </a:p>
        </p:txBody>
      </p:sp>
      <p:sp>
        <p:nvSpPr>
          <p:cNvPr id="60" name="TextBox 59">
            <a:extLst>
              <a:ext uri="{FF2B5EF4-FFF2-40B4-BE49-F238E27FC236}">
                <a16:creationId xmlns:a16="http://schemas.microsoft.com/office/drawing/2014/main" id="{ADB25CD8-7767-E609-AC36-A6119A72F1FA}"/>
              </a:ext>
            </a:extLst>
          </p:cNvPr>
          <p:cNvSpPr txBox="1"/>
          <p:nvPr/>
        </p:nvSpPr>
        <p:spPr>
          <a:xfrm>
            <a:off x="7159908" y="4832423"/>
            <a:ext cx="306389" cy="285043"/>
          </a:xfrm>
          <a:prstGeom prst="rect">
            <a:avLst/>
          </a:prstGeom>
          <a:noFill/>
        </p:spPr>
        <p:txBody>
          <a:bodyPr wrap="square" rtlCol="0">
            <a:spAutoFit/>
          </a:bodyPr>
          <a:lstStyle/>
          <a:p>
            <a:pPr algn="ctr"/>
            <a:r>
              <a:rPr lang="en-US" sz="1050" dirty="0"/>
              <a:t>Y</a:t>
            </a:r>
          </a:p>
        </p:txBody>
      </p:sp>
      <p:sp>
        <p:nvSpPr>
          <p:cNvPr id="61" name="Oval 60">
            <a:extLst>
              <a:ext uri="{FF2B5EF4-FFF2-40B4-BE49-F238E27FC236}">
                <a16:creationId xmlns:a16="http://schemas.microsoft.com/office/drawing/2014/main" id="{957B8983-5B0B-13EF-F5B5-63F7DD4741C4}"/>
              </a:ext>
            </a:extLst>
          </p:cNvPr>
          <p:cNvSpPr/>
          <p:nvPr/>
        </p:nvSpPr>
        <p:spPr>
          <a:xfrm>
            <a:off x="7151105" y="3951256"/>
            <a:ext cx="99910" cy="795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cxnSp>
        <p:nvCxnSpPr>
          <p:cNvPr id="66" name="Connector: Elbow 65">
            <a:extLst>
              <a:ext uri="{FF2B5EF4-FFF2-40B4-BE49-F238E27FC236}">
                <a16:creationId xmlns:a16="http://schemas.microsoft.com/office/drawing/2014/main" id="{16133CD9-38D7-23DF-F54E-E916BED543B9}"/>
              </a:ext>
            </a:extLst>
          </p:cNvPr>
          <p:cNvCxnSpPr>
            <a:cxnSpLocks/>
            <a:stCxn id="41" idx="1"/>
          </p:cNvCxnSpPr>
          <p:nvPr/>
        </p:nvCxnSpPr>
        <p:spPr>
          <a:xfrm rot="10800000">
            <a:off x="1561963" y="4510136"/>
            <a:ext cx="1623754" cy="18727"/>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744DF334-8B0D-7923-F75E-F482DD48CAEE}"/>
              </a:ext>
            </a:extLst>
          </p:cNvPr>
          <p:cNvCxnSpPr>
            <a:cxnSpLocks/>
            <a:stCxn id="56" idx="0"/>
            <a:endCxn id="61" idx="4"/>
          </p:cNvCxnSpPr>
          <p:nvPr/>
        </p:nvCxnSpPr>
        <p:spPr>
          <a:xfrm flipH="1" flipV="1">
            <a:off x="7201060" y="4030801"/>
            <a:ext cx="5840" cy="1143582"/>
          </a:xfrm>
          <a:prstGeom prst="line">
            <a:avLst/>
          </a:prstGeom>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41640F6A-C015-D567-9741-FB67AFD0CDDE}"/>
              </a:ext>
            </a:extLst>
          </p:cNvPr>
          <p:cNvCxnSpPr>
            <a:cxnSpLocks/>
            <a:stCxn id="43" idx="3"/>
            <a:endCxn id="10" idx="1"/>
          </p:cNvCxnSpPr>
          <p:nvPr/>
        </p:nvCxnSpPr>
        <p:spPr>
          <a:xfrm flipV="1">
            <a:off x="5801058" y="4525970"/>
            <a:ext cx="2279899" cy="5768"/>
          </a:xfrm>
          <a:prstGeom prst="line">
            <a:avLst/>
          </a:prstGeom>
        </p:spPr>
        <p:style>
          <a:lnRef idx="1">
            <a:schemeClr val="accent1"/>
          </a:lnRef>
          <a:fillRef idx="0">
            <a:schemeClr val="accent1"/>
          </a:fillRef>
          <a:effectRef idx="0">
            <a:schemeClr val="accent1"/>
          </a:effectRef>
          <a:fontRef idx="minor">
            <a:schemeClr val="tx1"/>
          </a:fontRef>
        </p:style>
      </p:cxnSp>
      <p:cxnSp>
        <p:nvCxnSpPr>
          <p:cNvPr id="84" name="Connector: Elbow 83">
            <a:extLst>
              <a:ext uri="{FF2B5EF4-FFF2-40B4-BE49-F238E27FC236}">
                <a16:creationId xmlns:a16="http://schemas.microsoft.com/office/drawing/2014/main" id="{5ED7A9E6-06C7-B083-771A-12298572F714}"/>
              </a:ext>
            </a:extLst>
          </p:cNvPr>
          <p:cNvCxnSpPr>
            <a:cxnSpLocks/>
            <a:stCxn id="85" idx="4"/>
            <a:endCxn id="56" idx="3"/>
          </p:cNvCxnSpPr>
          <p:nvPr/>
        </p:nvCxnSpPr>
        <p:spPr>
          <a:xfrm rot="5400000">
            <a:off x="7457319" y="4904170"/>
            <a:ext cx="823990" cy="159214"/>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85" name="Oval 84">
            <a:extLst>
              <a:ext uri="{FF2B5EF4-FFF2-40B4-BE49-F238E27FC236}">
                <a16:creationId xmlns:a16="http://schemas.microsoft.com/office/drawing/2014/main" id="{1117F731-2C63-E2DF-37C6-D93894BF801E}"/>
              </a:ext>
            </a:extLst>
          </p:cNvPr>
          <p:cNvSpPr/>
          <p:nvPr/>
        </p:nvSpPr>
        <p:spPr>
          <a:xfrm>
            <a:off x="7898966" y="4492237"/>
            <a:ext cx="99910" cy="795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87" name="TextBox 86">
            <a:extLst>
              <a:ext uri="{FF2B5EF4-FFF2-40B4-BE49-F238E27FC236}">
                <a16:creationId xmlns:a16="http://schemas.microsoft.com/office/drawing/2014/main" id="{25F46E3A-23AF-75FF-E0CC-D62692C711A5}"/>
              </a:ext>
            </a:extLst>
          </p:cNvPr>
          <p:cNvSpPr txBox="1"/>
          <p:nvPr/>
        </p:nvSpPr>
        <p:spPr>
          <a:xfrm>
            <a:off x="1006066" y="4147492"/>
            <a:ext cx="306389" cy="285043"/>
          </a:xfrm>
          <a:prstGeom prst="rect">
            <a:avLst/>
          </a:prstGeom>
          <a:noFill/>
        </p:spPr>
        <p:txBody>
          <a:bodyPr wrap="square" rtlCol="0">
            <a:spAutoFit/>
          </a:bodyPr>
          <a:lstStyle/>
          <a:p>
            <a:pPr algn="ctr"/>
            <a:r>
              <a:rPr lang="en-US" sz="1050" dirty="0"/>
              <a:t>Y</a:t>
            </a:r>
          </a:p>
        </p:txBody>
      </p:sp>
      <p:sp>
        <p:nvSpPr>
          <p:cNvPr id="88" name="Rectangle 87">
            <a:extLst>
              <a:ext uri="{FF2B5EF4-FFF2-40B4-BE49-F238E27FC236}">
                <a16:creationId xmlns:a16="http://schemas.microsoft.com/office/drawing/2014/main" id="{0A1308B1-4475-9727-17AB-4AE0A2CB1BBE}"/>
              </a:ext>
            </a:extLst>
          </p:cNvPr>
          <p:cNvSpPr/>
          <p:nvPr/>
        </p:nvSpPr>
        <p:spPr>
          <a:xfrm>
            <a:off x="10491374" y="5750415"/>
            <a:ext cx="1032401" cy="3630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rPr>
              <a:t>PC1.5 applies</a:t>
            </a:r>
          </a:p>
        </p:txBody>
      </p:sp>
      <p:cxnSp>
        <p:nvCxnSpPr>
          <p:cNvPr id="97" name="Connector: Elbow 96">
            <a:extLst>
              <a:ext uri="{FF2B5EF4-FFF2-40B4-BE49-F238E27FC236}">
                <a16:creationId xmlns:a16="http://schemas.microsoft.com/office/drawing/2014/main" id="{58454688-34E5-F5DB-6C90-053D20318FA7}"/>
              </a:ext>
            </a:extLst>
          </p:cNvPr>
          <p:cNvCxnSpPr>
            <a:cxnSpLocks/>
            <a:stCxn id="10" idx="2"/>
            <a:endCxn id="88" idx="1"/>
          </p:cNvCxnSpPr>
          <p:nvPr/>
        </p:nvCxnSpPr>
        <p:spPr>
          <a:xfrm rot="16200000" flipH="1">
            <a:off x="8985288" y="4425835"/>
            <a:ext cx="1184563" cy="1827610"/>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26" name="Flowchart: Decision 125">
            <a:extLst>
              <a:ext uri="{FF2B5EF4-FFF2-40B4-BE49-F238E27FC236}">
                <a16:creationId xmlns:a16="http://schemas.microsoft.com/office/drawing/2014/main" id="{76B90FB8-4E38-46EF-9230-0CCBA32D873C}"/>
              </a:ext>
            </a:extLst>
          </p:cNvPr>
          <p:cNvSpPr/>
          <p:nvPr/>
        </p:nvSpPr>
        <p:spPr>
          <a:xfrm>
            <a:off x="1434264" y="5736739"/>
            <a:ext cx="1165614" cy="442778"/>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dirty="0">
                <a:solidFill>
                  <a:schemeClr val="tx1"/>
                </a:solidFill>
              </a:rPr>
              <a:t>MaxULDCPC1.5-MPE absent?</a:t>
            </a:r>
          </a:p>
        </p:txBody>
      </p:sp>
      <p:cxnSp>
        <p:nvCxnSpPr>
          <p:cNvPr id="133" name="Connector: Elbow 132">
            <a:extLst>
              <a:ext uri="{FF2B5EF4-FFF2-40B4-BE49-F238E27FC236}">
                <a16:creationId xmlns:a16="http://schemas.microsoft.com/office/drawing/2014/main" id="{3BF3A238-1F80-4D1B-9891-9C720CC8A8C0}"/>
              </a:ext>
            </a:extLst>
          </p:cNvPr>
          <p:cNvCxnSpPr>
            <a:cxnSpLocks/>
            <a:stCxn id="126" idx="3"/>
            <a:endCxn id="43" idx="1"/>
          </p:cNvCxnSpPr>
          <p:nvPr/>
        </p:nvCxnSpPr>
        <p:spPr>
          <a:xfrm flipV="1">
            <a:off x="2599878" y="4531738"/>
            <a:ext cx="2035566" cy="1426390"/>
          </a:xfrm>
          <a:prstGeom prst="bentConnector3">
            <a:avLst>
              <a:gd name="adj1" fmla="val 9233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4" name="Connector: Elbow 133">
            <a:extLst>
              <a:ext uri="{FF2B5EF4-FFF2-40B4-BE49-F238E27FC236}">
                <a16:creationId xmlns:a16="http://schemas.microsoft.com/office/drawing/2014/main" id="{E988401A-888D-48BE-B881-73557C7AF10D}"/>
              </a:ext>
            </a:extLst>
          </p:cNvPr>
          <p:cNvCxnSpPr>
            <a:cxnSpLocks/>
            <a:stCxn id="126" idx="2"/>
            <a:endCxn id="10" idx="1"/>
          </p:cNvCxnSpPr>
          <p:nvPr/>
        </p:nvCxnSpPr>
        <p:spPr>
          <a:xfrm rot="5400000" flipH="1" flipV="1">
            <a:off x="4222240" y="2320801"/>
            <a:ext cx="1653547" cy="6063886"/>
          </a:xfrm>
          <a:prstGeom prst="bentConnector4">
            <a:avLst>
              <a:gd name="adj1" fmla="val -13825"/>
              <a:gd name="adj2" fmla="val 68145"/>
            </a:avLst>
          </a:prstGeom>
          <a:ln>
            <a:tailEnd type="triangle"/>
          </a:ln>
        </p:spPr>
        <p:style>
          <a:lnRef idx="1">
            <a:schemeClr val="accent1"/>
          </a:lnRef>
          <a:fillRef idx="0">
            <a:schemeClr val="accent1"/>
          </a:fillRef>
          <a:effectRef idx="0">
            <a:schemeClr val="accent1"/>
          </a:effectRef>
          <a:fontRef idx="minor">
            <a:schemeClr val="tx1"/>
          </a:fontRef>
        </p:style>
      </p:cxnSp>
      <p:sp>
        <p:nvSpPr>
          <p:cNvPr id="152" name="TextBox 151">
            <a:extLst>
              <a:ext uri="{FF2B5EF4-FFF2-40B4-BE49-F238E27FC236}">
                <a16:creationId xmlns:a16="http://schemas.microsoft.com/office/drawing/2014/main" id="{6747C860-D2B9-4990-8EC9-1B1052262494}"/>
              </a:ext>
            </a:extLst>
          </p:cNvPr>
          <p:cNvSpPr txBox="1"/>
          <p:nvPr/>
        </p:nvSpPr>
        <p:spPr>
          <a:xfrm>
            <a:off x="1979919" y="6149836"/>
            <a:ext cx="306389" cy="285043"/>
          </a:xfrm>
          <a:prstGeom prst="rect">
            <a:avLst/>
          </a:prstGeom>
          <a:noFill/>
        </p:spPr>
        <p:txBody>
          <a:bodyPr wrap="square" rtlCol="0">
            <a:spAutoFit/>
          </a:bodyPr>
          <a:lstStyle/>
          <a:p>
            <a:pPr algn="ctr"/>
            <a:r>
              <a:rPr lang="en-US" sz="1050" dirty="0"/>
              <a:t>Y</a:t>
            </a:r>
          </a:p>
        </p:txBody>
      </p:sp>
      <p:sp>
        <p:nvSpPr>
          <p:cNvPr id="153" name="TextBox 152">
            <a:extLst>
              <a:ext uri="{FF2B5EF4-FFF2-40B4-BE49-F238E27FC236}">
                <a16:creationId xmlns:a16="http://schemas.microsoft.com/office/drawing/2014/main" id="{7271DB07-E944-4DE3-9E30-C796628A936B}"/>
              </a:ext>
            </a:extLst>
          </p:cNvPr>
          <p:cNvSpPr txBox="1"/>
          <p:nvPr/>
        </p:nvSpPr>
        <p:spPr>
          <a:xfrm>
            <a:off x="2502849" y="5654502"/>
            <a:ext cx="306389" cy="285043"/>
          </a:xfrm>
          <a:prstGeom prst="rect">
            <a:avLst/>
          </a:prstGeom>
          <a:noFill/>
        </p:spPr>
        <p:txBody>
          <a:bodyPr wrap="square" rtlCol="0">
            <a:spAutoFit/>
          </a:bodyPr>
          <a:lstStyle/>
          <a:p>
            <a:pPr algn="ctr"/>
            <a:r>
              <a:rPr lang="en-US" sz="1050" dirty="0"/>
              <a:t>N</a:t>
            </a:r>
          </a:p>
        </p:txBody>
      </p:sp>
      <p:sp>
        <p:nvSpPr>
          <p:cNvPr id="154" name="Flowchart: Decision 153">
            <a:extLst>
              <a:ext uri="{FF2B5EF4-FFF2-40B4-BE49-F238E27FC236}">
                <a16:creationId xmlns:a16="http://schemas.microsoft.com/office/drawing/2014/main" id="{8CEE6FEE-2425-4D90-84CF-33D63D64C94F}"/>
              </a:ext>
            </a:extLst>
          </p:cNvPr>
          <p:cNvSpPr/>
          <p:nvPr/>
        </p:nvSpPr>
        <p:spPr>
          <a:xfrm>
            <a:off x="1572943" y="2132278"/>
            <a:ext cx="1165614" cy="442778"/>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dirty="0">
                <a:solidFill>
                  <a:schemeClr val="tx1"/>
                </a:solidFill>
              </a:rPr>
              <a:t>MaxULDCPC1.5-MPE absent?</a:t>
            </a:r>
          </a:p>
        </p:txBody>
      </p:sp>
      <p:cxnSp>
        <p:nvCxnSpPr>
          <p:cNvPr id="158" name="Connector: Elbow 157">
            <a:extLst>
              <a:ext uri="{FF2B5EF4-FFF2-40B4-BE49-F238E27FC236}">
                <a16:creationId xmlns:a16="http://schemas.microsoft.com/office/drawing/2014/main" id="{3BBE5B53-033C-4EFD-A564-8A4CA51FFC35}"/>
              </a:ext>
            </a:extLst>
          </p:cNvPr>
          <p:cNvCxnSpPr>
            <a:cxnSpLocks/>
            <a:stCxn id="154" idx="3"/>
            <a:endCxn id="28" idx="1"/>
          </p:cNvCxnSpPr>
          <p:nvPr/>
        </p:nvCxnSpPr>
        <p:spPr>
          <a:xfrm flipV="1">
            <a:off x="2738557" y="1226187"/>
            <a:ext cx="2024470" cy="1127480"/>
          </a:xfrm>
          <a:prstGeom prst="bentConnector3">
            <a:avLst>
              <a:gd name="adj1" fmla="val 9343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3" name="Connector: Elbow 162">
            <a:extLst>
              <a:ext uri="{FF2B5EF4-FFF2-40B4-BE49-F238E27FC236}">
                <a16:creationId xmlns:a16="http://schemas.microsoft.com/office/drawing/2014/main" id="{59CE9590-4894-45DD-8FEE-5E7CA5261EEF}"/>
              </a:ext>
            </a:extLst>
          </p:cNvPr>
          <p:cNvCxnSpPr>
            <a:cxnSpLocks/>
            <a:stCxn id="154" idx="2"/>
            <a:endCxn id="69" idx="1"/>
          </p:cNvCxnSpPr>
          <p:nvPr/>
        </p:nvCxnSpPr>
        <p:spPr>
          <a:xfrm rot="5400000" flipH="1" flipV="1">
            <a:off x="4504826" y="-1128657"/>
            <a:ext cx="1354637" cy="6052790"/>
          </a:xfrm>
          <a:prstGeom prst="bentConnector4">
            <a:avLst>
              <a:gd name="adj1" fmla="val -16875"/>
              <a:gd name="adj2" fmla="val 68565"/>
            </a:avLst>
          </a:prstGeom>
          <a:ln>
            <a:tailEnd type="triangle"/>
          </a:ln>
        </p:spPr>
        <p:style>
          <a:lnRef idx="1">
            <a:schemeClr val="accent1"/>
          </a:lnRef>
          <a:fillRef idx="0">
            <a:schemeClr val="accent1"/>
          </a:fillRef>
          <a:effectRef idx="0">
            <a:schemeClr val="accent1"/>
          </a:effectRef>
          <a:fontRef idx="minor">
            <a:schemeClr val="tx1"/>
          </a:fontRef>
        </p:style>
      </p:cxnSp>
      <p:sp>
        <p:nvSpPr>
          <p:cNvPr id="170" name="TextBox 169">
            <a:extLst>
              <a:ext uri="{FF2B5EF4-FFF2-40B4-BE49-F238E27FC236}">
                <a16:creationId xmlns:a16="http://schemas.microsoft.com/office/drawing/2014/main" id="{1A242EBE-DE8E-4CFC-8624-581549FA7941}"/>
              </a:ext>
            </a:extLst>
          </p:cNvPr>
          <p:cNvSpPr txBox="1"/>
          <p:nvPr/>
        </p:nvSpPr>
        <p:spPr>
          <a:xfrm>
            <a:off x="2656044" y="2112227"/>
            <a:ext cx="306389" cy="285043"/>
          </a:xfrm>
          <a:prstGeom prst="rect">
            <a:avLst/>
          </a:prstGeom>
          <a:noFill/>
        </p:spPr>
        <p:txBody>
          <a:bodyPr wrap="square" rtlCol="0">
            <a:spAutoFit/>
          </a:bodyPr>
          <a:lstStyle/>
          <a:p>
            <a:pPr algn="ctr"/>
            <a:r>
              <a:rPr lang="en-US" sz="1050" dirty="0"/>
              <a:t>N</a:t>
            </a:r>
          </a:p>
        </p:txBody>
      </p:sp>
      <p:sp>
        <p:nvSpPr>
          <p:cNvPr id="171" name="TextBox 170">
            <a:extLst>
              <a:ext uri="{FF2B5EF4-FFF2-40B4-BE49-F238E27FC236}">
                <a16:creationId xmlns:a16="http://schemas.microsoft.com/office/drawing/2014/main" id="{1E230CA9-5E4F-4F40-AF0C-29319CAA78BD}"/>
              </a:ext>
            </a:extLst>
          </p:cNvPr>
          <p:cNvSpPr txBox="1"/>
          <p:nvPr/>
        </p:nvSpPr>
        <p:spPr>
          <a:xfrm>
            <a:off x="2102831" y="2564818"/>
            <a:ext cx="306389" cy="285043"/>
          </a:xfrm>
          <a:prstGeom prst="rect">
            <a:avLst/>
          </a:prstGeom>
          <a:noFill/>
        </p:spPr>
        <p:txBody>
          <a:bodyPr wrap="square" rtlCol="0">
            <a:spAutoFit/>
          </a:bodyPr>
          <a:lstStyle/>
          <a:p>
            <a:pPr algn="ctr"/>
            <a:r>
              <a:rPr lang="en-US" sz="1050" dirty="0"/>
              <a:t>Y</a:t>
            </a:r>
          </a:p>
        </p:txBody>
      </p:sp>
      <p:sp>
        <p:nvSpPr>
          <p:cNvPr id="181" name="Oval 180">
            <a:extLst>
              <a:ext uri="{FF2B5EF4-FFF2-40B4-BE49-F238E27FC236}">
                <a16:creationId xmlns:a16="http://schemas.microsoft.com/office/drawing/2014/main" id="{6F147737-5D75-4C65-9834-39C12D8EF613}"/>
              </a:ext>
            </a:extLst>
          </p:cNvPr>
          <p:cNvSpPr/>
          <p:nvPr/>
        </p:nvSpPr>
        <p:spPr>
          <a:xfrm>
            <a:off x="6263361" y="1191540"/>
            <a:ext cx="99910" cy="795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82" name="Oval 181">
            <a:extLst>
              <a:ext uri="{FF2B5EF4-FFF2-40B4-BE49-F238E27FC236}">
                <a16:creationId xmlns:a16="http://schemas.microsoft.com/office/drawing/2014/main" id="{5D1AE32C-3DF9-4798-A5E7-04016EB67A28}"/>
              </a:ext>
            </a:extLst>
          </p:cNvPr>
          <p:cNvSpPr/>
          <p:nvPr/>
        </p:nvSpPr>
        <p:spPr>
          <a:xfrm>
            <a:off x="6092848" y="4495332"/>
            <a:ext cx="99910" cy="795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cxnSp>
        <p:nvCxnSpPr>
          <p:cNvPr id="14" name="Straight Connector 13">
            <a:extLst>
              <a:ext uri="{FF2B5EF4-FFF2-40B4-BE49-F238E27FC236}">
                <a16:creationId xmlns:a16="http://schemas.microsoft.com/office/drawing/2014/main" id="{51001F96-74AF-B418-BC79-455581B02162}"/>
              </a:ext>
            </a:extLst>
          </p:cNvPr>
          <p:cNvCxnSpPr>
            <a:cxnSpLocks/>
            <a:stCxn id="62" idx="3"/>
          </p:cNvCxnSpPr>
          <p:nvPr/>
        </p:nvCxnSpPr>
        <p:spPr>
          <a:xfrm>
            <a:off x="1700526" y="681592"/>
            <a:ext cx="1158141" cy="7771"/>
          </a:xfrm>
          <a:prstGeom prst="line">
            <a:avLst/>
          </a:prstGeom>
        </p:spPr>
        <p:style>
          <a:lnRef idx="1">
            <a:schemeClr val="accent1"/>
          </a:lnRef>
          <a:fillRef idx="0">
            <a:schemeClr val="accent1"/>
          </a:fillRef>
          <a:effectRef idx="0">
            <a:schemeClr val="accent1"/>
          </a:effectRef>
          <a:fontRef idx="minor">
            <a:schemeClr val="tx1"/>
          </a:fontRef>
        </p:style>
      </p:cxnSp>
      <p:sp>
        <p:nvSpPr>
          <p:cNvPr id="94" name="TextBox 93">
            <a:extLst>
              <a:ext uri="{FF2B5EF4-FFF2-40B4-BE49-F238E27FC236}">
                <a16:creationId xmlns:a16="http://schemas.microsoft.com/office/drawing/2014/main" id="{C6F31756-5486-1EF8-9E8E-D929764151EA}"/>
              </a:ext>
            </a:extLst>
          </p:cNvPr>
          <p:cNvSpPr txBox="1"/>
          <p:nvPr/>
        </p:nvSpPr>
        <p:spPr>
          <a:xfrm>
            <a:off x="1841994" y="54815"/>
            <a:ext cx="9675586" cy="523220"/>
          </a:xfrm>
          <a:prstGeom prst="rect">
            <a:avLst/>
          </a:prstGeom>
          <a:noFill/>
        </p:spPr>
        <p:txBody>
          <a:bodyPr wrap="square" rtlCol="0">
            <a:spAutoFit/>
          </a:bodyPr>
          <a:lstStyle/>
          <a:p>
            <a:pPr algn="ctr"/>
            <a:r>
              <a:rPr lang="en-US" sz="2800" dirty="0"/>
              <a:t>Power Class Logic with PC1.5 for based on 38.101-1 v17.7.0 </a:t>
            </a:r>
          </a:p>
        </p:txBody>
      </p:sp>
    </p:spTree>
    <p:extLst>
      <p:ext uri="{BB962C8B-B14F-4D97-AF65-F5344CB8AC3E}">
        <p14:creationId xmlns:p14="http://schemas.microsoft.com/office/powerpoint/2010/main" val="36256962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0FA68E-373C-3715-B58B-4185F81B215A}"/>
              </a:ext>
            </a:extLst>
          </p:cNvPr>
          <p:cNvSpPr>
            <a:spLocks noGrp="1"/>
          </p:cNvSpPr>
          <p:nvPr>
            <p:ph type="title"/>
          </p:nvPr>
        </p:nvSpPr>
        <p:spPr>
          <a:xfrm>
            <a:off x="838200" y="365125"/>
            <a:ext cx="10633364" cy="1325563"/>
          </a:xfrm>
        </p:spPr>
        <p:txBody>
          <a:bodyPr/>
          <a:lstStyle/>
          <a:p>
            <a:r>
              <a:rPr lang="en-US" dirty="0"/>
              <a:t>Descriptions in 38.306 and values from 38.331</a:t>
            </a:r>
          </a:p>
        </p:txBody>
      </p:sp>
      <p:graphicFrame>
        <p:nvGraphicFramePr>
          <p:cNvPr id="4" name="Content Placeholder 3">
            <a:extLst>
              <a:ext uri="{FF2B5EF4-FFF2-40B4-BE49-F238E27FC236}">
                <a16:creationId xmlns:a16="http://schemas.microsoft.com/office/drawing/2014/main" id="{0F5DE968-2064-DE84-4BCF-F71C6B63494E}"/>
              </a:ext>
            </a:extLst>
          </p:cNvPr>
          <p:cNvGraphicFramePr>
            <a:graphicFrameLocks noGrp="1"/>
          </p:cNvGraphicFramePr>
          <p:nvPr>
            <p:ph idx="1"/>
            <p:extLst>
              <p:ext uri="{D42A27DB-BD31-4B8C-83A1-F6EECF244321}">
                <p14:modId xmlns:p14="http://schemas.microsoft.com/office/powerpoint/2010/main" val="2737402189"/>
              </p:ext>
            </p:extLst>
          </p:nvPr>
        </p:nvGraphicFramePr>
        <p:xfrm>
          <a:off x="3038475" y="2218214"/>
          <a:ext cx="6115050" cy="2194560"/>
        </p:xfrm>
        <a:graphic>
          <a:graphicData uri="http://schemas.openxmlformats.org/drawingml/2006/table">
            <a:tbl>
              <a:tblPr firstRow="1" firstCol="1" bandRow="1" bandCol="1"/>
              <a:tblGrid>
                <a:gridCol w="4392295">
                  <a:extLst>
                    <a:ext uri="{9D8B030D-6E8A-4147-A177-3AD203B41FA5}">
                      <a16:colId xmlns:a16="http://schemas.microsoft.com/office/drawing/2014/main" val="908195270"/>
                    </a:ext>
                  </a:extLst>
                </a:gridCol>
                <a:gridCol w="450215">
                  <a:extLst>
                    <a:ext uri="{9D8B030D-6E8A-4147-A177-3AD203B41FA5}">
                      <a16:colId xmlns:a16="http://schemas.microsoft.com/office/drawing/2014/main" val="3856264408"/>
                    </a:ext>
                  </a:extLst>
                </a:gridCol>
                <a:gridCol w="360045">
                  <a:extLst>
                    <a:ext uri="{9D8B030D-6E8A-4147-A177-3AD203B41FA5}">
                      <a16:colId xmlns:a16="http://schemas.microsoft.com/office/drawing/2014/main" val="2937981954"/>
                    </a:ext>
                  </a:extLst>
                </a:gridCol>
                <a:gridCol w="450215">
                  <a:extLst>
                    <a:ext uri="{9D8B030D-6E8A-4147-A177-3AD203B41FA5}">
                      <a16:colId xmlns:a16="http://schemas.microsoft.com/office/drawing/2014/main" val="165024377"/>
                    </a:ext>
                  </a:extLst>
                </a:gridCol>
                <a:gridCol w="462280">
                  <a:extLst>
                    <a:ext uri="{9D8B030D-6E8A-4147-A177-3AD203B41FA5}">
                      <a16:colId xmlns:a16="http://schemas.microsoft.com/office/drawing/2014/main" val="2463970125"/>
                    </a:ext>
                  </a:extLst>
                </a:gridCol>
              </a:tblGrid>
              <a:tr h="84411">
                <a:tc>
                  <a:txBody>
                    <a:bodyPr/>
                    <a:lstStyle/>
                    <a:p>
                      <a:pPr marL="0" marR="0" hangingPunct="0">
                        <a:spcBef>
                          <a:spcPts val="0"/>
                        </a:spcBef>
                        <a:spcAft>
                          <a:spcPts val="0"/>
                        </a:spcAft>
                      </a:pPr>
                      <a:r>
                        <a:rPr lang="en-GB" sz="900" b="1" i="1" dirty="0">
                          <a:effectLst/>
                          <a:latin typeface="Arial" panose="020B0604020202020204" pitchFamily="34" charset="0"/>
                          <a:ea typeface="Times New Roman" panose="02020603050405020304" pitchFamily="18" charset="0"/>
                          <a:cs typeface="Times New Roman" panose="02020603050405020304" pitchFamily="18" charset="0"/>
                        </a:rPr>
                        <a:t>maxUplinkDutyCycle-PC2-FR1</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hangingPunct="0">
                        <a:spcBef>
                          <a:spcPts val="0"/>
                        </a:spcBef>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Indicates the maximum percentage of symbols during a certain evaluation period that can be scheduled for uplink transmission so as to ensure compliance with applicable electromagnetic energy absorption requirements provided by regulatory bodies. This field is only applicable for FR1 power class 2 UE as specified in clause 6.2.1 of TS 38.101-1 [2]. </a:t>
                      </a:r>
                      <a:r>
                        <a:rPr lang="en-GB" sz="9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If the field is absent, 50% shall be applied. </a:t>
                      </a:r>
                      <a:r>
                        <a:rPr lang="en-GB" sz="900" dirty="0">
                          <a:effectLst/>
                          <a:latin typeface="Arial" panose="020B0604020202020204" pitchFamily="34" charset="0"/>
                          <a:ea typeface="Times New Roman" panose="02020603050405020304" pitchFamily="18" charset="0"/>
                          <a:cs typeface="Times New Roman" panose="02020603050405020304" pitchFamily="18" charset="0"/>
                        </a:rPr>
                        <a:t>Value n60 corresponds to 60%, value n70 corresponds to 70% and so on. This capability is not applicable to IAB-MT.</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Band</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No</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FR1 only</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extLst>
                  <a:ext uri="{0D108BD9-81ED-4DB2-BD59-A6C34878D82A}">
                    <a16:rowId xmlns:a16="http://schemas.microsoft.com/office/drawing/2014/main" val="2476195324"/>
                  </a:ext>
                </a:extLst>
              </a:tr>
              <a:tr h="0">
                <a:tc>
                  <a:txBody>
                    <a:bodyPr/>
                    <a:lstStyle/>
                    <a:p>
                      <a:pPr marL="0" marR="0" hangingPunct="0">
                        <a:spcBef>
                          <a:spcPts val="0"/>
                        </a:spcBef>
                        <a:spcAft>
                          <a:spcPts val="0"/>
                        </a:spcAft>
                      </a:pPr>
                      <a:r>
                        <a:rPr lang="en-GB" sz="900" b="1" i="1" dirty="0">
                          <a:effectLst/>
                          <a:latin typeface="Arial" panose="020B0604020202020204" pitchFamily="34" charset="0"/>
                          <a:ea typeface="Times New Roman" panose="02020603050405020304" pitchFamily="18" charset="0"/>
                          <a:cs typeface="Times New Roman" panose="02020603050405020304" pitchFamily="18" charset="0"/>
                        </a:rPr>
                        <a:t>maxUplinkDutyCycle-PC1dot5-MPE-FR1-r16</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hangingPunct="0">
                        <a:spcBef>
                          <a:spcPts val="0"/>
                        </a:spcBef>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Indicates the maximum percentage of symbols during a certain evaluation period that can be scheduled for uplink transmission so as to ensure compliance with applicable electromagnetic energy absorption requirements provided by regulatory bodies. This field is only applicable for FR1 power class 1.5 UE as specified in clause 6.2.1 of TS 38.101-1 [2]. </a:t>
                      </a:r>
                      <a:r>
                        <a:rPr lang="en-GB" sz="9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If the field is absent, UE shall mitigate MPE autonomously by P-MPR or by other means and no restriction on scheduled uplink duty cycle is needed.</a:t>
                      </a:r>
                      <a:endParaRPr lang="en-US" sz="9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Band</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No</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marL="0" marR="0" algn="ctr" hangingPunct="0">
                        <a:spcBef>
                          <a:spcPts val="0"/>
                        </a:spcBef>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FR1 only</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extLst>
                  <a:ext uri="{0D108BD9-81ED-4DB2-BD59-A6C34878D82A}">
                    <a16:rowId xmlns:a16="http://schemas.microsoft.com/office/drawing/2014/main" val="553599728"/>
                  </a:ext>
                </a:extLst>
              </a:tr>
            </a:tbl>
          </a:graphicData>
        </a:graphic>
      </p:graphicFrame>
      <p:sp>
        <p:nvSpPr>
          <p:cNvPr id="6" name="TextBox 5">
            <a:extLst>
              <a:ext uri="{FF2B5EF4-FFF2-40B4-BE49-F238E27FC236}">
                <a16:creationId xmlns:a16="http://schemas.microsoft.com/office/drawing/2014/main" id="{6488A45B-0F51-C75C-844A-A0C638E06B4E}"/>
              </a:ext>
            </a:extLst>
          </p:cNvPr>
          <p:cNvSpPr txBox="1"/>
          <p:nvPr/>
        </p:nvSpPr>
        <p:spPr>
          <a:xfrm>
            <a:off x="2391987" y="5099308"/>
            <a:ext cx="9021387" cy="246221"/>
          </a:xfrm>
          <a:prstGeom prst="rect">
            <a:avLst/>
          </a:prstGeom>
          <a:noFill/>
        </p:spPr>
        <p:txBody>
          <a:bodyPr wrap="square">
            <a:spAutoFit/>
          </a:bodyPr>
          <a:lstStyle/>
          <a:p>
            <a:r>
              <a:rPr lang="en-GB" sz="1000" dirty="0">
                <a:effectLst/>
                <a:latin typeface="Times New Roman" panose="02020603050405020304" pitchFamily="18" charset="0"/>
                <a:ea typeface="Times New Roman" panose="02020603050405020304" pitchFamily="18" charset="0"/>
              </a:rPr>
              <a:t> maxUplinkDutyCycle-PC1dot5-MPE-FR1-r16    </a:t>
            </a:r>
            <a:r>
              <a:rPr lang="en-GB" sz="1000" dirty="0">
                <a:solidFill>
                  <a:srgbClr val="993366"/>
                </a:solidFill>
                <a:effectLst/>
                <a:latin typeface="Times New Roman" panose="02020603050405020304" pitchFamily="18" charset="0"/>
                <a:ea typeface="Times New Roman" panose="02020603050405020304" pitchFamily="18" charset="0"/>
              </a:rPr>
              <a:t>ENUMERATED</a:t>
            </a:r>
            <a:r>
              <a:rPr lang="en-GB" sz="1000" dirty="0">
                <a:effectLst/>
                <a:latin typeface="Times New Roman" panose="02020603050405020304" pitchFamily="18" charset="0"/>
                <a:ea typeface="Times New Roman" panose="02020603050405020304" pitchFamily="18" charset="0"/>
              </a:rPr>
              <a:t> {n10, n15, n20, n25, n30, n40, n50, n60, n70, n80, n90, n100}</a:t>
            </a:r>
            <a:endParaRPr lang="en-US" dirty="0"/>
          </a:p>
        </p:txBody>
      </p:sp>
      <p:sp>
        <p:nvSpPr>
          <p:cNvPr id="8" name="TextBox 7">
            <a:extLst>
              <a:ext uri="{FF2B5EF4-FFF2-40B4-BE49-F238E27FC236}">
                <a16:creationId xmlns:a16="http://schemas.microsoft.com/office/drawing/2014/main" id="{AA5DAD6E-E2E7-89EC-1712-EEB5AFB4A180}"/>
              </a:ext>
            </a:extLst>
          </p:cNvPr>
          <p:cNvSpPr txBox="1"/>
          <p:nvPr/>
        </p:nvSpPr>
        <p:spPr>
          <a:xfrm>
            <a:off x="2674620" y="4694079"/>
            <a:ext cx="6097384" cy="246221"/>
          </a:xfrm>
          <a:prstGeom prst="rect">
            <a:avLst/>
          </a:prstGeom>
          <a:noFill/>
        </p:spPr>
        <p:txBody>
          <a:bodyPr wrap="square">
            <a:spAutoFit/>
          </a:bodyPr>
          <a:lstStyle/>
          <a:p>
            <a:r>
              <a:rPr lang="en-GB" sz="1000" dirty="0">
                <a:effectLst/>
                <a:latin typeface="Times New Roman" panose="02020603050405020304" pitchFamily="18" charset="0"/>
                <a:ea typeface="Times New Roman" panose="02020603050405020304" pitchFamily="18" charset="0"/>
              </a:rPr>
              <a:t> maxUplinkDutyCycle-PC2-FR1                  </a:t>
            </a:r>
            <a:r>
              <a:rPr lang="en-GB" sz="1000" dirty="0">
                <a:solidFill>
                  <a:srgbClr val="993366"/>
                </a:solidFill>
                <a:effectLst/>
                <a:latin typeface="Times New Roman" panose="02020603050405020304" pitchFamily="18" charset="0"/>
                <a:ea typeface="Times New Roman" panose="02020603050405020304" pitchFamily="18" charset="0"/>
              </a:rPr>
              <a:t>ENUMERATED</a:t>
            </a:r>
            <a:r>
              <a:rPr lang="en-GB" sz="1000" dirty="0">
                <a:effectLst/>
                <a:latin typeface="Times New Roman" panose="02020603050405020304" pitchFamily="18" charset="0"/>
                <a:ea typeface="Times New Roman" panose="02020603050405020304" pitchFamily="18" charset="0"/>
              </a:rPr>
              <a:t> {n60, n70, n80, n90, n100}   </a:t>
            </a:r>
            <a:r>
              <a:rPr lang="en-GB" sz="1000" dirty="0">
                <a:solidFill>
                  <a:srgbClr val="993366"/>
                </a:solidFill>
                <a:effectLst/>
                <a:latin typeface="Times New Roman" panose="02020603050405020304" pitchFamily="18" charset="0"/>
                <a:ea typeface="Times New Roman" panose="02020603050405020304" pitchFamily="18" charset="0"/>
              </a:rPr>
              <a:t>OPTIONAL</a:t>
            </a:r>
            <a:endParaRPr lang="en-US" dirty="0"/>
          </a:p>
        </p:txBody>
      </p:sp>
      <p:sp>
        <p:nvSpPr>
          <p:cNvPr id="3" name="TextBox 2">
            <a:extLst>
              <a:ext uri="{FF2B5EF4-FFF2-40B4-BE49-F238E27FC236}">
                <a16:creationId xmlns:a16="http://schemas.microsoft.com/office/drawing/2014/main" id="{6732959E-346C-AE7D-C39D-DF93F3FC81F1}"/>
              </a:ext>
            </a:extLst>
          </p:cNvPr>
          <p:cNvSpPr txBox="1"/>
          <p:nvPr/>
        </p:nvSpPr>
        <p:spPr>
          <a:xfrm>
            <a:off x="3373581" y="5744095"/>
            <a:ext cx="5444838" cy="369332"/>
          </a:xfrm>
          <a:prstGeom prst="rect">
            <a:avLst/>
          </a:prstGeom>
          <a:noFill/>
        </p:spPr>
        <p:txBody>
          <a:bodyPr wrap="square" rtlCol="0">
            <a:spAutoFit/>
          </a:bodyPr>
          <a:lstStyle/>
          <a:p>
            <a:r>
              <a:rPr lang="en-US" dirty="0"/>
              <a:t>Based on an LS from RAN4 to RAN2 in R4-2114929 </a:t>
            </a:r>
          </a:p>
        </p:txBody>
      </p:sp>
    </p:spTree>
    <p:extLst>
      <p:ext uri="{BB962C8B-B14F-4D97-AF65-F5344CB8AC3E}">
        <p14:creationId xmlns:p14="http://schemas.microsoft.com/office/powerpoint/2010/main" val="29622559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56F11-4B68-4B64-8A11-B41103E1A061}"/>
              </a:ext>
            </a:extLst>
          </p:cNvPr>
          <p:cNvSpPr>
            <a:spLocks noGrp="1"/>
          </p:cNvSpPr>
          <p:nvPr>
            <p:ph type="title"/>
          </p:nvPr>
        </p:nvSpPr>
        <p:spPr/>
        <p:txBody>
          <a:bodyPr/>
          <a:lstStyle/>
          <a:p>
            <a:r>
              <a:rPr lang="en-US" dirty="0"/>
              <a:t>Observations	</a:t>
            </a:r>
          </a:p>
        </p:txBody>
      </p:sp>
      <p:sp>
        <p:nvSpPr>
          <p:cNvPr id="3" name="Content Placeholder 2">
            <a:extLst>
              <a:ext uri="{FF2B5EF4-FFF2-40B4-BE49-F238E27FC236}">
                <a16:creationId xmlns:a16="http://schemas.microsoft.com/office/drawing/2014/main" id="{FF04689C-0BDE-2C9E-6225-21EEB45CD5D4}"/>
              </a:ext>
            </a:extLst>
          </p:cNvPr>
          <p:cNvSpPr>
            <a:spLocks noGrp="1"/>
          </p:cNvSpPr>
          <p:nvPr>
            <p:ph idx="1"/>
          </p:nvPr>
        </p:nvSpPr>
        <p:spPr/>
        <p:txBody>
          <a:bodyPr>
            <a:normAutofit fontScale="92500" lnSpcReduction="10000"/>
          </a:bodyPr>
          <a:lstStyle/>
          <a:p>
            <a:r>
              <a:rPr lang="en-US" dirty="0"/>
              <a:t>Observation 1: There is nothing in the logic or capability </a:t>
            </a:r>
            <a:r>
              <a:rPr lang="en-US" dirty="0" err="1"/>
              <a:t>signalling</a:t>
            </a:r>
            <a:r>
              <a:rPr lang="en-US" dirty="0"/>
              <a:t> to indicate if a UE is a FWA or handheld device. </a:t>
            </a:r>
          </a:p>
          <a:p>
            <a:r>
              <a:rPr lang="en-US" dirty="0"/>
              <a:t>Observation 2: </a:t>
            </a:r>
            <a:r>
              <a:rPr lang="en-US" dirty="0" err="1"/>
              <a:t>modifiedMPRBehavior</a:t>
            </a:r>
            <a:r>
              <a:rPr lang="en-US" dirty="0"/>
              <a:t> bit 3 for n41, n77, n78 and n79 indicates higher antenna isolation and lower MPR, but the use is not limited to FWA</a:t>
            </a:r>
          </a:p>
          <a:p>
            <a:r>
              <a:rPr lang="en-US" dirty="0"/>
              <a:t>Observation 3: As it stands, the logic for maxUplinkDutyCycle-PC2-FR1 and maxUplinkDutyCycle-PC1dot5-MPE-FR1-r16 are nearly identical</a:t>
            </a:r>
          </a:p>
          <a:p>
            <a:pPr lvl="1"/>
            <a:r>
              <a:rPr lang="en-US" dirty="0"/>
              <a:t>For the PC2/PC3 threshold maxUplinkDutyCycle-PC2-FR1 corresponds to 2*maxUplinkDutyCycle-PC1dot5-MPE-FR1-r16</a:t>
            </a:r>
          </a:p>
          <a:p>
            <a:pPr lvl="1"/>
            <a:r>
              <a:rPr lang="en-US" dirty="0"/>
              <a:t>For the PC1.5/PC2 threshold 0.5*maxUplinkDutyCycle-PC2-FR1 corresponds to maxUplinkDutyCycle-PC1dot5-MPE-FR1-r16</a:t>
            </a:r>
          </a:p>
          <a:p>
            <a:pPr lvl="1"/>
            <a:r>
              <a:rPr lang="en-US" dirty="0"/>
              <a:t>There the only real differences are the values</a:t>
            </a:r>
          </a:p>
        </p:txBody>
      </p:sp>
    </p:spTree>
    <p:extLst>
      <p:ext uri="{BB962C8B-B14F-4D97-AF65-F5344CB8AC3E}">
        <p14:creationId xmlns:p14="http://schemas.microsoft.com/office/powerpoint/2010/main" val="29809371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5A0E57-FE5F-2F88-E38B-9A2C38607F56}"/>
              </a:ext>
            </a:extLst>
          </p:cNvPr>
          <p:cNvSpPr>
            <a:spLocks noGrp="1"/>
          </p:cNvSpPr>
          <p:nvPr>
            <p:ph type="title"/>
          </p:nvPr>
        </p:nvSpPr>
        <p:spPr/>
        <p:txBody>
          <a:bodyPr/>
          <a:lstStyle/>
          <a:p>
            <a:r>
              <a:rPr lang="en-US" dirty="0"/>
              <a:t>Comparison </a:t>
            </a:r>
          </a:p>
        </p:txBody>
      </p:sp>
      <p:graphicFrame>
        <p:nvGraphicFramePr>
          <p:cNvPr id="4" name="Table 4">
            <a:extLst>
              <a:ext uri="{FF2B5EF4-FFF2-40B4-BE49-F238E27FC236}">
                <a16:creationId xmlns:a16="http://schemas.microsoft.com/office/drawing/2014/main" id="{27F83CE6-25E7-24EE-FB97-F0B063CB1F66}"/>
              </a:ext>
            </a:extLst>
          </p:cNvPr>
          <p:cNvGraphicFramePr>
            <a:graphicFrameLocks noGrp="1"/>
          </p:cNvGraphicFramePr>
          <p:nvPr>
            <p:ph idx="1"/>
            <p:extLst>
              <p:ext uri="{D42A27DB-BD31-4B8C-83A1-F6EECF244321}">
                <p14:modId xmlns:p14="http://schemas.microsoft.com/office/powerpoint/2010/main" val="1858621895"/>
              </p:ext>
            </p:extLst>
          </p:nvPr>
        </p:nvGraphicFramePr>
        <p:xfrm>
          <a:off x="838200" y="1825625"/>
          <a:ext cx="9687683" cy="2661920"/>
        </p:xfrm>
        <a:graphic>
          <a:graphicData uri="http://schemas.openxmlformats.org/drawingml/2006/table">
            <a:tbl>
              <a:tblPr firstRow="1" bandRow="1">
                <a:tableStyleId>{5C22544A-7EE6-4342-B048-85BDC9FD1C3A}</a:tableStyleId>
              </a:tblPr>
              <a:tblGrid>
                <a:gridCol w="1165167">
                  <a:extLst>
                    <a:ext uri="{9D8B030D-6E8A-4147-A177-3AD203B41FA5}">
                      <a16:colId xmlns:a16="http://schemas.microsoft.com/office/drawing/2014/main" val="897011390"/>
                    </a:ext>
                  </a:extLst>
                </a:gridCol>
                <a:gridCol w="4472248">
                  <a:extLst>
                    <a:ext uri="{9D8B030D-6E8A-4147-A177-3AD203B41FA5}">
                      <a16:colId xmlns:a16="http://schemas.microsoft.com/office/drawing/2014/main" val="495603906"/>
                    </a:ext>
                  </a:extLst>
                </a:gridCol>
                <a:gridCol w="4050268">
                  <a:extLst>
                    <a:ext uri="{9D8B030D-6E8A-4147-A177-3AD203B41FA5}">
                      <a16:colId xmlns:a16="http://schemas.microsoft.com/office/drawing/2014/main" val="3225479408"/>
                    </a:ext>
                  </a:extLst>
                </a:gridCol>
              </a:tblGrid>
              <a:tr h="370840">
                <a:tc>
                  <a:txBody>
                    <a:bodyPr/>
                    <a:lstStyle/>
                    <a:p>
                      <a:r>
                        <a:rPr lang="en-US" dirty="0"/>
                        <a:t>Threshold</a:t>
                      </a:r>
                    </a:p>
                  </a:txBody>
                  <a:tcPr/>
                </a:tc>
                <a:tc>
                  <a:txBody>
                    <a:bodyPr/>
                    <a:lstStyle/>
                    <a:p>
                      <a:r>
                        <a:rPr lang="en-US" dirty="0"/>
                        <a:t>Parameter</a:t>
                      </a:r>
                    </a:p>
                  </a:txBody>
                  <a:tcPr/>
                </a:tc>
                <a:tc>
                  <a:txBody>
                    <a:bodyPr/>
                    <a:lstStyle/>
                    <a:p>
                      <a:r>
                        <a:rPr lang="en-US" dirty="0"/>
                        <a:t>Effective Values (%)</a:t>
                      </a:r>
                    </a:p>
                  </a:txBody>
                  <a:tcPr/>
                </a:tc>
                <a:extLst>
                  <a:ext uri="{0D108BD9-81ED-4DB2-BD59-A6C34878D82A}">
                    <a16:rowId xmlns:a16="http://schemas.microsoft.com/office/drawing/2014/main" val="4105345091"/>
                  </a:ext>
                </a:extLst>
              </a:tr>
              <a:tr h="370840">
                <a:tc>
                  <a:txBody>
                    <a:bodyPr/>
                    <a:lstStyle/>
                    <a:p>
                      <a:r>
                        <a:rPr lang="en-US" dirty="0"/>
                        <a:t>PC2/PC3</a:t>
                      </a:r>
                    </a:p>
                  </a:txBody>
                  <a:tcPr/>
                </a:tc>
                <a:tc>
                  <a:txBody>
                    <a:bodyPr/>
                    <a:lstStyle/>
                    <a:p>
                      <a:r>
                        <a:rPr lang="en-US" dirty="0"/>
                        <a:t>maxUplinkDutyCycle-PC2-FR1</a:t>
                      </a:r>
                    </a:p>
                  </a:txBody>
                  <a:tcPr/>
                </a:tc>
                <a:tc>
                  <a:txBody>
                    <a:bodyPr/>
                    <a:lstStyle/>
                    <a:p>
                      <a:r>
                        <a:rPr lang="en-US" dirty="0"/>
                        <a:t>(</a:t>
                      </a:r>
                      <a:r>
                        <a:rPr lang="en-US" dirty="0">
                          <a:highlight>
                            <a:srgbClr val="FFFF00"/>
                          </a:highlight>
                        </a:rPr>
                        <a:t>50</a:t>
                      </a:r>
                      <a:r>
                        <a:rPr lang="en-US" dirty="0"/>
                        <a:t>), </a:t>
                      </a:r>
                      <a:r>
                        <a:rPr lang="en-US" dirty="0">
                          <a:highlight>
                            <a:srgbClr val="FFFF00"/>
                          </a:highlight>
                        </a:rPr>
                        <a:t>60</a:t>
                      </a:r>
                      <a:r>
                        <a:rPr lang="en-US" dirty="0"/>
                        <a:t>, 70, </a:t>
                      </a:r>
                      <a:r>
                        <a:rPr lang="en-US" dirty="0">
                          <a:highlight>
                            <a:srgbClr val="FFFF00"/>
                          </a:highlight>
                        </a:rPr>
                        <a:t>80</a:t>
                      </a:r>
                      <a:r>
                        <a:rPr lang="en-US" dirty="0"/>
                        <a:t>, 90, </a:t>
                      </a:r>
                      <a:r>
                        <a:rPr lang="en-US" dirty="0">
                          <a:highlight>
                            <a:srgbClr val="FFFF00"/>
                          </a:highlight>
                        </a:rPr>
                        <a:t>100</a:t>
                      </a:r>
                      <a:r>
                        <a:rPr lang="en-US" dirty="0"/>
                        <a:t> </a:t>
                      </a:r>
                    </a:p>
                  </a:txBody>
                  <a:tcPr/>
                </a:tc>
                <a:extLst>
                  <a:ext uri="{0D108BD9-81ED-4DB2-BD59-A6C34878D82A}">
                    <a16:rowId xmlns:a16="http://schemas.microsoft.com/office/drawing/2014/main" val="644526748"/>
                  </a:ext>
                </a:extLst>
              </a:tr>
              <a:tr h="370840">
                <a:tc>
                  <a:txBody>
                    <a:bodyPr/>
                    <a:lstStyle/>
                    <a:p>
                      <a:r>
                        <a:rPr lang="en-US" dirty="0"/>
                        <a:t>PC2/PC3</a:t>
                      </a:r>
                    </a:p>
                    <a:p>
                      <a:endParaRPr lang="en-US" dirty="0"/>
                    </a:p>
                  </a:txBody>
                  <a:tcPr/>
                </a:tc>
                <a:tc>
                  <a:txBody>
                    <a:bodyPr/>
                    <a:lstStyle/>
                    <a:p>
                      <a:r>
                        <a:rPr lang="en-US" dirty="0"/>
                        <a:t>2*maxUplinkDutyCycle-PC1dot5-MPE-FR1-r16</a:t>
                      </a:r>
                      <a:r>
                        <a:rPr lang="en-US" baseline="30000" dirty="0"/>
                        <a:t>Note 1</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20, 30, 40, </a:t>
                      </a:r>
                      <a:r>
                        <a:rPr lang="en-US" dirty="0">
                          <a:highlight>
                            <a:srgbClr val="FFFF00"/>
                          </a:highlight>
                        </a:rPr>
                        <a:t>50</a:t>
                      </a:r>
                      <a:r>
                        <a:rPr lang="en-US" dirty="0"/>
                        <a:t>, </a:t>
                      </a:r>
                      <a:r>
                        <a:rPr lang="en-US" dirty="0">
                          <a:highlight>
                            <a:srgbClr val="FFFF00"/>
                          </a:highlight>
                        </a:rPr>
                        <a:t>60</a:t>
                      </a:r>
                      <a:r>
                        <a:rPr lang="en-US" dirty="0"/>
                        <a:t>, </a:t>
                      </a:r>
                      <a:r>
                        <a:rPr lang="en-US" dirty="0">
                          <a:highlight>
                            <a:srgbClr val="FFFF00"/>
                          </a:highlight>
                        </a:rPr>
                        <a:t>80</a:t>
                      </a:r>
                      <a:r>
                        <a:rPr lang="en-US" dirty="0"/>
                        <a:t>, </a:t>
                      </a:r>
                      <a:r>
                        <a:rPr lang="en-US" dirty="0">
                          <a:highlight>
                            <a:srgbClr val="FFFF00"/>
                          </a:highlight>
                        </a:rPr>
                        <a:t>100</a:t>
                      </a:r>
                      <a:r>
                        <a:rPr lang="en-US" dirty="0"/>
                        <a:t>, 120, 140, 160, 180, 200 </a:t>
                      </a:r>
                    </a:p>
                  </a:txBody>
                  <a:tcPr/>
                </a:tc>
                <a:extLst>
                  <a:ext uri="{0D108BD9-81ED-4DB2-BD59-A6C34878D82A}">
                    <a16:rowId xmlns:a16="http://schemas.microsoft.com/office/drawing/2014/main" val="2841826651"/>
                  </a:ext>
                </a:extLst>
              </a:tr>
              <a:tr h="370840">
                <a:tc>
                  <a:txBody>
                    <a:bodyPr/>
                    <a:lstStyle/>
                    <a:p>
                      <a:r>
                        <a:rPr lang="en-US" dirty="0"/>
                        <a:t>PC1.5/PC2</a:t>
                      </a:r>
                    </a:p>
                    <a:p>
                      <a:endParaRPr lang="en-US" dirty="0"/>
                    </a:p>
                  </a:txBody>
                  <a:tcPr/>
                </a:tc>
                <a:tc>
                  <a:txBody>
                    <a:bodyPr/>
                    <a:lstStyle/>
                    <a:p>
                      <a:r>
                        <a:rPr lang="en-US" dirty="0"/>
                        <a:t>0.5* maxUplinkDutyCycle-PC2-FR1</a:t>
                      </a:r>
                    </a:p>
                  </a:txBody>
                  <a:tcPr/>
                </a:tc>
                <a:tc>
                  <a:txBody>
                    <a:bodyPr/>
                    <a:lstStyle/>
                    <a:p>
                      <a:r>
                        <a:rPr lang="en-US" dirty="0"/>
                        <a:t>(</a:t>
                      </a:r>
                      <a:r>
                        <a:rPr lang="en-US" dirty="0">
                          <a:highlight>
                            <a:srgbClr val="00FF00"/>
                          </a:highlight>
                        </a:rPr>
                        <a:t>25</a:t>
                      </a:r>
                      <a:r>
                        <a:rPr lang="en-US" dirty="0"/>
                        <a:t>), </a:t>
                      </a:r>
                      <a:r>
                        <a:rPr lang="en-US" dirty="0">
                          <a:highlight>
                            <a:srgbClr val="00FF00"/>
                          </a:highlight>
                        </a:rPr>
                        <a:t>30</a:t>
                      </a:r>
                      <a:r>
                        <a:rPr lang="en-US" dirty="0"/>
                        <a:t>, 35, </a:t>
                      </a:r>
                      <a:r>
                        <a:rPr lang="en-US" dirty="0">
                          <a:highlight>
                            <a:srgbClr val="00FF00"/>
                          </a:highlight>
                        </a:rPr>
                        <a:t>40</a:t>
                      </a:r>
                      <a:r>
                        <a:rPr lang="en-US" dirty="0"/>
                        <a:t>, 45, </a:t>
                      </a:r>
                      <a:r>
                        <a:rPr lang="en-US" dirty="0">
                          <a:highlight>
                            <a:srgbClr val="00FF00"/>
                          </a:highlight>
                        </a:rPr>
                        <a:t>50</a:t>
                      </a:r>
                      <a:r>
                        <a:rPr lang="en-US" dirty="0"/>
                        <a:t> </a:t>
                      </a:r>
                    </a:p>
                  </a:txBody>
                  <a:tcPr/>
                </a:tc>
                <a:extLst>
                  <a:ext uri="{0D108BD9-81ED-4DB2-BD59-A6C34878D82A}">
                    <a16:rowId xmlns:a16="http://schemas.microsoft.com/office/drawing/2014/main" val="3413382642"/>
                  </a:ext>
                </a:extLst>
              </a:tr>
              <a:tr h="370840">
                <a:tc>
                  <a:txBody>
                    <a:bodyPr/>
                    <a:lstStyle/>
                    <a:p>
                      <a:r>
                        <a:rPr lang="en-US" dirty="0"/>
                        <a:t>PC1.5/PC2</a:t>
                      </a:r>
                    </a:p>
                    <a:p>
                      <a:endParaRPr lang="en-US" dirty="0"/>
                    </a:p>
                  </a:txBody>
                  <a:tcPr/>
                </a:tc>
                <a:tc>
                  <a:txBody>
                    <a:bodyPr/>
                    <a:lstStyle/>
                    <a:p>
                      <a:r>
                        <a:rPr lang="en-US" dirty="0"/>
                        <a:t>maxUplinkDutyCycle-PC1dot5-MPE-FR1-r16</a:t>
                      </a:r>
                    </a:p>
                  </a:txBody>
                  <a:tcPr/>
                </a:tc>
                <a:tc>
                  <a:txBody>
                    <a:bodyPr/>
                    <a:lstStyle/>
                    <a:p>
                      <a:r>
                        <a:rPr lang="en-US" dirty="0"/>
                        <a:t>10, 15, 20, </a:t>
                      </a:r>
                      <a:r>
                        <a:rPr lang="en-US" dirty="0">
                          <a:highlight>
                            <a:srgbClr val="00FF00"/>
                          </a:highlight>
                        </a:rPr>
                        <a:t>25</a:t>
                      </a:r>
                      <a:r>
                        <a:rPr lang="en-US" dirty="0"/>
                        <a:t>, </a:t>
                      </a:r>
                      <a:r>
                        <a:rPr lang="en-US" dirty="0">
                          <a:highlight>
                            <a:srgbClr val="00FF00"/>
                          </a:highlight>
                        </a:rPr>
                        <a:t>30,</a:t>
                      </a:r>
                      <a:r>
                        <a:rPr lang="en-US" dirty="0"/>
                        <a:t> </a:t>
                      </a:r>
                      <a:r>
                        <a:rPr lang="en-US" dirty="0">
                          <a:highlight>
                            <a:srgbClr val="00FF00"/>
                          </a:highlight>
                        </a:rPr>
                        <a:t>40</a:t>
                      </a:r>
                      <a:r>
                        <a:rPr lang="en-US" dirty="0"/>
                        <a:t>, </a:t>
                      </a:r>
                      <a:r>
                        <a:rPr lang="en-US" dirty="0">
                          <a:highlight>
                            <a:srgbClr val="00FF00"/>
                          </a:highlight>
                        </a:rPr>
                        <a:t>50</a:t>
                      </a:r>
                      <a:r>
                        <a:rPr lang="en-US" dirty="0"/>
                        <a:t>, 60, 70, 80, 90, 100 </a:t>
                      </a:r>
                    </a:p>
                  </a:txBody>
                  <a:tcPr/>
                </a:tc>
                <a:extLst>
                  <a:ext uri="{0D108BD9-81ED-4DB2-BD59-A6C34878D82A}">
                    <a16:rowId xmlns:a16="http://schemas.microsoft.com/office/drawing/2014/main" val="3809677316"/>
                  </a:ext>
                </a:extLst>
              </a:tr>
            </a:tbl>
          </a:graphicData>
        </a:graphic>
      </p:graphicFrame>
      <p:sp>
        <p:nvSpPr>
          <p:cNvPr id="5" name="TextBox 4">
            <a:extLst>
              <a:ext uri="{FF2B5EF4-FFF2-40B4-BE49-F238E27FC236}">
                <a16:creationId xmlns:a16="http://schemas.microsoft.com/office/drawing/2014/main" id="{4A28CFA6-AD1D-4313-C8C5-0524C36720B5}"/>
              </a:ext>
            </a:extLst>
          </p:cNvPr>
          <p:cNvSpPr txBox="1"/>
          <p:nvPr/>
        </p:nvSpPr>
        <p:spPr>
          <a:xfrm>
            <a:off x="838200" y="5428211"/>
            <a:ext cx="10716491" cy="923330"/>
          </a:xfrm>
          <a:prstGeom prst="rect">
            <a:avLst/>
          </a:prstGeom>
          <a:noFill/>
        </p:spPr>
        <p:txBody>
          <a:bodyPr wrap="square" rtlCol="0">
            <a:spAutoFit/>
          </a:bodyPr>
          <a:lstStyle/>
          <a:p>
            <a:r>
              <a:rPr lang="en-US" dirty="0"/>
              <a:t>maxUplinkDutyCycle-PC1dot5-MPE-FR1-r16 allows for a wider range of values for the thresholds, but less granularity</a:t>
            </a:r>
          </a:p>
          <a:p>
            <a:endParaRPr lang="en-US" dirty="0"/>
          </a:p>
        </p:txBody>
      </p:sp>
      <p:sp>
        <p:nvSpPr>
          <p:cNvPr id="6" name="TextBox 5">
            <a:extLst>
              <a:ext uri="{FF2B5EF4-FFF2-40B4-BE49-F238E27FC236}">
                <a16:creationId xmlns:a16="http://schemas.microsoft.com/office/drawing/2014/main" id="{2A45A070-9097-D303-D07D-0A9C20A8D665}"/>
              </a:ext>
            </a:extLst>
          </p:cNvPr>
          <p:cNvSpPr txBox="1"/>
          <p:nvPr/>
        </p:nvSpPr>
        <p:spPr>
          <a:xfrm>
            <a:off x="737754" y="4504881"/>
            <a:ext cx="10716491" cy="1200329"/>
          </a:xfrm>
          <a:prstGeom prst="rect">
            <a:avLst/>
          </a:prstGeom>
          <a:noFill/>
        </p:spPr>
        <p:txBody>
          <a:bodyPr wrap="square" rtlCol="0">
            <a:spAutoFit/>
          </a:bodyPr>
          <a:lstStyle/>
          <a:p>
            <a:r>
              <a:rPr lang="en-US" dirty="0"/>
              <a:t>Note 1: The logic compares 0.5 times the % of uplink symbols, which is the same as comparing the % uplink symbols with  2*maxUplinkDutyCycle-PC1dot5-MPE-FR1-r16. </a:t>
            </a:r>
          </a:p>
          <a:p>
            <a:endParaRPr lang="en-US" dirty="0"/>
          </a:p>
          <a:p>
            <a:endParaRPr lang="en-US" dirty="0"/>
          </a:p>
        </p:txBody>
      </p:sp>
    </p:spTree>
    <p:extLst>
      <p:ext uri="{BB962C8B-B14F-4D97-AF65-F5344CB8AC3E}">
        <p14:creationId xmlns:p14="http://schemas.microsoft.com/office/powerpoint/2010/main" val="19074585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21FAAE6814C364684C4BC789BD59661" ma:contentTypeVersion="13" ma:contentTypeDescription="Create a new document." ma:contentTypeScope="" ma:versionID="7f2c1b65590ef6578cf14c997615eaf2">
  <xsd:schema xmlns:xsd="http://www.w3.org/2001/XMLSchema" xmlns:xs="http://www.w3.org/2001/XMLSchema" xmlns:p="http://schemas.microsoft.com/office/2006/metadata/properties" xmlns:ns3="c4fa469f-ce49-4478-b78d-20ea4b41f7ac" xmlns:ns4="39f302ae-3cba-490f-b808-bc39829e1aca" targetNamespace="http://schemas.microsoft.com/office/2006/metadata/properties" ma:root="true" ma:fieldsID="1dd66610b82d171a0e137dbdb7c84f83" ns3:_="" ns4:_="">
    <xsd:import namespace="c4fa469f-ce49-4478-b78d-20ea4b41f7ac"/>
    <xsd:import namespace="39f302ae-3cba-490f-b808-bc39829e1ac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4:SharedWithUsers" minOccurs="0"/>
                <xsd:element ref="ns4:SharedWithDetails" minOccurs="0"/>
                <xsd:element ref="ns4:SharingHintHash" minOccurs="0"/>
                <xsd:element ref="ns3:MediaServiceEventHashCode" minOccurs="0"/>
                <xsd:element ref="ns3:MediaServiceGenerationTim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fa469f-ce49-4478-b78d-20ea4b41f7a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9f302ae-3cba-490f-b808-bc39829e1aca"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19E8AB5-E71B-40C2-90D7-0F5C78659070}">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9C7F736A-4B0D-4DBB-B19D-9A02100AB04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fa469f-ce49-4478-b78d-20ea4b41f7ac"/>
    <ds:schemaRef ds:uri="39f302ae-3cba-490f-b808-bc39829e1ac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C9F9441-C630-4835-9002-1C70E99A8854}">
  <ds:schemaRefs>
    <ds:schemaRef ds:uri="http://schemas.microsoft.com/sharepoint/v3/contenttype/forms"/>
  </ds:schemaRefs>
</ds:datastoreItem>
</file>

<file path=docMetadata/LabelInfo.xml><?xml version="1.0" encoding="utf-8"?>
<clbl:labelList xmlns:clbl="http://schemas.microsoft.com/office/2020/mipLabelMetadata">
  <clbl:label id="{7af72c41-31f4-4d40-a6d0-808117dc4d77}" enabled="1" method="Standard" siteId="{be0f980b-dd99-4b19-bd7b-bc71a09b026c}" removed="0"/>
</clbl:labelList>
</file>

<file path=docProps/app.xml><?xml version="1.0" encoding="utf-8"?>
<Properties xmlns="http://schemas.openxmlformats.org/officeDocument/2006/extended-properties" xmlns:vt="http://schemas.openxmlformats.org/officeDocument/2006/docPropsVTypes">
  <TotalTime>16194</TotalTime>
  <Words>2563</Words>
  <Application>Microsoft Office PowerPoint</Application>
  <PresentationFormat>Widescreen</PresentationFormat>
  <Paragraphs>223</Paragraphs>
  <Slides>15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Calibri Light</vt:lpstr>
      <vt:lpstr>Times New Roman</vt:lpstr>
      <vt:lpstr>Office Theme</vt:lpstr>
      <vt:lpstr>Proposal to clarify Power Class control logic</vt:lpstr>
      <vt:lpstr>Background</vt:lpstr>
      <vt:lpstr>Original Power class logic from 6.2.1 of 38.101-1 v17.2.0 </vt:lpstr>
      <vt:lpstr>PowerPoint Presentation</vt:lpstr>
      <vt:lpstr>Power class logic from 6.2.1 of 38.101-1 after maxUplinkDutyCycle-PC1dot5-MPE-FR1 was added</vt:lpstr>
      <vt:lpstr>PowerPoint Presentation</vt:lpstr>
      <vt:lpstr>Descriptions in 38.306 and values from 38.331</vt:lpstr>
      <vt:lpstr>Observations </vt:lpstr>
      <vt:lpstr>Comparison </vt:lpstr>
      <vt:lpstr>Observations on RAN4 vs. RAN2 specs</vt:lpstr>
      <vt:lpstr>Observations on RAN4 vs. RAN2 specs (cont.)</vt:lpstr>
      <vt:lpstr>Additional Observations</vt:lpstr>
      <vt:lpstr>Discussion</vt:lpstr>
      <vt:lpstr>Proposal</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Bill Shvodian</dc:creator>
  <cp:lastModifiedBy>TMUS</cp:lastModifiedBy>
  <cp:revision>23</cp:revision>
  <dcterms:created xsi:type="dcterms:W3CDTF">2020-02-06T18:14:37Z</dcterms:created>
  <dcterms:modified xsi:type="dcterms:W3CDTF">2022-11-07T22:37:43Z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0x010100121FAAE6814C364684C4BC789BD59661</vt:lpwstr>
  </property>
</Properties>
</file>