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95" r:id="rId9"/>
    <p:sldId id="973" r:id="rId10"/>
    <p:sldId id="988" r:id="rId11"/>
    <p:sldId id="991" r:id="rId12"/>
    <p:sldId id="986" r:id="rId13"/>
    <p:sldId id="984" r:id="rId14"/>
    <p:sldId id="990" r:id="rId15"/>
    <p:sldId id="994" r:id="rId16"/>
    <p:sldId id="993"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417"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bis-e/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04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a:t>
            </a:r>
            <a:r>
              <a:rPr lang="en-US" altLang="zh-CN" b="1" dirty="0" smtClean="0">
                <a:latin typeface="微软雅黑" panose="020B0503020204020204" pitchFamily="34" charset="-122"/>
                <a:ea typeface="微软雅黑" panose="020B0503020204020204" pitchFamily="34" charset="-122"/>
              </a:rPr>
              <a:t>bis</a:t>
            </a:r>
            <a:r>
              <a:rPr lang="en-US" b="1" dirty="0" smtClean="0">
                <a:latin typeface="微软雅黑" panose="020B0503020204020204" pitchFamily="34" charset="-122"/>
                <a:ea typeface="微软雅黑" panose="020B0503020204020204" pitchFamily="34" charset="-122"/>
              </a:rPr>
              <a:t>-e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Session chair: Meng Zhang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027367"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104-bis-e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sz="1400" b="1" dirty="0" smtClean="0">
                <a:latin typeface="微软雅黑" panose="020B0503020204020204" pitchFamily="34" charset="-122"/>
                <a:ea typeface="微软雅黑" panose="020B0503020204020204" pitchFamily="34" charset="-122"/>
              </a:rPr>
              <a:t>October 10</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19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R4-2215302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please submit formal </a:t>
            </a:r>
            <a:r>
              <a:rPr lang="en-US" altLang="zh-CN" sz="1400" dirty="0" smtClean="0">
                <a:cs typeface="+mn-cs"/>
              </a:rPr>
              <a:t>CRs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performance part of </a:t>
            </a:r>
            <a:r>
              <a:rPr lang="en-US" altLang="zh-CN" sz="1400" dirty="0" smtClean="0"/>
              <a:t>Rel-17 </a:t>
            </a:r>
            <a:r>
              <a:rPr lang="en-US" altLang="zh-CN" sz="1400" dirty="0"/>
              <a:t>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Please provide draft </a:t>
            </a:r>
            <a:r>
              <a:rPr lang="en-US" altLang="zh-CN" sz="1200" dirty="0"/>
              <a:t>CRs </a:t>
            </a:r>
            <a:r>
              <a:rPr lang="en-US" altLang="zh-CN" sz="1200" dirty="0" smtClean="0"/>
              <a:t>for all the on-going Rel-17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r>
              <a:rPr lang="en-US" altLang="zh-CN" sz="1400" dirty="0" smtClean="0"/>
              <a:t>In the </a:t>
            </a:r>
            <a:r>
              <a:rPr lang="en-US" altLang="zh-CN" sz="1400" dirty="0" err="1" smtClean="0"/>
              <a:t>bis</a:t>
            </a:r>
            <a:r>
              <a:rPr lang="en-US" altLang="zh-CN" sz="1400" dirty="0" smtClean="0"/>
              <a:t> meeting, the formal CR is allowed. And in the follow-up ordinary meeting, if the further change(s) in the same clause were needed, the new CR should be based on the latest version of specifications and the agreed CRs in the previous </a:t>
            </a:r>
            <a:r>
              <a:rPr lang="en-US" altLang="zh-CN" sz="1400" dirty="0" err="1" smtClean="0"/>
              <a:t>bis</a:t>
            </a:r>
            <a:r>
              <a:rPr lang="en-US" altLang="zh-CN" sz="1400" dirty="0" smtClean="0"/>
              <a:t> meeting should be captured with change marks in the new CR. </a:t>
            </a:r>
            <a:endParaRPr lang="en-US" altLang="zh-CN" sz="1400" dirty="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smtClean="0">
                <a:hlinkClick r:id="rId3"/>
              </a:rPr>
              <a:t>https</a:t>
            </a:r>
            <a:r>
              <a:rPr lang="en-US" sz="1200" dirty="0">
                <a:hlinkClick r:id="rId3"/>
              </a:rPr>
              <a:t>://</a:t>
            </a:r>
            <a:r>
              <a:rPr lang="en-US" sz="1200" dirty="0" smtClean="0">
                <a:hlinkClick r:id="rId3"/>
              </a:rPr>
              <a:t>www.3gpp.org/ftp/tsg_ran/WG4_Radio/TSGR4_104bis-e/Templates</a:t>
            </a:r>
            <a:endParaRPr lang="en-US" sz="1200" dirty="0" smtClean="0"/>
          </a:p>
          <a:p>
            <a:pPr lvl="1">
              <a:spcBef>
                <a:spcPts val="0"/>
              </a:spcBef>
              <a:spcAft>
                <a:spcPts val="600"/>
              </a:spcAft>
            </a:pPr>
            <a:r>
              <a:rPr lang="en-US" sz="1200" dirty="0" smtClean="0">
                <a:cs typeface="+mn-cs"/>
              </a:rPr>
              <a:t>By </a:t>
            </a:r>
            <a:r>
              <a:rPr lang="en-US" sz="1200" dirty="0">
                <a:cs typeface="+mn-cs"/>
              </a:rPr>
              <a:t>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3"/>
              </a:rPr>
              <a:t>https://</a:t>
            </a:r>
            <a:r>
              <a:rPr lang="en-US" altLang="zh-CN" sz="1400" dirty="0" smtClean="0">
                <a:cs typeface="+mn-cs"/>
                <a:hlinkClick r:id="rId3"/>
              </a:rPr>
              <a:t>www.3gpp.org/ftp/tsg_ran/WG4_Radio/TSGR4_104bis-e/Templates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can be found at </a:t>
            </a:r>
            <a:r>
              <a:rPr lang="en-US" altLang="zh-CN" sz="1400" dirty="0">
                <a:hlinkClick r:id="rId3"/>
              </a:rPr>
              <a:t>https://</a:t>
            </a:r>
            <a:r>
              <a:rPr lang="en-US" altLang="zh-CN" sz="1400" dirty="0" smtClean="0">
                <a:hlinkClick r:id="rId3"/>
              </a:rPr>
              <a:t>www.3gpp.org/ftp/tsg_ran/WG4_Radio/TSGR4_104bis-e/Templates</a:t>
            </a:r>
            <a:endParaRPr lang="en-US" altLang="zh-CN" sz="1400" dirty="0" smtClean="0"/>
          </a:p>
          <a:p>
            <a:pPr marL="0" lvl="1" indent="0">
              <a:spcBef>
                <a:spcPts val="0"/>
              </a:spcBef>
              <a:spcAft>
                <a:spcPts val="600"/>
              </a:spcAft>
              <a:buNone/>
            </a:pPr>
            <a:endParaRPr lang="en-US" altLang="zh-CN" sz="14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a:hlinkClick r:id="rId3"/>
              </a:rPr>
              <a:t>https://</a:t>
            </a:r>
            <a:r>
              <a:rPr lang="en-US" altLang="zh-CN" sz="1200" dirty="0" smtClean="0">
                <a:hlinkClick r:id="rId3"/>
              </a:rPr>
              <a:t>www.3gpp.org/ftp/tsg_ran/WG4_Radio/TSGR4_104bis-e/Invitation</a:t>
            </a:r>
            <a:endParaRPr lang="en-US" altLang="zh-CN" sz="1200" dirty="0" smtClean="0"/>
          </a:p>
          <a:p>
            <a:pPr marL="342882" lvl="2" indent="-342882">
              <a:spcBef>
                <a:spcPts val="0"/>
              </a:spcBef>
              <a:spcAft>
                <a:spcPts val="600"/>
              </a:spcAft>
              <a:buBlip>
                <a:blip r:embed="rId2"/>
              </a:buBlip>
            </a:pPr>
            <a:endParaRPr lang="en-US" altLang="zh-CN" sz="1400" b="1" dirty="0" smtClean="0">
              <a:cs typeface="+mn-cs"/>
            </a:endParaRPr>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200" b="1" dirty="0"/>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094408"/>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October 10</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October 19</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(Friday)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September 30</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altLang="zh-CN" sz="1400" dirty="0" smtClean="0"/>
              <a:t>The </a:t>
            </a:r>
            <a:r>
              <a:rPr lang="en-US" sz="1400" dirty="0" smtClean="0"/>
              <a:t>submission </a:t>
            </a:r>
            <a:r>
              <a:rPr lang="en-US" sz="1400" dirty="0"/>
              <a:t>deadline for a new band combination </a:t>
            </a:r>
            <a:r>
              <a:rPr lang="en-US" sz="1400" dirty="0" smtClean="0"/>
              <a:t>request for </a:t>
            </a:r>
            <a:r>
              <a:rPr lang="en-US" sz="1400" smtClean="0"/>
              <a:t>Rel-18 basket WIs </a:t>
            </a:r>
            <a:r>
              <a:rPr lang="en-US" altLang="zh-CN" sz="1400" dirty="0" smtClean="0"/>
              <a:t>is </a:t>
            </a:r>
            <a:r>
              <a:rPr lang="en-US" altLang="zh-CN" sz="1400" dirty="0">
                <a:solidFill>
                  <a:srgbClr val="FF0000"/>
                </a:solidFill>
              </a:rPr>
              <a:t>September 30</a:t>
            </a:r>
            <a:r>
              <a:rPr lang="en-US" altLang="zh-CN" sz="1400" baseline="30000" dirty="0">
                <a:solidFill>
                  <a:srgbClr val="FF0000"/>
                </a:solidFill>
              </a:rPr>
              <a:t>th</a:t>
            </a:r>
            <a:r>
              <a:rPr lang="en-US" altLang="zh-CN" sz="1400" dirty="0">
                <a:solidFill>
                  <a:srgbClr val="FF0000"/>
                </a:solidFill>
              </a:rPr>
              <a:t> (Friday) 2022, 23:59 </a:t>
            </a:r>
            <a:r>
              <a:rPr lang="en-US" altLang="zh-CN" sz="1400" dirty="0" smtClean="0">
                <a:solidFill>
                  <a:srgbClr val="FF0000"/>
                </a:solidFill>
              </a:rPr>
              <a:t>UTC.</a:t>
            </a:r>
            <a:endParaRPr lang="en-US" sz="1400" dirty="0" smtClean="0"/>
          </a:p>
          <a:p>
            <a:pPr>
              <a:spcBef>
                <a:spcPts val="0"/>
              </a:spcBef>
              <a:spcAft>
                <a:spcPts val="600"/>
              </a:spcAft>
            </a:pPr>
            <a:r>
              <a:rPr lang="en-US" sz="1400" dirty="0" smtClean="0"/>
              <a:t>This </a:t>
            </a:r>
            <a:r>
              <a:rPr lang="en-US" sz="1400" dirty="0"/>
              <a:t>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October</a:t>
            </a:r>
            <a:r>
              <a:rPr lang="en-US" altLang="zh-CN" sz="1200" dirty="0" smtClean="0">
                <a:solidFill>
                  <a:srgbClr val="FF0000"/>
                </a:solidFill>
                <a:latin typeface="+mj-ea"/>
                <a:ea typeface="+mj-ea"/>
              </a:rPr>
              <a:t> 14</a:t>
            </a:r>
            <a:r>
              <a:rPr lang="en-US" altLang="zh-CN" sz="1200" baseline="30000" dirty="0" smtClean="0">
                <a:solidFill>
                  <a:srgbClr val="FF0000"/>
                </a:solidFill>
                <a:latin typeface="+mj-ea"/>
                <a:ea typeface="+mj-ea"/>
              </a:rPr>
              <a:t>th</a:t>
            </a:r>
            <a:r>
              <a:rPr lang="en-US" altLang="zh-CN" sz="1200" dirty="0" smtClean="0">
                <a:solidFill>
                  <a:srgbClr val="FF0000"/>
                </a:solidFill>
                <a:latin typeface="+mj-ea"/>
                <a:ea typeface="+mj-ea"/>
              </a:rPr>
              <a:t> (</a:t>
            </a:r>
            <a:r>
              <a:rPr lang="en-US" altLang="zh-CN" sz="1200" dirty="0">
                <a:solidFill>
                  <a:srgbClr val="FF0000"/>
                </a:solidFill>
                <a:latin typeface="+mj-ea"/>
                <a:ea typeface="+mj-ea"/>
              </a:rPr>
              <a:t>Monday</a:t>
            </a:r>
            <a:r>
              <a:rPr lang="en-US" altLang="zh-CN" sz="1200" dirty="0" smtClean="0">
                <a:solidFill>
                  <a:srgbClr val="FF0000"/>
                </a:solidFill>
                <a:latin typeface="+mj-ea"/>
                <a:ea typeface="+mj-ea"/>
              </a:rPr>
              <a:t>) 23:59 </a:t>
            </a:r>
            <a:r>
              <a:rPr lang="en-US" altLang="zh-CN" sz="1200" dirty="0">
                <a:solidFill>
                  <a:srgbClr val="FF0000"/>
                </a:solidFill>
                <a:latin typeface="+mj-ea"/>
                <a:ea typeface="+mj-ea"/>
              </a:rPr>
              <a:t>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Rounded Corners 201">
            <a:extLst>
              <a:ext uri="{FF2B5EF4-FFF2-40B4-BE49-F238E27FC236}">
                <a16:creationId xmlns:a16="http://schemas.microsoft.com/office/drawing/2014/main" xmlns=""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Rounded Corners 201">
            <a:extLst>
              <a:ext uri="{FF2B5EF4-FFF2-40B4-BE49-F238E27FC236}">
                <a16:creationId xmlns="" xmlns:a16="http://schemas.microsoft.com/office/drawing/2014/main" id="{B6CDA6FF-6740-49E7-B14C-1831ED62E0F8}"/>
              </a:ext>
            </a:extLst>
          </p:cNvPr>
          <p:cNvSpPr/>
          <p:nvPr/>
        </p:nvSpPr>
        <p:spPr>
          <a:xfrm>
            <a:off x="10252153" y="4800512"/>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10188019"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a16="http://schemas.microsoft.com/office/drawing/2014/main" xmlns=""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a16="http://schemas.microsoft.com/office/drawing/2014/main" xmlns=""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a16="http://schemas.microsoft.com/office/drawing/2014/main" xmlns=""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a16="http://schemas.microsoft.com/office/drawing/2014/main" xmlns=""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a16="http://schemas.microsoft.com/office/drawing/2014/main" xmlns=""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a16="http://schemas.microsoft.com/office/drawing/2014/main" xmlns=""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a16="http://schemas.microsoft.com/office/drawing/2014/main" xmlns=""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a16="http://schemas.microsoft.com/office/drawing/2014/main" xmlns=""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a16="http://schemas.microsoft.com/office/drawing/2014/main" xmlns=""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a16="http://schemas.microsoft.com/office/drawing/2014/main" xmlns=""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a16="http://schemas.microsoft.com/office/drawing/2014/main" xmlns=""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a16="http://schemas.microsoft.com/office/drawing/2014/main" xmlns=""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a16="http://schemas.microsoft.com/office/drawing/2014/main" xmlns="" id="{61214404-3E99-431F-A1D1-0A44E2021497}"/>
              </a:ext>
            </a:extLst>
          </p:cNvPr>
          <p:cNvSpPr/>
          <p:nvPr/>
        </p:nvSpPr>
        <p:spPr>
          <a:xfrm>
            <a:off x="3570371" y="1338914"/>
            <a:ext cx="3726870"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Oct</a:t>
            </a:r>
            <a:r>
              <a:rPr lang="en-GB" sz="800" kern="0" dirty="0" smtClean="0">
                <a:solidFill>
                  <a:srgbClr val="FFFFFF"/>
                </a:solidFill>
                <a:latin typeface="微软雅黑" panose="020B0503020204020204" pitchFamily="34" charset="-122"/>
                <a:ea typeface="微软雅黑" panose="020B0503020204020204" pitchFamily="34" charset="-122"/>
              </a:rPr>
              <a:t> 10~13)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a16="http://schemas.microsoft.com/office/drawing/2014/main" xmlns="" id="{61214404-3E99-431F-A1D1-0A44E2021497}"/>
              </a:ext>
            </a:extLst>
          </p:cNvPr>
          <p:cNvSpPr/>
          <p:nvPr/>
        </p:nvSpPr>
        <p:spPr>
          <a:xfrm>
            <a:off x="9248470" y="1338914"/>
            <a:ext cx="279457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(Oct 14~19)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a16="http://schemas.microsoft.com/office/drawing/2014/main" xmlns=""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a16="http://schemas.microsoft.com/office/drawing/2014/main" xmlns="" id="{B6CDA6FF-6740-49E7-B14C-1831ED62E0F8}"/>
              </a:ext>
            </a:extLst>
          </p:cNvPr>
          <p:cNvSpPr/>
          <p:nvPr/>
        </p:nvSpPr>
        <p:spPr>
          <a:xfrm>
            <a:off x="748196" y="5800534"/>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rPr>
              <a:t>Time</a:t>
            </a:r>
            <a:r>
              <a:rPr lang="en-US" altLang="zh-CN" sz="800" b="1" kern="0" noProof="0" dirty="0" smtClean="0">
                <a:solidFill>
                  <a:srgbClr val="FFFFFF"/>
                </a:solidFill>
                <a:latin typeface="+mj-ea"/>
                <a:ea typeface="+mj-ea"/>
                <a:cs typeface="+mn-cs"/>
              </a:rPr>
              <a:t>line 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4" name="Rectangle: Rounded Corners 201">
            <a:extLst>
              <a:ext uri="{FF2B5EF4-FFF2-40B4-BE49-F238E27FC236}">
                <a16:creationId xmlns:a16="http://schemas.microsoft.com/office/drawing/2014/main" xmlns="" id="{B6CDA6FF-6740-49E7-B14C-1831ED62E0F8}"/>
              </a:ext>
            </a:extLst>
          </p:cNvPr>
          <p:cNvSpPr/>
          <p:nvPr/>
        </p:nvSpPr>
        <p:spPr>
          <a:xfrm>
            <a:off x="1688138" y="5800534"/>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comments and </a:t>
            </a:r>
            <a:r>
              <a:rPr lang="en-US" sz="800" b="1" kern="0" dirty="0" err="1" smtClean="0">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5" name="Rectangle: Rounded Corners 201">
            <a:extLst>
              <a:ext uri="{FF2B5EF4-FFF2-40B4-BE49-F238E27FC236}">
                <a16:creationId xmlns:a16="http://schemas.microsoft.com/office/drawing/2014/main" xmlns="" id="{B6CDA6FF-6740-49E7-B14C-1831ED62E0F8}"/>
              </a:ext>
            </a:extLst>
          </p:cNvPr>
          <p:cNvSpPr/>
          <p:nvPr/>
        </p:nvSpPr>
        <p:spPr>
          <a:xfrm>
            <a:off x="2631551" y="5800534"/>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noProof="0" dirty="0" smtClean="0">
                <a:ln>
                  <a:noFill/>
                </a:ln>
                <a:solidFill>
                  <a:srgbClr val="FFFFFF"/>
                </a:solidFill>
                <a:effectLst/>
                <a:uLnTx/>
                <a:uFillTx/>
                <a:latin typeface="+mj-ea"/>
                <a:ea typeface="+mj-ea"/>
                <a:cs typeface="+mn-cs"/>
              </a:rPr>
              <a:t> RRM, BS</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6" name="TextBox 1">
            <a:extLst>
              <a:ext uri="{FF2B5EF4-FFF2-40B4-BE49-F238E27FC236}">
                <a16:creationId xmlns:a16="http://schemas.microsoft.com/office/drawing/2014/main" xmlns=""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a16="http://schemas.microsoft.com/office/drawing/2014/main" xmlns="" id="{61214404-3E99-431F-A1D1-0A44E2021497}"/>
              </a:ext>
            </a:extLst>
          </p:cNvPr>
          <p:cNvSpPr/>
          <p:nvPr/>
        </p:nvSpPr>
        <p:spPr>
          <a:xfrm>
            <a:off x="7344961" y="1338309"/>
            <a:ext cx="91709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 14~19</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36213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2672817" y="480051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October 9</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 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a16="http://schemas.microsoft.com/office/drawing/2014/main" xmlns="" id="{B6CDA6FF-6740-49E7-B14C-1831ED62E0F8}"/>
              </a:ext>
            </a:extLst>
          </p:cNvPr>
          <p:cNvSpPr/>
          <p:nvPr/>
        </p:nvSpPr>
        <p:spPr>
          <a:xfrm>
            <a:off x="3621333"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4561247"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6467479" y="556308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a16="http://schemas.microsoft.com/office/drawing/2014/main" xmlns="" id="{B6CDA6FF-6740-49E7-B14C-1831ED62E0F8}"/>
              </a:ext>
            </a:extLst>
          </p:cNvPr>
          <p:cNvSpPr/>
          <p:nvPr/>
        </p:nvSpPr>
        <p:spPr>
          <a:xfrm>
            <a:off x="6461185"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6467479"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7303671" y="3066095"/>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7407558"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a16="http://schemas.microsoft.com/office/drawing/2014/main" xmlns="" id="{B6CDA6FF-6740-49E7-B14C-1831ED62E0F8}"/>
              </a:ext>
            </a:extLst>
          </p:cNvPr>
          <p:cNvSpPr/>
          <p:nvPr/>
        </p:nvSpPr>
        <p:spPr>
          <a:xfrm>
            <a:off x="9322375"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5512600"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a16="http://schemas.microsoft.com/office/drawing/2014/main" xmlns=""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10252819" y="5432905"/>
            <a:ext cx="784800" cy="92241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0252819"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1187237"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a16="http://schemas.microsoft.com/office/drawing/2014/main" xmlns="" id="{B6CDA6FF-6740-49E7-B14C-1831ED62E0F8}"/>
              </a:ext>
            </a:extLst>
          </p:cNvPr>
          <p:cNvSpPr/>
          <p:nvPr/>
        </p:nvSpPr>
        <p:spPr>
          <a:xfrm>
            <a:off x="10252819"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1187237" y="4800512"/>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圆角矩形标注 99"/>
          <p:cNvSpPr/>
          <p:nvPr/>
        </p:nvSpPr>
        <p:spPr bwMode="auto">
          <a:xfrm>
            <a:off x="850279" y="2131443"/>
            <a:ext cx="1656605" cy="721680"/>
          </a:xfrm>
          <a:prstGeom prst="wedgeRoundRectCallout">
            <a:avLst>
              <a:gd name="adj1" fmla="val 111383"/>
              <a:gd name="adj2" fmla="val -4814"/>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Companies need feed back if </a:t>
            </a:r>
            <a:r>
              <a:rPr lang="en-US" altLang="zh-CN" sz="800" dirty="0" err="1" smtClean="0">
                <a:latin typeface="+mj-ea"/>
                <a:ea typeface="+mj-ea"/>
              </a:rPr>
              <a:t>tdoc</a:t>
            </a:r>
            <a:r>
              <a:rPr lang="en-US" altLang="zh-CN" sz="800" dirty="0" smtClean="0">
                <a:latin typeface="+mj-ea"/>
                <a:ea typeface="+mj-ea"/>
              </a:rPr>
              <a:t> is submitted in wrong agenda or </a:t>
            </a:r>
            <a:r>
              <a:rPr lang="en-US" altLang="zh-CN" sz="800" dirty="0" err="1" smtClean="0">
                <a:latin typeface="+mj-ea"/>
                <a:ea typeface="+mj-ea"/>
              </a:rPr>
              <a:t>tdoc</a:t>
            </a:r>
            <a:r>
              <a:rPr lang="en-US" altLang="zh-CN" sz="800" dirty="0" smtClean="0">
                <a:latin typeface="+mj-ea"/>
                <a:ea typeface="+mj-ea"/>
              </a:rPr>
              <a:t> is missing from email summary</a:t>
            </a:r>
            <a:endParaRPr lang="zh-CN" altLang="en-US" sz="800" dirty="0">
              <a:latin typeface="+mj-ea"/>
              <a:ea typeface="+mj-ea"/>
            </a:endParaRPr>
          </a:p>
        </p:txBody>
      </p:sp>
      <p:sp>
        <p:nvSpPr>
          <p:cNvPr id="151" name="矩形 150"/>
          <p:cNvSpPr/>
          <p:nvPr/>
        </p:nvSpPr>
        <p:spPr>
          <a:xfrm>
            <a:off x="1022101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Tue16:00 </a:t>
            </a:r>
            <a:r>
              <a:rPr lang="en-US" altLang="zh-CN" sz="700" b="1" dirty="0">
                <a:latin typeface="微软雅黑" panose="020B0503020204020204" pitchFamily="34" charset="-122"/>
                <a:ea typeface="微软雅黑" panose="020B0503020204020204" pitchFamily="34" charset="-122"/>
              </a:rPr>
              <a:t>UTC </a:t>
            </a:r>
            <a:endParaRPr lang="zh-CN" altLang="en-US" sz="2000" b="1" dirty="0"/>
          </a:p>
        </p:txBody>
      </p:sp>
      <p:sp>
        <p:nvSpPr>
          <p:cNvPr id="88" name="圆角矩形标注 87"/>
          <p:cNvSpPr/>
          <p:nvPr/>
        </p:nvSpPr>
        <p:spPr bwMode="auto">
          <a:xfrm>
            <a:off x="850279" y="4324172"/>
            <a:ext cx="1656605" cy="1040473"/>
          </a:xfrm>
          <a:prstGeom prst="wedgeRoundRectCallout">
            <a:avLst>
              <a:gd name="adj1" fmla="val 59797"/>
              <a:gd name="adj2" fmla="val -2673"/>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Due to Holiday in China and other regions, the initial summary deadline is October 9</a:t>
            </a:r>
            <a:r>
              <a:rPr lang="en-US" altLang="zh-CN" sz="800" baseline="30000" dirty="0" smtClean="0">
                <a:latin typeface="+mj-ea"/>
                <a:ea typeface="+mj-ea"/>
              </a:rPr>
              <a:t>th</a:t>
            </a:r>
            <a:r>
              <a:rPr lang="en-US" altLang="zh-CN" sz="800" dirty="0" smtClean="0">
                <a:latin typeface="+mj-ea"/>
                <a:ea typeface="+mj-ea"/>
              </a:rPr>
              <a:t>. For moderators located in other regions, appreciate if you could provide it earlier</a:t>
            </a:r>
            <a:endParaRPr lang="zh-CN" altLang="en-US" sz="800" dirty="0">
              <a:latin typeface="+mj-ea"/>
              <a:ea typeface="+mj-ea"/>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740755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380868" y="20047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1187237"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10263436"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39" name="圆角矩形标注 138"/>
          <p:cNvSpPr/>
          <p:nvPr/>
        </p:nvSpPr>
        <p:spPr bwMode="auto">
          <a:xfrm>
            <a:off x="9184512" y="2806888"/>
            <a:ext cx="978024" cy="1041766"/>
          </a:xfrm>
          <a:prstGeom prst="wedgeRoundRectCallout">
            <a:avLst>
              <a:gd name="adj1" fmla="val 60126"/>
              <a:gd name="adj2" fmla="val 115371"/>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Please do not upload the formal </a:t>
            </a:r>
            <a:r>
              <a:rPr lang="en-US" altLang="zh-CN" sz="800" b="1" dirty="0" err="1" smtClean="0">
                <a:latin typeface="+mj-ea"/>
              </a:rPr>
              <a:t>tdocs</a:t>
            </a:r>
            <a:r>
              <a:rPr lang="en-US" altLang="zh-CN" sz="800" b="1" dirty="0" smtClean="0">
                <a:latin typeface="+mj-ea"/>
              </a:rPr>
              <a:t> before the end of checking window</a:t>
            </a:r>
            <a:endParaRPr lang="zh-CN" altLang="en-US" sz="800" b="1" dirty="0">
              <a:latin typeface="+mj-ea"/>
            </a:endParaRPr>
          </a:p>
        </p:txBody>
      </p:sp>
      <p:sp>
        <p:nvSpPr>
          <p:cNvPr id="141" name="矩形 140"/>
          <p:cNvSpPr/>
          <p:nvPr/>
        </p:nvSpPr>
        <p:spPr bwMode="auto">
          <a:xfrm flipV="1">
            <a:off x="9260451"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43" name="Rectangle: Rounded Corners 201">
            <a:extLst>
              <a:ext uri="{FF2B5EF4-FFF2-40B4-BE49-F238E27FC236}">
                <a16:creationId xmlns="" xmlns:a16="http://schemas.microsoft.com/office/drawing/2014/main" id="{B6CDA6FF-6740-49E7-B14C-1831ED62E0F8}"/>
              </a:ext>
            </a:extLst>
          </p:cNvPr>
          <p:cNvSpPr/>
          <p:nvPr/>
        </p:nvSpPr>
        <p:spPr>
          <a:xfrm>
            <a:off x="9321709" y="529347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Update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round </a:t>
            </a:r>
            <a:r>
              <a:rPr lang="en-US" sz="800" b="1" kern="0" dirty="0">
                <a:solidFill>
                  <a:schemeClr val="bg1"/>
                </a:solidFill>
                <a:latin typeface="+mj-ea"/>
                <a:ea typeface="+mj-ea"/>
                <a:cs typeface="+mn-cs"/>
              </a:rPr>
              <a:t>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40" name="Rectangle: Rounded Corners 201">
            <a:extLst>
              <a:ext uri="{FF2B5EF4-FFF2-40B4-BE49-F238E27FC236}">
                <a16:creationId xmlns="" xmlns:a16="http://schemas.microsoft.com/office/drawing/2014/main" id="{B6CDA6FF-6740-49E7-B14C-1831ED62E0F8}"/>
              </a:ext>
            </a:extLst>
          </p:cNvPr>
          <p:cNvSpPr/>
          <p:nvPr/>
        </p:nvSpPr>
        <p:spPr>
          <a:xfrm>
            <a:off x="7406225" y="5432905"/>
            <a:ext cx="786133" cy="925675"/>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44" name="文本框 143"/>
          <p:cNvSpPr txBox="1"/>
          <p:nvPr/>
        </p:nvSpPr>
        <p:spPr>
          <a:xfrm>
            <a:off x="11089270" y="2167432"/>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Extended discussions for controversial topics</a:t>
            </a:r>
            <a:endParaRPr lang="zh-CN" altLang="en-US" sz="800" dirty="0">
              <a:latin typeface="微软雅黑" panose="020B0503020204020204" pitchFamily="34" charset="-122"/>
              <a:ea typeface="微软雅黑" panose="020B0503020204020204" pitchFamily="34" charset="-122"/>
            </a:endParaRPr>
          </a:p>
        </p:txBody>
      </p:sp>
      <p:sp>
        <p:nvSpPr>
          <p:cNvPr id="145" name="Rectangle: Rounded Corners 201">
            <a:extLst>
              <a:ext uri="{FF2B5EF4-FFF2-40B4-BE49-F238E27FC236}">
                <a16:creationId xmlns="" xmlns:a16="http://schemas.microsoft.com/office/drawing/2014/main" id="{B6CDA6FF-6740-49E7-B14C-1831ED62E0F8}"/>
              </a:ext>
            </a:extLst>
          </p:cNvPr>
          <p:cNvSpPr/>
          <p:nvPr/>
        </p:nvSpPr>
        <p:spPr>
          <a:xfrm>
            <a:off x="9321709"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8359933" y="228654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UTC on Sat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304168" y="4973129"/>
            <a:ext cx="1460271" cy="360717"/>
          </a:xfrm>
          <a:prstGeom prst="wedgeRoundRectCallout">
            <a:avLst>
              <a:gd name="adj1" fmla="val 46928"/>
              <a:gd name="adj2" fmla="val 77829"/>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46" name="文本框 145"/>
          <p:cNvSpPr txBox="1"/>
          <p:nvPr/>
        </p:nvSpPr>
        <p:spPr>
          <a:xfrm>
            <a:off x="4477998" y="479589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206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a:t>
            </a:r>
            <a:r>
              <a:rPr lang="en-US" altLang="zh-CN" sz="1400" dirty="0" smtClean="0"/>
              <a:t>.1 </a:t>
            </a:r>
            <a:r>
              <a:rPr lang="en-US" altLang="zh-CN" sz="1400" dirty="0"/>
              <a:t>for LTE, AI </a:t>
            </a:r>
            <a:r>
              <a:rPr lang="en-US" altLang="zh-CN" sz="1400" dirty="0" smtClean="0"/>
              <a:t>5.3–5.13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10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October 12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October 13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October 17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October 18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October 19 (Wednesday),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20 (</a:t>
            </a:r>
            <a:r>
              <a:rPr lang="en-US" altLang="zh-CN" sz="1200" dirty="0" smtClean="0">
                <a:solidFill>
                  <a:srgbClr val="FF0000"/>
                </a:solidFill>
              </a:rPr>
              <a:t>Thursday</a:t>
            </a:r>
            <a:r>
              <a:rPr lang="en-US" sz="1200" dirty="0" smtClean="0">
                <a:solidFill>
                  <a:srgbClr val="FF0000"/>
                </a:solidFill>
              </a:rPr>
              <a:t>),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October 21 (Friday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October 24 (Monday),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October 25 </a:t>
            </a:r>
            <a:r>
              <a:rPr lang="en-US" altLang="zh-CN" sz="1200" dirty="0">
                <a:solidFill>
                  <a:srgbClr val="FF0000"/>
                </a:solidFill>
              </a:rPr>
              <a:t>(</a:t>
            </a:r>
            <a:r>
              <a:rPr lang="en-US" altLang="zh-CN" sz="1200" dirty="0" smtClean="0">
                <a:solidFill>
                  <a:srgbClr val="FF0000"/>
                </a:solidFill>
              </a:rPr>
              <a:t>Tuesday),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October 20 (Thursday)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 after ordinary meeting</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XXX xx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XXX xx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purl.org/dc/terms/"/>
    <ds:schemaRef ds:uri="a915fe38-2618-47b6-8303-829fb71466d5"/>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23d77754-4ccc-4c57-9291-cab09e81894a"/>
    <ds:schemaRef ds:uri="http://purl.org/dc/dcmitype/"/>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353940</TotalTime>
  <Words>3989</Words>
  <Application>Microsoft Office PowerPoint</Application>
  <PresentationFormat>宽屏</PresentationFormat>
  <Paragraphs>343</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RAN4#104-bis-e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1267</cp:revision>
  <cp:lastPrinted>2016-09-15T08:31:35Z</cp:lastPrinted>
  <dcterms:created xsi:type="dcterms:W3CDTF">2009-11-27T05:15:11Z</dcterms:created>
  <dcterms:modified xsi:type="dcterms:W3CDTF">2022-10-07T15:57:20Z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(3)UANrrsH80v5csoLO+NrO2YOHGVvm3PbRrqb+uDw9ykIj3P1iGXJDDQ6dFJjFlFzmScGvJw91
lznsNOVEExPTbpAs0Y7TwcD4spjJ2FSVXpy0zLFaYB45o9tjxJJspbpniAGpt+CNVTbEdeEA
UeNQ634cNU4w5Co8+ZvxNK2prYWEIhaausT+Of193bBgHpFS1ly+d7uck8JGEqc1/pW3Qwr/
85POEMsHFmRCzlvh1r</vt:lpwstr>
  </property>
  <property fmtid="{D5CDD505-2E9C-101B-9397-08002B2CF9AE}" pid="11" name="_2015_ms_pID_7253431">
    <vt:lpwstr>MoTelPxKs37jZ2m+6HMjgYUjPgyS8yWhVvqyJtNj4KGgeVWvgHiOxx
iFJJtEQKg46uJMBfTKUB1am5jsDNporDC9X5muGyVLgqRM6YjXoBxL5GH1I5yUCzhXSyB1fx
JYSG6NEnFW/6nj6qeyEbr+QfOBmcPWUpg/XoFlCQHKc3mvCEElp392dCrfma0xeJA1LWEDH2
U5Cjo6abu18rdxZu806MA7b3k+dYqdzoOZtr</vt:lpwstr>
  </property>
  <property fmtid="{D5CDD505-2E9C-101B-9397-08002B2CF9AE}" pid="12" name="_2015_ms_pID_7253432">
    <vt:lpwstr>DA==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1664943054</vt:lpwstr>
  </property>
</Properties>
</file>