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39" r:id="rId5"/>
    <p:sldId id="343" r:id="rId6"/>
    <p:sldId id="341" r:id="rId7"/>
    <p:sldId id="333" r:id="rId8"/>
    <p:sldId id="293" r:id="rId9"/>
  </p:sldIdLst>
  <p:sldSz cx="12190095" cy="6859270"/>
  <p:notesSz cx="6858000" cy="9144000"/>
  <p:custDataLst>
    <p:tags r:id="rId1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69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2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1.png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n39 A-MPR </a:t>
            </a:r>
            <a:r>
              <a:rPr lang="en-US" altLang="zh-CN" sz="2800" dirty="0">
                <a:latin typeface="+mn-lt"/>
                <a:sym typeface="+mn-ea"/>
              </a:rPr>
              <a:t>PC2 </a:t>
            </a:r>
            <a:r>
              <a:rPr lang="en-US" altLang="zh-CN" sz="2800" dirty="0">
                <a:latin typeface="+mn-lt"/>
              </a:rPr>
              <a:t>Test Case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Huawei, Hisilicon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96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R5-225600</a:t>
            </a:r>
            <a:endParaRPr lang="en-US" altLang="zh-CN" sz="2400" b="1" dirty="0" smtClean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Aug 15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26</a:t>
            </a:r>
            <a:r>
              <a:rPr lang="en-US" altLang="en-GB" sz="2400" b="1" dirty="0" smtClean="0"/>
              <a:t>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57150"/>
            <a:ext cx="11577955" cy="84391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Conformance Requirements for n39 A-MPR PC2@</a:t>
            </a:r>
            <a:r>
              <a:rPr lang="en-US" altLang="zh-CN" sz="3200" b="1" dirty="0" smtClean="0">
                <a:solidFill>
                  <a:schemeClr val="tx1"/>
                </a:solidFill>
                <a:highlight>
                  <a:srgbClr val="FFFF00"/>
                </a:highlight>
              </a:rPr>
              <a:t>CBW=10MHz &amp; SCS=60KHz</a:t>
            </a:r>
            <a:endParaRPr lang="en-US" altLang="zh-CN" sz="3200" b="1" dirty="0" smtClean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548438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00" name="文本框 99"/>
          <p:cNvSpPr txBox="1"/>
          <p:nvPr/>
        </p:nvSpPr>
        <p:spPr>
          <a:xfrm>
            <a:off x="3068955" y="3815080"/>
            <a:ext cx="55657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Table 6.2.3.</a:t>
            </a:r>
            <a:r>
              <a:rPr lang="en-US" sz="1400" b="1">
                <a:latin typeface="Arial" panose="020B0604020202020204" pitchFamily="34" charset="0"/>
                <a:ea typeface="Malgun Gothic" panose="020B0503020000020004" charset="-127"/>
                <a:cs typeface="Times New Roman" panose="02020603050405020304" charset="0"/>
              </a:rPr>
              <a:t>3.</a:t>
            </a:r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19-3: A-MPR regions for NS_50 (Power Class 2)</a:t>
            </a:r>
            <a:endParaRPr lang="en-US" altLang="en-US" sz="1400" b="1">
              <a:latin typeface="Arial" panose="020B0604020202020204" pitchFamily="34" charset="0"/>
              <a:cs typeface="Times New Roman" panose="0202060305040502030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5115" y="4191635"/>
          <a:ext cx="11664315" cy="6455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9265"/>
                <a:gridCol w="3550920"/>
                <a:gridCol w="5264150"/>
                <a:gridCol w="1109980"/>
              </a:tblGrid>
              <a:tr h="467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 (MHz)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1400" b="1" baseline="-250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</a:t>
                      </a: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400" b="1" baseline="-250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CRB</a:t>
                      </a: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A-MPR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MHz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1.44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1.44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1.8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2.7+2* RBstart*12*SCS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&gt;1.8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8.1- RBstart*12*SCS</a:t>
                      </a:r>
                      <a:endParaRPr lang="en-US" altLang="en-US" sz="1400" b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20345" y="5563870"/>
            <a:ext cx="11749405" cy="1052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Observation 2</a:t>
            </a:r>
            <a:r>
              <a:rPr lang="en-US" altLang="zh-CN" sz="2400" dirty="0" smtClean="0">
                <a:latin typeface="+mn-lt"/>
                <a:sym typeface="+mn-ea"/>
              </a:rPr>
              <a:t>: As per Table </a:t>
            </a:r>
            <a:r>
              <a:rPr lang="en-US" altLang="zh-CN" sz="2400" dirty="0" smtClean="0">
                <a:latin typeface="+mn-lt"/>
                <a:sym typeface="+mn-ea"/>
              </a:rPr>
              <a:t>6.2.3.3.19-3</a:t>
            </a:r>
            <a:r>
              <a:rPr lang="en-US" altLang="zh-CN" sz="2400" dirty="0" smtClean="0">
                <a:latin typeface="+mn-lt"/>
                <a:sym typeface="+mn-ea"/>
              </a:rPr>
              <a:t>, for CBW=10MHz &amp; SCS=60KHz, the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ransmission Bandwidth</a:t>
            </a:r>
            <a:r>
              <a:rPr lang="en-US" altLang="zh-CN" sz="2400" dirty="0" smtClean="0">
                <a:latin typeface="+mn-lt"/>
                <a:sym typeface="+mn-ea"/>
              </a:rPr>
              <a:t> is (</a:t>
            </a:r>
            <a:r>
              <a:rPr lang="en-US" altLang="zh-CN" sz="2400" dirty="0" smtClean="0">
                <a:latin typeface="+mn-lt"/>
                <a:sym typeface="+mn-ea"/>
              </a:rPr>
              <a:t>L</a:t>
            </a:r>
            <a:r>
              <a:rPr lang="en-US" altLang="zh-CN" sz="2400" baseline="-25000" dirty="0" smtClean="0">
                <a:latin typeface="+mn-lt"/>
                <a:sym typeface="+mn-ea"/>
              </a:rPr>
              <a:t>CRB </a:t>
            </a:r>
            <a:r>
              <a:rPr lang="en-US" altLang="zh-CN" sz="2400" dirty="0" smtClean="0">
                <a:latin typeface="+mn-lt"/>
                <a:sym typeface="+mn-ea"/>
              </a:rPr>
              <a:t>+ RB</a:t>
            </a:r>
            <a:r>
              <a:rPr lang="en-US" altLang="zh-CN" sz="2400" baseline="-25000" dirty="0" smtClean="0">
                <a:latin typeface="+mn-lt"/>
                <a:sym typeface="+mn-ea"/>
              </a:rPr>
              <a:t>start</a:t>
            </a:r>
            <a:r>
              <a:rPr lang="en-US" altLang="zh-CN" sz="2400" dirty="0" smtClean="0">
                <a:latin typeface="+mn-lt"/>
                <a:sym typeface="+mn-ea"/>
              </a:rPr>
              <a:t>)*12*SCS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≥ 8.1(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MHz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)</a:t>
            </a:r>
            <a:r>
              <a:rPr lang="en-US" altLang="zh-CN" sz="2400" dirty="0" smtClean="0">
                <a:latin typeface="+mn-lt"/>
                <a:sym typeface="+mn-ea"/>
              </a:rPr>
              <a:t>. The Transmission Bandwidth is “larger” than the Maximum Transmission Bandwidth, which is unreasonable.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0025" y="2887980"/>
            <a:ext cx="11749405" cy="732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Observation 1</a:t>
            </a:r>
            <a:r>
              <a:rPr lang="en-US" altLang="zh-CN" sz="2400" dirty="0" smtClean="0">
                <a:latin typeface="+mn-lt"/>
                <a:sym typeface="+mn-ea"/>
              </a:rPr>
              <a:t>: As per Table 5.3.2-1, for CBW=10MHz &amp; SCS=60KHz, the </a:t>
            </a:r>
            <a:r>
              <a:rPr lang="en-US" altLang="zh-CN" sz="2400" dirty="0" smtClean="0">
                <a:solidFill>
                  <a:srgbClr val="C00000"/>
                </a:solidFill>
                <a:latin typeface="+mn-lt"/>
                <a:sym typeface="+mn-ea"/>
              </a:rPr>
              <a:t>M</a:t>
            </a:r>
            <a:r>
              <a:rPr lang="en-US" altLang="zh-CN" sz="2400" dirty="0" smtClean="0">
                <a:solidFill>
                  <a:srgbClr val="C00000"/>
                </a:solidFill>
                <a:latin typeface="+mn-lt"/>
                <a:sym typeface="+mn-ea"/>
              </a:rPr>
              <a:t>aximum Transmission Bandwidth</a:t>
            </a:r>
            <a:r>
              <a:rPr lang="en-US" altLang="zh-CN" sz="2400" dirty="0" smtClean="0">
                <a:latin typeface="+mn-lt"/>
                <a:sym typeface="+mn-ea"/>
              </a:rPr>
              <a:t> is N</a:t>
            </a:r>
            <a:r>
              <a:rPr lang="en-US" altLang="zh-CN" sz="2400" baseline="-25000" dirty="0" smtClean="0">
                <a:latin typeface="+mn-lt"/>
                <a:sym typeface="+mn-ea"/>
              </a:rPr>
              <a:t>RB</a:t>
            </a:r>
            <a:r>
              <a:rPr lang="en-US" altLang="zh-CN" sz="2400" dirty="0" smtClean="0">
                <a:latin typeface="+mn-lt"/>
                <a:sym typeface="+mn-ea"/>
              </a:rPr>
              <a:t>*12*SCS = 11*12*60(kHz) = </a:t>
            </a:r>
            <a:r>
              <a:rPr lang="en-US" altLang="zh-CN" sz="2400" dirty="0" smtClean="0">
                <a:solidFill>
                  <a:srgbClr val="C00000"/>
                </a:solidFill>
                <a:latin typeface="+mn-lt"/>
                <a:sym typeface="+mn-ea"/>
              </a:rPr>
              <a:t>7.920(MHz)</a:t>
            </a:r>
            <a:endParaRPr lang="en-US" altLang="zh-CN" sz="2400" dirty="0" smtClean="0">
              <a:solidFill>
                <a:srgbClr val="C00000"/>
              </a:solidFill>
              <a:latin typeface="+mn-lt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1036955"/>
            <a:ext cx="9575800" cy="18605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898140" y="2559050"/>
            <a:ext cx="465455" cy="24320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 rot="1260000">
            <a:off x="8626475" y="4018280"/>
            <a:ext cx="2233930" cy="3683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</a:rPr>
              <a:t>TS 38.521-1 (h50)</a:t>
            </a:r>
            <a:endParaRPr lang="en-US" altLang="zh-CN" b="1">
              <a:solidFill>
                <a:srgbClr val="C0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57150"/>
            <a:ext cx="11577955" cy="84391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Conformance Requirements for n39 A-MPR PC2@</a:t>
            </a:r>
            <a:r>
              <a:rPr lang="en-US" altLang="zh-CN" sz="3200" b="1" dirty="0" smtClean="0">
                <a:solidFill>
                  <a:schemeClr val="tx1"/>
                </a:solidFill>
                <a:highlight>
                  <a:srgbClr val="FFFF00"/>
                </a:highlight>
              </a:rPr>
              <a:t>CBW=15MHz &amp; SCS=60KHz</a:t>
            </a:r>
            <a:endParaRPr lang="en-US" altLang="zh-CN" sz="3200" b="1" dirty="0" smtClean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23725" y="6512878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00" name="文本框 99"/>
          <p:cNvSpPr txBox="1"/>
          <p:nvPr/>
        </p:nvSpPr>
        <p:spPr>
          <a:xfrm>
            <a:off x="3068955" y="3977005"/>
            <a:ext cx="55657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Table 6.2.3.</a:t>
            </a:r>
            <a:r>
              <a:rPr lang="en-US" sz="1400" b="1">
                <a:latin typeface="Arial" panose="020B0604020202020204" pitchFamily="34" charset="0"/>
                <a:ea typeface="Malgun Gothic" panose="020B0503020000020004" charset="-127"/>
                <a:cs typeface="Times New Roman" panose="02020603050405020304" charset="0"/>
              </a:rPr>
              <a:t>3.</a:t>
            </a:r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19-3: A-MPR regions for NS_50 (Power Class 2)</a:t>
            </a:r>
            <a:endParaRPr lang="en-US" altLang="en-US" sz="1400" b="1">
              <a:latin typeface="Arial" panose="020B0604020202020204" pitchFamily="34" charset="0"/>
              <a:cs typeface="Times New Roman" panose="0202060305040502030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5115" y="4353560"/>
          <a:ext cx="11664315" cy="6455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9265"/>
                <a:gridCol w="3550920"/>
                <a:gridCol w="5264150"/>
                <a:gridCol w="1109980"/>
              </a:tblGrid>
              <a:tr h="467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 (MHz)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1400" b="1" baseline="-2500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400" b="1" baseline="-250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CRB</a:t>
                      </a: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A-MPR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MHz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2.88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2.7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3.24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2.7+2* RBstart*12*SCS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A3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&gt;3.24</a:t>
                      </a:r>
                      <a:endParaRPr lang="en-US" altLang="en-US" sz="1400" b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12.42- RBstart*12*SCS</a:t>
                      </a:r>
                      <a:endParaRPr lang="en-US" altLang="en-US" sz="1400" b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220345" y="5582920"/>
            <a:ext cx="11749405" cy="1052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latin typeface="+mn-lt"/>
                <a:sym typeface="+mn-ea"/>
              </a:rPr>
              <a:t> </a:t>
            </a:r>
            <a:r>
              <a:rPr lang="en-US" altLang="zh-CN" sz="2200" b="1" dirty="0" smtClean="0">
                <a:latin typeface="+mn-lt"/>
                <a:sym typeface="+mn-ea"/>
              </a:rPr>
              <a:t>Observation 4</a:t>
            </a:r>
            <a:r>
              <a:rPr lang="en-US" altLang="zh-CN" sz="2200" dirty="0" smtClean="0">
                <a:latin typeface="+mn-lt"/>
                <a:sym typeface="+mn-ea"/>
              </a:rPr>
              <a:t>: As per Table 6.2.3.3.19-3, </a:t>
            </a:r>
            <a:r>
              <a:rPr lang="en-US" altLang="zh-CN" sz="2200" dirty="0" smtClean="0">
                <a:solidFill>
                  <a:srgbClr val="00B050"/>
                </a:solidFill>
                <a:latin typeface="+mn-lt"/>
                <a:sym typeface="+mn-ea"/>
              </a:rPr>
              <a:t>RB</a:t>
            </a:r>
            <a:r>
              <a:rPr lang="en-US" altLang="zh-CN" sz="2200" baseline="-25000" dirty="0" smtClean="0">
                <a:solidFill>
                  <a:srgbClr val="00B050"/>
                </a:solidFill>
                <a:latin typeface="+mn-lt"/>
                <a:sym typeface="+mn-ea"/>
              </a:rPr>
              <a:t>start</a:t>
            </a:r>
            <a:r>
              <a:rPr lang="en-US" altLang="zh-CN" sz="2200" baseline="-25000" dirty="0" smtClean="0">
                <a:latin typeface="+mn-lt"/>
                <a:sym typeface="+mn-ea"/>
              </a:rPr>
              <a:t> </a:t>
            </a:r>
            <a:r>
              <a:rPr lang="en-US" altLang="zh-CN" sz="2200" dirty="0" smtClean="0">
                <a:latin typeface="+mn-lt"/>
                <a:sym typeface="+mn-ea"/>
              </a:rPr>
              <a:t>should be </a:t>
            </a:r>
            <a:r>
              <a:rPr lang="en-US" altLang="zh-CN" sz="2200" dirty="0" smtClean="0">
                <a:solidFill>
                  <a:srgbClr val="00B050"/>
                </a:solidFill>
                <a:latin typeface="+mn-lt"/>
                <a:sym typeface="+mn-ea"/>
              </a:rPr>
              <a:t>&gt;4.5</a:t>
            </a:r>
            <a:r>
              <a:rPr lang="en-US" altLang="zh-CN" sz="2200" dirty="0" smtClean="0">
                <a:latin typeface="+mn-lt"/>
                <a:sym typeface="+mn-ea"/>
              </a:rPr>
              <a:t>, and </a:t>
            </a:r>
            <a:r>
              <a:rPr lang="en-US" altLang="zh-CN" sz="2200" dirty="0" smtClean="0">
                <a:latin typeface="+mn-lt"/>
                <a:sym typeface="+mn-ea"/>
              </a:rPr>
              <a:t>RB</a:t>
            </a:r>
            <a:r>
              <a:rPr lang="en-US" altLang="zh-CN" sz="2200" baseline="-25000" dirty="0" smtClean="0">
                <a:latin typeface="+mn-lt"/>
                <a:sym typeface="+mn-ea"/>
              </a:rPr>
              <a:t>start</a:t>
            </a:r>
            <a:r>
              <a:rPr lang="en-US" altLang="zh-CN" sz="2200" dirty="0" smtClean="0">
                <a:latin typeface="+mn-lt"/>
                <a:sym typeface="+mn-ea"/>
              </a:rPr>
              <a:t>=5 is chosen. So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solidFill>
                  <a:srgbClr val="0000FF"/>
                </a:solidFill>
                <a:latin typeface="+mn-lt"/>
                <a:sym typeface="+mn-ea"/>
              </a:rPr>
              <a:t>CRB</a:t>
            </a:r>
            <a:r>
              <a:rPr lang="en-US" altLang="zh-CN" sz="2200" baseline="-25000" dirty="0" smtClean="0">
                <a:latin typeface="+mn-lt"/>
                <a:sym typeface="+mn-ea"/>
              </a:rPr>
              <a:t> </a:t>
            </a:r>
            <a:r>
              <a:rPr lang="en-US" altLang="zh-CN" sz="2200" dirty="0" smtClean="0">
                <a:latin typeface="+mn-lt"/>
                <a:sym typeface="+mn-ea"/>
              </a:rPr>
              <a:t>should be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≥12.25</a:t>
            </a:r>
            <a:r>
              <a:rPr lang="en-US" altLang="zh-CN" sz="2200" dirty="0" smtClean="0">
                <a:latin typeface="+mn-lt"/>
                <a:sym typeface="+mn-ea"/>
              </a:rPr>
              <a:t>. </a:t>
            </a:r>
            <a:r>
              <a:rPr lang="en-US" altLang="zh-CN" sz="2200" dirty="0" smtClean="0">
                <a:latin typeface="+mn-lt"/>
                <a:sym typeface="+mn-ea"/>
              </a:rPr>
              <a:t>For CP-OFDM, the possible biggest </a:t>
            </a:r>
            <a:r>
              <a:rPr lang="en-US" altLang="zh-CN" sz="2200" dirty="0" smtClean="0"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latin typeface="+mn-lt"/>
                <a:sym typeface="+mn-ea"/>
              </a:rPr>
              <a:t>CRB </a:t>
            </a:r>
            <a:r>
              <a:rPr lang="en-US" altLang="zh-CN" sz="2200" dirty="0" smtClean="0">
                <a:latin typeface="+mn-lt"/>
                <a:sym typeface="+mn-ea"/>
              </a:rPr>
              <a:t>=18-5=13. For DFT-s-OFDM, the possible biggest L</a:t>
            </a:r>
            <a:r>
              <a:rPr lang="en-US" altLang="zh-CN" sz="2200" baseline="-25000" dirty="0" smtClean="0">
                <a:latin typeface="+mn-lt"/>
                <a:sym typeface="+mn-ea"/>
              </a:rPr>
              <a:t>CRB </a:t>
            </a:r>
            <a:r>
              <a:rPr lang="en-US" altLang="zh-CN" sz="2200" dirty="0" smtClean="0">
                <a:latin typeface="+mn-lt"/>
                <a:sym typeface="+mn-ea"/>
              </a:rPr>
              <a:t>=12, which contradict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solidFill>
                  <a:srgbClr val="0000FF"/>
                </a:solidFill>
                <a:latin typeface="+mn-lt"/>
                <a:sym typeface="+mn-ea"/>
              </a:rPr>
              <a:t>CRB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≥12.25</a:t>
            </a:r>
            <a:r>
              <a:rPr lang="en-US" altLang="zh-CN" sz="2200" dirty="0" smtClean="0">
                <a:latin typeface="+mn-lt"/>
                <a:sym typeface="+mn-ea"/>
              </a:rPr>
              <a:t>.</a:t>
            </a:r>
            <a:endParaRPr lang="en-US" altLang="zh-CN" sz="2200" dirty="0" smtClean="0">
              <a:latin typeface="+mn-lt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901065"/>
            <a:ext cx="8318500" cy="20955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025" y="3049905"/>
            <a:ext cx="11749405" cy="732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latin typeface="+mn-lt"/>
                <a:sym typeface="+mn-ea"/>
              </a:rPr>
              <a:t> </a:t>
            </a:r>
            <a:r>
              <a:rPr lang="en-US" altLang="zh-CN" sz="2200" b="1" dirty="0" smtClean="0">
                <a:latin typeface="+mn-lt"/>
                <a:sym typeface="+mn-ea"/>
              </a:rPr>
              <a:t>Observation 3</a:t>
            </a:r>
            <a:r>
              <a:rPr lang="en-US" altLang="zh-CN" sz="2200" dirty="0" smtClean="0">
                <a:latin typeface="+mn-lt"/>
                <a:sym typeface="+mn-ea"/>
              </a:rPr>
              <a:t>: As per Table 6.5.3.3.3.16-1, the Protected band is lower than n39. So the </a:t>
            </a:r>
            <a:r>
              <a:rPr lang="en-US" altLang="zh-CN" sz="2200" dirty="0" smtClean="0">
                <a:latin typeface="+mn-lt"/>
                <a:sym typeface="+mn-ea"/>
              </a:rPr>
              <a:t>possible </a:t>
            </a:r>
            <a:r>
              <a:rPr lang="en-US" altLang="zh-CN" sz="2200" dirty="0" smtClean="0">
                <a:latin typeface="+mn-lt"/>
                <a:sym typeface="+mn-ea"/>
              </a:rPr>
              <a:t>smallest RB</a:t>
            </a:r>
            <a:r>
              <a:rPr lang="en-US" altLang="zh-CN" sz="2200" baseline="-25000" dirty="0" smtClean="0">
                <a:latin typeface="+mn-lt"/>
                <a:sym typeface="+mn-ea"/>
              </a:rPr>
              <a:t>start</a:t>
            </a:r>
            <a:r>
              <a:rPr lang="en-US" altLang="zh-CN" sz="2200" dirty="0" smtClean="0">
                <a:latin typeface="+mn-lt"/>
                <a:sym typeface="+mn-ea"/>
              </a:rPr>
              <a:t> and biggest </a:t>
            </a:r>
            <a:r>
              <a:rPr lang="en-US" altLang="zh-CN" sz="2200" dirty="0" smtClean="0"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latin typeface="+mn-lt"/>
                <a:sym typeface="+mn-ea"/>
              </a:rPr>
              <a:t>CRB</a:t>
            </a:r>
            <a:r>
              <a:rPr lang="en-US" altLang="zh-CN" sz="2200" dirty="0" smtClean="0">
                <a:latin typeface="+mn-lt"/>
                <a:sym typeface="+mn-ea"/>
              </a:rPr>
              <a:t> should be chosen for </a:t>
            </a:r>
            <a:r>
              <a:rPr lang="en-US" altLang="zh-CN" sz="2200" dirty="0" smtClean="0">
                <a:latin typeface="+mn-lt"/>
                <a:sym typeface="+mn-ea"/>
              </a:rPr>
              <a:t>most “critical” scenario.</a:t>
            </a:r>
            <a:r>
              <a:rPr lang="en-US" altLang="zh-CN" sz="2200" dirty="0" smtClean="0">
                <a:latin typeface="+mn-lt"/>
                <a:sym typeface="+mn-ea"/>
              </a:rPr>
              <a:t> </a:t>
            </a:r>
            <a:endParaRPr lang="en-US" altLang="zh-CN" sz="2200" dirty="0" smtClean="0"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rot="1260000">
            <a:off x="8777605" y="4170045"/>
            <a:ext cx="2233930" cy="3683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</a:rPr>
              <a:t>TS 38.521-1 (h50)</a:t>
            </a:r>
            <a:endParaRPr lang="en-US" altLang="zh-CN" b="1">
              <a:solidFill>
                <a:srgbClr val="C0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57150"/>
            <a:ext cx="11577955" cy="843915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Minimum Conformance Requirements for n39 A-MPR PC2@</a:t>
            </a:r>
            <a:r>
              <a:rPr lang="en-US" altLang="zh-CN" sz="3200" b="1" dirty="0" smtClean="0">
                <a:solidFill>
                  <a:schemeClr val="tx1"/>
                </a:solidFill>
                <a:highlight>
                  <a:srgbClr val="FFFF00"/>
                </a:highlight>
              </a:rPr>
              <a:t>CBW=20MHz &amp; SCS=60KHz</a:t>
            </a:r>
            <a:endParaRPr lang="en-US" altLang="zh-CN" sz="3200" b="1" dirty="0" smtClean="0">
              <a:solidFill>
                <a:schemeClr val="tx1"/>
              </a:solidFill>
              <a:highlight>
                <a:srgbClr val="FFFF00"/>
              </a:highlight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548438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/>
          </a:p>
        </p:txBody>
      </p:sp>
      <p:sp>
        <p:nvSpPr>
          <p:cNvPr id="100" name="文本框 99"/>
          <p:cNvSpPr txBox="1"/>
          <p:nvPr/>
        </p:nvSpPr>
        <p:spPr>
          <a:xfrm>
            <a:off x="3068955" y="3815080"/>
            <a:ext cx="5565775" cy="3067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ctr"/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Table 6.2.3.</a:t>
            </a:r>
            <a:r>
              <a:rPr lang="en-US" sz="1400" b="1">
                <a:latin typeface="Arial" panose="020B0604020202020204" pitchFamily="34" charset="0"/>
                <a:ea typeface="Malgun Gothic" panose="020B0503020000020004" charset="-127"/>
                <a:cs typeface="Times New Roman" panose="02020603050405020304" charset="0"/>
              </a:rPr>
              <a:t>3.</a:t>
            </a:r>
            <a:r>
              <a:rPr lang="en-US" sz="1400" b="1">
                <a:latin typeface="Arial" panose="020B0604020202020204" pitchFamily="34" charset="0"/>
                <a:cs typeface="Times New Roman" panose="02020603050405020304" charset="0"/>
              </a:rPr>
              <a:t>19-3: A-MPR regions for NS_50 (Power Class 2)</a:t>
            </a:r>
            <a:endParaRPr lang="en-US" altLang="en-US" sz="1400" b="1">
              <a:latin typeface="Arial" panose="020B0604020202020204" pitchFamily="34" charset="0"/>
              <a:cs typeface="Times New Roman" panose="0202060305040502030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85115" y="4191635"/>
          <a:ext cx="11664315" cy="64554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39265"/>
                <a:gridCol w="3550920"/>
                <a:gridCol w="5264150"/>
                <a:gridCol w="1109980"/>
              </a:tblGrid>
              <a:tr h="4673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Channel Bandwidth (MHz)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RB</a:t>
                      </a:r>
                      <a:r>
                        <a:rPr lang="en-US" sz="1400" b="1" baseline="-2500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start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1400" b="1" baseline="-2500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CRB</a:t>
                      </a:r>
                      <a:r>
                        <a:rPr lang="en-US" sz="1400" b="1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*12*SCS (MHz)</a:t>
                      </a:r>
                      <a:endParaRPr lang="en-US" altLang="en-US" sz="1400" b="1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A-MPR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535">
                <a:tc rowSpan="3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MHz</a:t>
                      </a:r>
                      <a:endParaRPr lang="en-US" altLang="en-US" sz="1400" b="1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4.32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&lt; 3.6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≤ 4.5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3.6+2* RBstart*12*SCS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A3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B05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&gt;4.5</a:t>
                      </a:r>
                      <a:endParaRPr lang="en-US" altLang="en-US" sz="1400" b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rgbClr val="0000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17.1- RBstart*12*SCS</a:t>
                      </a:r>
                      <a:endParaRPr lang="en-US" altLang="en-US" sz="1400" b="0">
                        <a:solidFill>
                          <a:srgbClr val="0000FF"/>
                        </a:solidFill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400" b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A4</a:t>
                      </a:r>
                      <a:endParaRPr lang="en-US" altLang="en-US" sz="1400" b="0"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vert="horz" anchor="t" anchorCtr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0025" y="2887980"/>
            <a:ext cx="11749405" cy="732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Observation 5</a:t>
            </a:r>
            <a:r>
              <a:rPr lang="en-US" altLang="zh-CN" sz="2400" dirty="0" smtClean="0">
                <a:latin typeface="+mn-lt"/>
                <a:sym typeface="+mn-ea"/>
              </a:rPr>
              <a:t>: As per Table 5.3.2-1, for CBW=20MHz &amp; SCS=60KHz, the </a:t>
            </a:r>
            <a:r>
              <a:rPr lang="en-US" altLang="zh-CN" sz="2400" dirty="0" smtClean="0">
                <a:solidFill>
                  <a:srgbClr val="C00000"/>
                </a:solidFill>
                <a:latin typeface="+mn-lt"/>
                <a:sym typeface="+mn-ea"/>
              </a:rPr>
              <a:t>Maximum Transmission Bandwidth</a:t>
            </a:r>
            <a:r>
              <a:rPr lang="en-US" altLang="zh-CN" sz="2400" dirty="0" smtClean="0">
                <a:latin typeface="+mn-lt"/>
                <a:sym typeface="+mn-ea"/>
              </a:rPr>
              <a:t> is N</a:t>
            </a:r>
            <a:r>
              <a:rPr lang="en-US" altLang="zh-CN" sz="2400" baseline="-25000" dirty="0" smtClean="0">
                <a:latin typeface="+mn-lt"/>
                <a:sym typeface="+mn-ea"/>
              </a:rPr>
              <a:t>RB</a:t>
            </a:r>
            <a:r>
              <a:rPr lang="en-US" altLang="zh-CN" sz="2400" dirty="0" smtClean="0">
                <a:latin typeface="+mn-lt"/>
                <a:sym typeface="+mn-ea"/>
              </a:rPr>
              <a:t>*12*SCS = 24*12*60(kHz) = </a:t>
            </a:r>
            <a:r>
              <a:rPr lang="en-US" altLang="zh-CN" sz="2400" dirty="0" smtClean="0">
                <a:solidFill>
                  <a:srgbClr val="C00000"/>
                </a:solidFill>
                <a:latin typeface="+mn-lt"/>
                <a:sym typeface="+mn-ea"/>
              </a:rPr>
              <a:t>17.28(MHz)</a:t>
            </a:r>
            <a:endParaRPr lang="en-US" altLang="zh-CN" sz="2400" dirty="0" smtClean="0">
              <a:solidFill>
                <a:srgbClr val="C00000"/>
              </a:solidFill>
              <a:latin typeface="+mn-lt"/>
              <a:sym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225" y="1036955"/>
            <a:ext cx="9575800" cy="186055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260215" y="2559050"/>
            <a:ext cx="465455" cy="243205"/>
          </a:xfrm>
          <a:prstGeom prst="rect">
            <a:avLst/>
          </a:prstGeom>
          <a:noFill/>
          <a:ln w="28575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20345" y="5582920"/>
            <a:ext cx="11749405" cy="1052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200" dirty="0" smtClean="0">
                <a:latin typeface="+mn-lt"/>
                <a:sym typeface="+mn-ea"/>
              </a:rPr>
              <a:t> </a:t>
            </a:r>
            <a:r>
              <a:rPr lang="en-US" altLang="zh-CN" sz="2200" b="1" dirty="0" smtClean="0">
                <a:latin typeface="+mn-lt"/>
                <a:sym typeface="+mn-ea"/>
              </a:rPr>
              <a:t>Observation 6</a:t>
            </a:r>
            <a:r>
              <a:rPr lang="en-US" altLang="zh-CN" sz="2200" dirty="0" smtClean="0">
                <a:latin typeface="+mn-lt"/>
                <a:sym typeface="+mn-ea"/>
              </a:rPr>
              <a:t>: As per Table 6.2.3.3.19-3, </a:t>
            </a:r>
            <a:r>
              <a:rPr lang="en-US" altLang="zh-CN" sz="2200" dirty="0" smtClean="0">
                <a:solidFill>
                  <a:srgbClr val="00B050"/>
                </a:solidFill>
                <a:latin typeface="+mn-lt"/>
                <a:sym typeface="+mn-ea"/>
              </a:rPr>
              <a:t>RB</a:t>
            </a:r>
            <a:r>
              <a:rPr lang="en-US" altLang="zh-CN" sz="2200" baseline="-25000" dirty="0" smtClean="0">
                <a:solidFill>
                  <a:srgbClr val="00B050"/>
                </a:solidFill>
                <a:latin typeface="+mn-lt"/>
                <a:sym typeface="+mn-ea"/>
              </a:rPr>
              <a:t>start</a:t>
            </a:r>
            <a:r>
              <a:rPr lang="en-US" altLang="zh-CN" sz="2200" baseline="-25000" dirty="0" smtClean="0">
                <a:latin typeface="+mn-lt"/>
                <a:sym typeface="+mn-ea"/>
              </a:rPr>
              <a:t> </a:t>
            </a:r>
            <a:r>
              <a:rPr lang="en-US" altLang="zh-CN" sz="2200" dirty="0" smtClean="0">
                <a:latin typeface="+mn-lt"/>
                <a:sym typeface="+mn-ea"/>
              </a:rPr>
              <a:t>should be </a:t>
            </a:r>
            <a:r>
              <a:rPr lang="en-US" altLang="zh-CN" sz="2200" dirty="0" smtClean="0">
                <a:solidFill>
                  <a:srgbClr val="00B050"/>
                </a:solidFill>
                <a:latin typeface="+mn-lt"/>
                <a:sym typeface="+mn-ea"/>
              </a:rPr>
              <a:t>&gt;6.25</a:t>
            </a:r>
            <a:r>
              <a:rPr lang="en-US" altLang="zh-CN" sz="2200" dirty="0" smtClean="0">
                <a:latin typeface="+mn-lt"/>
                <a:sym typeface="+mn-ea"/>
              </a:rPr>
              <a:t>, and </a:t>
            </a:r>
            <a:r>
              <a:rPr lang="en-US" altLang="zh-CN" sz="2200" dirty="0" smtClean="0">
                <a:latin typeface="+mn-lt"/>
                <a:sym typeface="+mn-ea"/>
              </a:rPr>
              <a:t>RB</a:t>
            </a:r>
            <a:r>
              <a:rPr lang="en-US" altLang="zh-CN" sz="2200" baseline="-25000" dirty="0" smtClean="0">
                <a:latin typeface="+mn-lt"/>
                <a:sym typeface="+mn-ea"/>
              </a:rPr>
              <a:t>start</a:t>
            </a:r>
            <a:r>
              <a:rPr lang="en-US" altLang="zh-CN" sz="2200" dirty="0" smtClean="0">
                <a:latin typeface="+mn-lt"/>
                <a:sym typeface="+mn-ea"/>
              </a:rPr>
              <a:t>=7 is chosen. So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solidFill>
                  <a:srgbClr val="0000FF"/>
                </a:solidFill>
                <a:latin typeface="+mn-lt"/>
                <a:sym typeface="+mn-ea"/>
              </a:rPr>
              <a:t>CRB</a:t>
            </a:r>
            <a:r>
              <a:rPr lang="en-US" altLang="zh-CN" sz="2200" baseline="-25000" dirty="0" smtClean="0">
                <a:latin typeface="+mn-lt"/>
                <a:sym typeface="+mn-ea"/>
              </a:rPr>
              <a:t> </a:t>
            </a:r>
            <a:r>
              <a:rPr lang="en-US" altLang="zh-CN" sz="2200" dirty="0" smtClean="0">
                <a:latin typeface="+mn-lt"/>
                <a:sym typeface="+mn-ea"/>
              </a:rPr>
              <a:t>should be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≥16.75</a:t>
            </a:r>
            <a:r>
              <a:rPr lang="en-US" altLang="zh-CN" sz="2200" dirty="0" smtClean="0">
                <a:latin typeface="+mn-lt"/>
                <a:sym typeface="+mn-ea"/>
              </a:rPr>
              <a:t>. </a:t>
            </a:r>
            <a:r>
              <a:rPr lang="en-US" altLang="zh-CN" sz="2200" dirty="0" smtClean="0">
                <a:latin typeface="+mn-lt"/>
                <a:sym typeface="+mn-ea"/>
              </a:rPr>
              <a:t>For CP-OFDM, the possible biggest </a:t>
            </a:r>
            <a:r>
              <a:rPr lang="en-US" altLang="zh-CN" sz="2200" dirty="0" smtClean="0"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latin typeface="+mn-lt"/>
                <a:sym typeface="+mn-ea"/>
              </a:rPr>
              <a:t>CRB </a:t>
            </a:r>
            <a:r>
              <a:rPr lang="en-US" altLang="zh-CN" sz="2200" dirty="0" smtClean="0">
                <a:latin typeface="+mn-lt"/>
                <a:sym typeface="+mn-ea"/>
              </a:rPr>
              <a:t>=24-7=17. For DFT-s-OFDM, the possible biggest L</a:t>
            </a:r>
            <a:r>
              <a:rPr lang="en-US" altLang="zh-CN" sz="2200" baseline="-25000" dirty="0" smtClean="0">
                <a:latin typeface="+mn-lt"/>
                <a:sym typeface="+mn-ea"/>
              </a:rPr>
              <a:t>CRB </a:t>
            </a:r>
            <a:r>
              <a:rPr lang="en-US" altLang="zh-CN" sz="2200" dirty="0" smtClean="0">
                <a:latin typeface="+mn-lt"/>
                <a:sym typeface="+mn-ea"/>
              </a:rPr>
              <a:t>=16, which contradict 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L</a:t>
            </a:r>
            <a:r>
              <a:rPr lang="en-US" altLang="zh-CN" sz="2200" baseline="-25000" dirty="0" smtClean="0">
                <a:solidFill>
                  <a:srgbClr val="0000FF"/>
                </a:solidFill>
                <a:latin typeface="+mn-lt"/>
                <a:sym typeface="+mn-ea"/>
              </a:rPr>
              <a:t>CRB</a:t>
            </a:r>
            <a:r>
              <a:rPr lang="en-US" altLang="zh-CN" sz="2200" dirty="0" smtClean="0">
                <a:solidFill>
                  <a:srgbClr val="0000FF"/>
                </a:solidFill>
                <a:latin typeface="+mn-lt"/>
                <a:sym typeface="+mn-ea"/>
              </a:rPr>
              <a:t>≥16.75</a:t>
            </a:r>
            <a:r>
              <a:rPr lang="en-US" altLang="zh-CN" sz="2200" dirty="0" smtClean="0">
                <a:latin typeface="+mn-lt"/>
                <a:sym typeface="+mn-ea"/>
              </a:rPr>
              <a:t>.</a:t>
            </a:r>
            <a:endParaRPr lang="en-US" altLang="zh-CN" sz="2200" dirty="0" smtClean="0">
              <a:latin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 rot="1260000">
            <a:off x="8837930" y="4008120"/>
            <a:ext cx="2233930" cy="3683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</a:rPr>
              <a:t>TS 38.521-1 (h50)</a:t>
            </a:r>
            <a:endParaRPr lang="en-US" altLang="zh-CN" b="1">
              <a:solidFill>
                <a:srgbClr val="C0000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348105"/>
            <a:ext cx="11749405" cy="7321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latin typeface="+mn-lt"/>
                <a:sym typeface="+mn-ea"/>
              </a:rPr>
              <a:t>Proposal 1</a:t>
            </a:r>
            <a:r>
              <a:rPr lang="en-US" altLang="zh-CN" sz="2400" dirty="0" smtClean="0">
                <a:latin typeface="+mn-lt"/>
                <a:sym typeface="+mn-ea"/>
              </a:rPr>
              <a:t>: To send LS to request RAN4 to review Table 6.2.3.19-3 of TS 38.101-1, from which RAN5 derives “</a:t>
            </a:r>
            <a:r>
              <a:rPr lang="en-US" altLang="zh-CN" sz="2400" dirty="0" smtClean="0">
                <a:latin typeface="+mn-lt"/>
                <a:sym typeface="+mn-ea"/>
              </a:rPr>
              <a:t>Table 6.2.3.3.19-3: A-MPR regions for NS_50 (Power Class 2)</a:t>
            </a:r>
            <a:r>
              <a:rPr lang="en-US" altLang="zh-CN" sz="2400" dirty="0" smtClean="0">
                <a:latin typeface="+mn-lt"/>
                <a:sym typeface="+mn-ea"/>
              </a:rPr>
              <a:t>”.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3740" y="2689225"/>
            <a:ext cx="7899400" cy="40195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rot="1260000">
            <a:off x="8463915" y="2696210"/>
            <a:ext cx="2233930" cy="36830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b="1">
                <a:solidFill>
                  <a:srgbClr val="C00000"/>
                </a:solidFill>
              </a:rPr>
              <a:t>TS 38.101-1 (h60)</a:t>
            </a:r>
            <a:endParaRPr lang="en-US" altLang="zh-CN" b="1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1475" y="616585"/>
            <a:ext cx="115131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400" dirty="0" smtClean="0">
                <a:latin typeface="+mn-lt"/>
                <a:sym typeface="+mn-ea"/>
              </a:rPr>
              <a:t>There might be more contradictions to be identified from Table 6.2.3.3.19-3 of TS 38.521-1. 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_RESETFORMATTING" val="True"/>
</p:tagLst>
</file>

<file path=ppt/tags/tag2.xml><?xml version="1.0" encoding="utf-8"?>
<p:tagLst xmlns:p="http://schemas.openxmlformats.org/presentationml/2006/main">
  <p:tag name="TABLE_ENDDRAG_ORIGIN_RECT" val="918*469"/>
  <p:tag name="TABLE_ENDDRAG_RECT" val="29*59*918*469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TABLE_ENDDRAG_ORIGIN_RECT" val="918*469"/>
  <p:tag name="TABLE_ENDDRAG_RECT" val="29*59*918*469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TABLE_ENDDRAG_ORIGIN_RECT" val="918*469"/>
  <p:tag name="TABLE_ENDDRAG_RECT" val="29*59*918*469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2540</Words>
  <Application>WPS 演示</Application>
  <PresentationFormat>自定义</PresentationFormat>
  <Paragraphs>143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Times New Roman</vt:lpstr>
      <vt:lpstr>Malgun Gothic</vt:lpstr>
      <vt:lpstr>微软雅黑</vt:lpstr>
      <vt:lpstr>Arial Unicode MS</vt:lpstr>
      <vt:lpstr>Office 主题</vt:lpstr>
      <vt:lpstr>Discussion on n39 A-MPR PC2 Test Case</vt:lpstr>
      <vt:lpstr>Minimum Conformance Requirements for n39 A-MPR PC2@CBW=10MHz &amp; SCS=60KHz</vt:lpstr>
      <vt:lpstr>Minimum Conformance Requirements for n39 A-MPR PC2@CBW=15MHz &amp; SCS=60KHz</vt:lpstr>
      <vt:lpstr>Minimum Conformance Requirements for n39 A-MPR PC2@CBW=20MHz &amp; SCS=60KHz</vt:lpstr>
      <vt:lpstr>Proposals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1141</cp:revision>
  <dcterms:created xsi:type="dcterms:W3CDTF">2018-09-20T03:53:00Z</dcterms:created>
  <dcterms:modified xsi:type="dcterms:W3CDTF">2022-08-15T15:15:53Z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01058F27A4E84209BF30DCC0F45DB900</vt:lpwstr>
  </property>
</Properties>
</file>