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975" r:id="rId5"/>
    <p:sldId id="977" r:id="rId6"/>
    <p:sldId id="983" r:id="rId7"/>
    <p:sldId id="984" r:id="rId8"/>
    <p:sldId id="982" r:id="rId9"/>
    <p:sldId id="985" r:id="rId10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92D050"/>
    <a:srgbClr val="B3B1B2"/>
    <a:srgbClr val="00C6FB"/>
    <a:srgbClr val="C00E0E"/>
    <a:srgbClr val="C00000"/>
    <a:srgbClr val="33CC33"/>
    <a:srgbClr val="66CCF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5380" autoAdjust="0"/>
  </p:normalViewPr>
  <p:slideViewPr>
    <p:cSldViewPr snapToGrid="0" showGuides="1">
      <p:cViewPr varScale="1">
        <p:scale>
          <a:sx n="107" d="100"/>
          <a:sy n="107" d="100"/>
        </p:scale>
        <p:origin x="102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9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sam Toufik" userId="910a7b8e-d50d-42b5-8a90-c9aaeb763a91" providerId="ADAL" clId="{3B7C6BED-3276-42C4-9B71-6D089CA67930}"/>
    <pc:docChg chg="delSld">
      <pc:chgData name="Issam Toufik" userId="910a7b8e-d50d-42b5-8a90-c9aaeb763a91" providerId="ADAL" clId="{3B7C6BED-3276-42C4-9B71-6D089CA67930}" dt="2022-03-15T14:24:25.489" v="1" actId="47"/>
      <pc:docMkLst>
        <pc:docMk/>
      </pc:docMkLst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0" sldId="26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0" sldId="36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419339109" sldId="37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643723311" sldId="388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4109539322" sldId="405"/>
        </pc:sldMkLst>
      </pc:sldChg>
      <pc:sldChg chg="del">
        <pc:chgData name="Issam Toufik" userId="910a7b8e-d50d-42b5-8a90-c9aaeb763a91" providerId="ADAL" clId="{3B7C6BED-3276-42C4-9B71-6D089CA67930}" dt="2022-03-15T14:24:25.489" v="1" actId="47"/>
        <pc:sldMkLst>
          <pc:docMk/>
          <pc:sldMk cId="3821706203" sldId="408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190807443" sldId="90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635160583" sldId="90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547729043" sldId="910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058135289" sldId="91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96043029" sldId="917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4047862151" sldId="92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45996142" sldId="926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095153047" sldId="927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861913278" sldId="929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779374631" sldId="931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407511947" sldId="93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686965733" sldId="935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755902826" sldId="961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346672909" sldId="962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242984773" sldId="96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191166300" sldId="96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235364315" sldId="966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1226873881" sldId="973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2806566441" sldId="974"/>
        </pc:sldMkLst>
      </pc:sldChg>
      <pc:sldChg chg="del">
        <pc:chgData name="Issam Toufik" userId="910a7b8e-d50d-42b5-8a90-c9aaeb763a91" providerId="ADAL" clId="{3B7C6BED-3276-42C4-9B71-6D089CA67930}" dt="2022-03-15T14:24:20.900" v="0" actId="47"/>
        <pc:sldMkLst>
          <pc:docMk/>
          <pc:sldMk cId="3785499598" sldId="986"/>
        </pc:sldMkLst>
      </pc:sldChg>
      <pc:sldChg chg="del">
        <pc:chgData name="Issam Toufik" userId="910a7b8e-d50d-42b5-8a90-c9aaeb763a91" providerId="ADAL" clId="{3B7C6BED-3276-42C4-9B71-6D089CA67930}" dt="2022-03-15T14:24:25.489" v="1" actId="47"/>
        <pc:sldMkLst>
          <pc:docMk/>
          <pc:sldMk cId="3231507871" sldId="987"/>
        </pc:sldMkLst>
      </pc:sldChg>
      <pc:sldMasterChg chg="delSldLayout">
        <pc:chgData name="Issam Toufik" userId="910a7b8e-d50d-42b5-8a90-c9aaeb763a91" providerId="ADAL" clId="{3B7C6BED-3276-42C4-9B71-6D089CA67930}" dt="2022-03-15T14:24:20.900" v="0" actId="47"/>
        <pc:sldMasterMkLst>
          <pc:docMk/>
          <pc:sldMasterMk cId="0" sldId="2147485146"/>
        </pc:sldMasterMkLst>
        <pc:sldLayoutChg chg="del">
          <pc:chgData name="Issam Toufik" userId="910a7b8e-d50d-42b5-8a90-c9aaeb763a91" providerId="ADAL" clId="{3B7C6BED-3276-42C4-9B71-6D089CA67930}" dt="2022-03-15T14:24:20.900" v="0" actId="47"/>
          <pc:sldLayoutMkLst>
            <pc:docMk/>
            <pc:sldMasterMk cId="0" sldId="2147485146"/>
            <pc:sldLayoutMk cId="1780556474" sldId="214748535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=""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0501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93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82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6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41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5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09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="" xmlns:a16="http://schemas.microsoft.com/office/drawing/2014/main" id="{3E03DD56-0E53-4387-BFF7-F1E7D6869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93" y="106829"/>
            <a:ext cx="27926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CP-220011, RP-220016, SP-220322</a:t>
            </a:r>
            <a:endParaRPr lang="sv-SE" altLang="en-US" sz="1200" b="1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4113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=""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3gpp.org/MtgPresence/registerPresence.asp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3800" dirty="0"/>
              <a:t>Changes to the </a:t>
            </a:r>
            <a:r>
              <a:rPr lang="fr-FR" altLang="en-US" sz="3800" dirty="0" err="1"/>
              <a:t>Working</a:t>
            </a:r>
            <a:r>
              <a:rPr lang="fr-FR" altLang="en-US" sz="3800" dirty="0"/>
              <a:t> </a:t>
            </a:r>
            <a:r>
              <a:rPr lang="fr-FR" altLang="en-US" sz="3800" dirty="0" err="1" smtClean="0"/>
              <a:t>Procedures</a:t>
            </a:r>
            <a:endParaRPr lang="en-GB" altLang="en-US" sz="38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2028616"/>
            <a:ext cx="1061862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Attendance at </a:t>
            </a:r>
            <a:r>
              <a:rPr lang="en-GB" sz="2000" b="1" dirty="0">
                <a:latin typeface="Calibri (Body)"/>
                <a:cs typeface="+mn-cs"/>
              </a:rPr>
              <a:t>ordinary</a:t>
            </a:r>
            <a:r>
              <a:rPr lang="en-GB" sz="2000" dirty="0">
                <a:latin typeface="Calibri (Body)"/>
                <a:cs typeface="+mn-cs"/>
              </a:rPr>
              <a:t> e-meetings now counts towards accrual and maintenance of voting rights.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The new rules apply for </a:t>
            </a:r>
            <a:r>
              <a:rPr lang="en-GB" sz="2000" dirty="0" smtClean="0">
                <a:latin typeface="Calibri (Body)"/>
                <a:cs typeface="+mn-cs"/>
              </a:rPr>
              <a:t>future WG/TSG </a:t>
            </a:r>
            <a:r>
              <a:rPr lang="en-GB" sz="2000" dirty="0">
                <a:latin typeface="Calibri (Body)"/>
                <a:cs typeface="+mn-cs"/>
              </a:rPr>
              <a:t>meetings starting from </a:t>
            </a:r>
            <a:r>
              <a:rPr lang="en-GB" sz="2000" dirty="0" smtClean="0">
                <a:latin typeface="Calibri (Body)"/>
                <a:cs typeface="+mn-cs"/>
              </a:rPr>
              <a:t>the meeting of TSG#95-e </a:t>
            </a:r>
            <a:r>
              <a:rPr lang="en-GB" sz="2000" dirty="0">
                <a:latin typeface="Calibri (Body)"/>
                <a:cs typeface="+mn-cs"/>
              </a:rPr>
              <a:t>(i.e. starting with the March 2022 Plenaries). Past e-meetings do not count towards voting rights.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A delegate is deemed to have attended a given meeting if they confirm their participation by checking in.  If a delegate does not check in during the meeting, it shall be assumed that the individual did not attend.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Please note that the delegates need to check in themselves 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504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(1)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277368" y="1845736"/>
            <a:ext cx="11774424" cy="632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1: Through registration email, direct </a:t>
            </a:r>
            <a:r>
              <a:rPr lang="en-GB" sz="2000" dirty="0" smtClean="0">
                <a:effectLst/>
                <a:latin typeface="Calibri (Body)"/>
                <a:ea typeface="Times New Roman" panose="02020603050405020304" pitchFamily="18" charset="0"/>
              </a:rPr>
              <a:t>link </a:t>
            </a:r>
            <a:r>
              <a:rPr lang="en-GB" sz="1900" dirty="0" smtClean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US" sz="1900" dirty="0">
                <a:solidFill>
                  <a:srgbClr val="FF0000"/>
                </a:solidFill>
                <a:latin typeface="Calibri (Body)"/>
                <a:ea typeface="Times New Roman" panose="02020603050405020304" pitchFamily="18" charset="0"/>
              </a:rPr>
              <a:t>only if you registered after the deadline of registration for this meeting</a:t>
            </a:r>
            <a:r>
              <a:rPr lang="en-GB" sz="1900" dirty="0" smtClean="0">
                <a:effectLst/>
                <a:latin typeface="Calibri (Body)"/>
                <a:ea typeface="Times New Roman" panose="02020603050405020304" pitchFamily="18" charset="0"/>
              </a:rPr>
              <a:t>)</a:t>
            </a:r>
            <a:endParaRPr lang="en-GB" sz="1900" dirty="0">
              <a:effectLst/>
              <a:latin typeface="Calibri (Body)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7A84FF2-0E53-4B65-B257-DE9554DBFB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75"/>
          <a:stretch/>
        </p:blipFill>
        <p:spPr>
          <a:xfrm>
            <a:off x="137160" y="2507184"/>
            <a:ext cx="11914632" cy="35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6208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(2)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89B6B44-FAB0-45C3-89BB-ABDCD19C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1"/>
          <a:stretch/>
        </p:blipFill>
        <p:spPr>
          <a:xfrm>
            <a:off x="278118" y="2638571"/>
            <a:ext cx="11469124" cy="33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220456" y="4983074"/>
            <a:ext cx="3526786" cy="1682504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>
            <a:off x="7616952" y="4572000"/>
            <a:ext cx="1115568" cy="536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 flipH="1">
            <a:off x="9134856" y="4572000"/>
            <a:ext cx="914400" cy="1325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2: Through registration email, copy/paste token into the registration </a:t>
            </a:r>
            <a:r>
              <a:rPr lang="en-GB" sz="2000" dirty="0" smtClean="0">
                <a:effectLst/>
                <a:latin typeface="Calibri (Body)"/>
                <a:ea typeface="Times New Roman" panose="02020603050405020304" pitchFamily="18" charset="0"/>
              </a:rPr>
              <a:t>link </a:t>
            </a:r>
            <a:r>
              <a:rPr lang="en-GB" sz="1900" dirty="0" smtClean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US" sz="1900" dirty="0">
                <a:solidFill>
                  <a:srgbClr val="FF0000"/>
                </a:solidFill>
                <a:latin typeface="Calibri (Body)"/>
                <a:ea typeface="Times New Roman" panose="02020603050405020304" pitchFamily="18" charset="0"/>
              </a:rPr>
              <a:t>if you registered after the deadline of registration for this meeting</a:t>
            </a:r>
            <a:r>
              <a:rPr lang="en-GB" sz="1900" dirty="0" smtClean="0">
                <a:effectLst/>
                <a:latin typeface="Calibri (Body)"/>
                <a:ea typeface="Times New Roman" panose="02020603050405020304" pitchFamily="18" charset="0"/>
              </a:rPr>
              <a:t>)</a:t>
            </a:r>
            <a:endParaRPr lang="en-GB" sz="1900" dirty="0">
              <a:effectLst/>
              <a:latin typeface="Calibri (Body)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487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BE3B81B-DDFA-4407-A3EE-316CF7566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13853"/>
            <a:ext cx="9680448" cy="2811119"/>
          </a:xfrm>
          <a:prstGeom prst="rect">
            <a:avLst/>
          </a:prstGeom>
        </p:spPr>
      </p:pic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(3)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385109" y="4820669"/>
            <a:ext cx="3806891" cy="1816132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 flipV="1">
            <a:off x="6096000" y="5108716"/>
            <a:ext cx="2636520" cy="9354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>
            <a:off x="8805672" y="4114800"/>
            <a:ext cx="581918" cy="16994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2-Bis: Through registration email, copy/paste token into the registration link </a:t>
            </a:r>
            <a:r>
              <a:rPr lang="en-GB" sz="1900" dirty="0" smtClean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US" sz="1900" dirty="0">
                <a:solidFill>
                  <a:srgbClr val="FF0000"/>
                </a:solidFill>
                <a:latin typeface="Calibri (Body)"/>
                <a:ea typeface="Times New Roman" panose="02020603050405020304" pitchFamily="18" charset="0"/>
              </a:rPr>
              <a:t>if you registered before the deadline of registration for this meeting</a:t>
            </a:r>
            <a:r>
              <a:rPr lang="en-GB" sz="1900" dirty="0" smtClean="0">
                <a:effectLst/>
                <a:latin typeface="Calibri (Body)"/>
                <a:ea typeface="Times New Roman" panose="02020603050405020304" pitchFamily="18" charset="0"/>
              </a:rPr>
              <a:t>)</a:t>
            </a:r>
            <a:endParaRPr lang="en-GB" sz="1900" dirty="0">
              <a:effectLst/>
              <a:latin typeface="Calibri (Body)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1DCA88F-5227-4628-A098-B7F220B023EB}"/>
              </a:ext>
            </a:extLst>
          </p:cNvPr>
          <p:cNvSpPr txBox="1"/>
          <p:nvPr/>
        </p:nvSpPr>
        <p:spPr>
          <a:xfrm>
            <a:off x="0" y="5529378"/>
            <a:ext cx="8311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Do not click the link in the email. Instead enter the following URL in a browser: </a:t>
            </a:r>
            <a:r>
              <a:rPr lang="en-GB" sz="175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https://portal.3gpp.org/MtgPresence/registerPresence.aspx</a:t>
            </a:r>
            <a:endParaRPr lang="en-US" sz="175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Then paste the token received by email. </a:t>
            </a:r>
          </a:p>
        </p:txBody>
      </p:sp>
    </p:spTree>
    <p:extLst>
      <p:ext uri="{BB962C8B-B14F-4D97-AF65-F5344CB8AC3E}">
        <p14:creationId xmlns:p14="http://schemas.microsoft.com/office/powerpoint/2010/main" val="65802146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(4)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1836592"/>
            <a:ext cx="10618625" cy="321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3: Through the 3GU portal (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You need to be logged in</a:t>
            </a: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 (Body)"/>
                <a:ea typeface="Times New Roman" panose="02020603050405020304" pitchFamily="18" charset="0"/>
              </a:rPr>
              <a:t>Click on the meeting you wish to check-in to: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en-GB" sz="3200" dirty="0">
              <a:latin typeface="Calibri (Body)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Times New Roman" panose="02020603050405020304" pitchFamily="18" charset="0"/>
              </a:rPr>
              <a:t>then, click on “Presence Token” link: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568373-9E92-45E0-80E4-20C2CD7DD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94" y="2798913"/>
            <a:ext cx="9607420" cy="3030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24DD8C3-D53F-446A-B161-88F65A82D0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55"/>
          <a:stretch/>
        </p:blipFill>
        <p:spPr>
          <a:xfrm>
            <a:off x="673936" y="3895344"/>
            <a:ext cx="10393867" cy="2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019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(5)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951B030-6B5D-464C-B39C-F1974F47177F}"/>
              </a:ext>
            </a:extLst>
          </p:cNvPr>
          <p:cNvSpPr txBox="1"/>
          <p:nvPr/>
        </p:nvSpPr>
        <p:spPr>
          <a:xfrm>
            <a:off x="449178" y="1845736"/>
            <a:ext cx="11374014" cy="143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2000" dirty="0"/>
              <a:t>All three options work for both electronic and face to face meetings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US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The delegates need to check in themselves 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. If a delegate submits their token outside of the meeting’s dates/times, their participation will not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27552739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0F517-45A4-486D-BDBB-01E4DE03B032}">
  <ds:schemaRefs>
    <ds:schemaRef ds:uri="http://schemas.microsoft.com/office/2006/documentManagement/types"/>
    <ds:schemaRef ds:uri="280d8efa-eff2-4910-88d2-79ca146720c4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79a257e-872f-4c98-9e8a-0a9c104f72c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13058</TotalTime>
  <Words>316</Words>
  <Application>Microsoft Office PowerPoint</Application>
  <PresentationFormat>宽屏</PresentationFormat>
  <Paragraphs>29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 </vt:lpstr>
      <vt:lpstr>Calibri (Body)</vt:lpstr>
      <vt:lpstr>Arial</vt:lpstr>
      <vt:lpstr>Calibri</vt:lpstr>
      <vt:lpstr>Calibri Light</vt:lpstr>
      <vt:lpstr>Century Gothic</vt:lpstr>
      <vt:lpstr>Times New Roman</vt:lpstr>
      <vt:lpstr>Office Theme</vt:lpstr>
      <vt:lpstr>Changes to the Working Procedures</vt:lpstr>
      <vt:lpstr>How to check-in to a meeting ? (1)</vt:lpstr>
      <vt:lpstr>How to check-in to a meeting ? (2)</vt:lpstr>
      <vt:lpstr>How to check-in to a meeting ? (3)</vt:lpstr>
      <vt:lpstr>How to check-in to a meeting ? (4)</vt:lpstr>
      <vt:lpstr>How to check-in to a meeting ? (5)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</cp:lastModifiedBy>
  <cp:revision>1030</cp:revision>
  <cp:lastPrinted>2019-09-25T11:24:01Z</cp:lastPrinted>
  <dcterms:created xsi:type="dcterms:W3CDTF">2010-02-05T13:52:04Z</dcterms:created>
  <dcterms:modified xsi:type="dcterms:W3CDTF">2022-04-13T08:14:32Z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(2)Kclb8qUE94jisJEXXktwHnGNzN8wKUNi4e+GuoxiJgkVJsjFskiTYmutaFSwLc92PflUu5WT
UTF91Bj6wxZGyiwgBR+TWK3MNzOkTGuRtz87+QFjq8iDOfGkufbQGWbd0IpZH9SB1LiZ4Yf3
1TFzdA+Qu16OFXtbQwKp//wcst2pjCohMzBzm1+oSrN3wZwgJc9u2Ay5wfHuUsJGDID0+d/Y
HEaOwOxAeZj8onjpFl</vt:lpwstr>
  </property>
  <property fmtid="{D5CDD505-2E9C-101B-9397-08002B2CF9AE}" pid="4" name="_2015_ms_pID_7253431">
    <vt:lpwstr>zo7Pw3UOdhPoSXYvN0obUsAv1adFatY9hGDGqf7fdOBRL+MA2TrIdJ
HY2gHFSPuEQ93o8kMV2FCoMI/EGdfvYyMjqXfsd38bb7ZF6icoR0reL5uJqVVF3T4XbZKEYm
wqwrlFNcLB7NFm3Nya98nsYRHt2GirZRpWYqpKTR1Y7NMD0+fUJ85XB0JoPpnirX3FL3qqW+
fmdYSKdZSFUpHMLB</vt:lpwstr>
  </property>
</Properties>
</file>