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7" r:id="rId9"/>
    <p:sldId id="973" r:id="rId10"/>
    <p:sldId id="98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2" d="100"/>
          <a:sy n="112" d="100"/>
        </p:scale>
        <p:origin x="2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mj-ea"/>
              </a:rPr>
              <a:t>RAN4#102-e </a:t>
            </a:r>
            <a:r>
              <a:rPr lang="en-US" b="1" dirty="0">
                <a:latin typeface="+mj-ea"/>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a:t>
            </a:r>
            <a:r>
              <a:rPr lang="en-US" sz="1600" b="1" dirty="0" smtClean="0">
                <a:latin typeface="+mj-ea"/>
                <a:ea typeface="+mj-ea"/>
              </a:rPr>
              <a:t>Meeting #102-e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February 21 – March 3,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R4-2203502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February 21 ~ March 3,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February 14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and/or submitted after deadline will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approval</a:t>
            </a:r>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No re-submission of the approved TPs and draft CRs endorsed in RAN4#101-bis-e is needed in RAN4#102-e. If further changes are needed, please keep the change marks in RAN4#101-bis-e.</a:t>
            </a:r>
          </a:p>
          <a:p>
            <a:pPr lvl="2">
              <a:spcBef>
                <a:spcPts val="0"/>
              </a:spcBef>
              <a:spcAft>
                <a:spcPts val="600"/>
              </a:spcAft>
            </a:pPr>
            <a:r>
              <a:rPr lang="en-US" altLang="zh-CN" sz="1200" dirty="0" smtClean="0"/>
              <a:t>Please rapporteurs submit updated TR/big formal CRs in RAN4#102-e to merge all approved TPs and endorsed draft CRs in RAN4#101-bis-e.</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February 18 (Friday) 2022, </a:t>
            </a:r>
            <a:r>
              <a:rPr lang="en-US" altLang="zh-CN" sz="1400" dirty="0">
                <a:solidFill>
                  <a:srgbClr val="FF0000"/>
                </a:solidFill>
              </a:rPr>
              <a:t>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a:t>
            </a:r>
            <a:r>
              <a:rPr lang="en-US" sz="1400" dirty="0" smtClean="0"/>
              <a:t>power</a:t>
            </a:r>
            <a:r>
              <a:rPr lang="en-US" sz="1400" dirty="0"/>
              <a:t> </a:t>
            </a:r>
            <a:r>
              <a:rPr lang="en-US" sz="1400" dirty="0" smtClean="0"/>
              <a:t>as Annex I of special procedures of 3GPP Working Procedures has been activated.</a:t>
            </a: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companies’comments</a:t>
            </a:r>
            <a:r>
              <a:rPr lang="en-US" sz="1200" dirty="0" smtClean="0"/>
              <a:t> 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February 28 (Monday)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9515633"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8679333"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714917"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51855"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a:t>
            </a: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Mo</a:t>
            </a:r>
            <a:r>
              <a:rPr lang="en-US" sz="800" kern="0" dirty="0" smtClean="0">
                <a:solidFill>
                  <a:srgbClr val="FFFFFF"/>
                </a:solidFill>
                <a:latin typeface="+mj-ea"/>
                <a:ea typeface="+mj-ea"/>
              </a:rPr>
              <a:t>n (Feb 21)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(Feb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0" name="Rectangle 77">
            <a:extLst>
              <a:ext uri="{FF2B5EF4-FFF2-40B4-BE49-F238E27FC236}">
                <a16:creationId xmlns="" xmlns:a16="http://schemas.microsoft.com/office/drawing/2014/main" id="{18560DB6-8070-4A8A-B9C8-2CBC509A9ECA}"/>
              </a:ext>
            </a:extLst>
          </p:cNvPr>
          <p:cNvSpPr/>
          <p:nvPr/>
        </p:nvSpPr>
        <p:spPr>
          <a:xfrm>
            <a:off x="4501502"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smtClean="0">
                <a:solidFill>
                  <a:srgbClr val="FFFFFF"/>
                </a:solidFill>
                <a:latin typeface="+mj-ea"/>
                <a:ea typeface="+mj-ea"/>
              </a:rPr>
              <a:t>Wed (Feb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Thu (Feb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Fri (Feb 25)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Mon (Feb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(Mar 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Wed (Mar 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Thu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383540"/>
            <a:ext cx="33603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(Feb 21~24)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(Feb 28 ~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7" name="Rectangle: Rounded Corners 201">
            <a:extLst>
              <a:ext uri="{FF2B5EF4-FFF2-40B4-BE49-F238E27FC236}">
                <a16:creationId xmlns="" xmlns:a16="http://schemas.microsoft.com/office/drawing/2014/main" id="{B6CDA6FF-6740-49E7-B14C-1831ED62E0F8}"/>
              </a:ext>
            </a:extLst>
          </p:cNvPr>
          <p:cNvSpPr/>
          <p:nvPr/>
        </p:nvSpPr>
        <p:spPr>
          <a:xfrm>
            <a:off x="6187795"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7883367"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13:00</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87287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95844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5352320" y="558452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96525" y="2968458"/>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r>
              <a:rPr lang="en-US" sz="800" b="1" kern="0" dirty="0" smtClean="0">
                <a:solidFill>
                  <a:srgbClr val="FFFFFF"/>
                </a:solidFill>
                <a:latin typeface="+mj-ea"/>
                <a:ea typeface="+mj-ea"/>
                <a:cs typeface="+mn-cs"/>
              </a:rPr>
              <a:t>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8</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7890266"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a:t>
            </a:r>
            <a:r>
              <a:rPr lang="en-US" sz="800" b="1" kern="0" dirty="0" smtClean="0">
                <a:solidFill>
                  <a:srgbClr val="FFFFFF"/>
                </a:solidFill>
                <a:latin typeface="+mj-ea"/>
                <a:ea typeface="+mj-ea"/>
                <a:cs typeface="+mn-cs"/>
              </a:rPr>
              <a:t>revisions (deadline for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 xmlns:a16="http://schemas.microsoft.com/office/drawing/2014/main"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6179009"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a:t>
            </a:r>
            <a:r>
              <a:rPr lang="en-US" sz="800" b="1" kern="0" dirty="0" smtClean="0">
                <a:solidFill>
                  <a:srgbClr val="FFFFFF"/>
                </a:solidFill>
                <a:latin typeface="+mj-ea"/>
                <a:ea typeface="+mj-ea"/>
                <a:cs typeface="+mn-cs"/>
              </a:rPr>
              <a:t>2</a:t>
            </a:r>
            <a:r>
              <a:rPr lang="en-US" sz="800" b="1" kern="0" baseline="30000" dirty="0" smtClean="0">
                <a:solidFill>
                  <a:srgbClr val="FFFFFF"/>
                </a:solidFill>
                <a:latin typeface="+mj-ea"/>
                <a:ea typeface="+mj-ea"/>
                <a:cs typeface="+mn-cs"/>
              </a:rPr>
              <a:t>nd</a:t>
            </a:r>
            <a:r>
              <a:rPr lang="en-US" sz="800" b="1" kern="0" dirty="0" smtClean="0">
                <a:solidFill>
                  <a:srgbClr val="FFFFFF"/>
                </a:solidFill>
                <a:latin typeface="+mj-ea"/>
                <a:ea typeface="+mj-ea"/>
                <a:cs typeface="+mn-cs"/>
              </a:rPr>
              <a:t> by </a:t>
            </a:r>
            <a:r>
              <a:rPr lang="en-US" sz="800" b="1" kern="0" dirty="0">
                <a:solidFill>
                  <a:srgbClr val="FFFFFF"/>
                </a:solidFill>
                <a:latin typeface="+mj-ea"/>
                <a:ea typeface="+mj-ea"/>
                <a:cs typeface="+mn-cs"/>
              </a:rPr>
              <a:t>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968256"/>
            <a:ext cx="786133" cy="572334"/>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UTC</a:t>
            </a: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0433015"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0433015"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0433015"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9584439"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2673" y="2969163"/>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8728739"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8728739"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9408601" y="2464966"/>
            <a:ext cx="1119499"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a:t>
            </a:r>
            <a:r>
              <a:rPr lang="en-US" altLang="zh-CN" sz="700" dirty="0">
                <a:latin typeface="微软雅黑" panose="020B0503020204020204" pitchFamily="34" charset="-122"/>
                <a:ea typeface="微软雅黑" panose="020B0503020204020204" pitchFamily="34" charset="-122"/>
              </a:rPr>
              <a:t>check if final </a:t>
            </a:r>
            <a:r>
              <a:rPr lang="en-US" altLang="zh-CN" sz="700" dirty="0" err="1">
                <a:latin typeface="微软雅黑" panose="020B0503020204020204" pitchFamily="34" charset="-122"/>
                <a:ea typeface="微软雅黑" panose="020B0503020204020204" pitchFamily="34" charset="-122"/>
              </a:rPr>
              <a:t>Tdoc</a:t>
            </a:r>
            <a:r>
              <a:rPr lang="en-US" altLang="zh-CN" sz="700" dirty="0">
                <a:latin typeface="微软雅黑" panose="020B0503020204020204" pitchFamily="34" charset="-122"/>
                <a:ea typeface="微软雅黑" panose="020B0503020204020204" pitchFamily="34" charset="-122"/>
              </a:rPr>
              <a:t> is </a:t>
            </a:r>
            <a:r>
              <a:rPr lang="en-US" altLang="zh-CN" sz="700" dirty="0" smtClean="0">
                <a:latin typeface="微软雅黑" panose="020B0503020204020204" pitchFamily="34" charset="-122"/>
                <a:ea typeface="微软雅黑" panose="020B0503020204020204" pitchFamily="34" charset="-122"/>
              </a:rPr>
              <a:t>agreeable)</a:t>
            </a:r>
            <a:endParaRPr lang="en-US" altLang="zh-CN" sz="700" dirty="0">
              <a:latin typeface="微软雅黑" panose="020B0503020204020204" pitchFamily="34" charset="-122"/>
              <a:ea typeface="微软雅黑" panose="020B0503020204020204" pitchFamily="34" charset="-122"/>
            </a:endParaRPr>
          </a:p>
          <a:p>
            <a:pPr algn="ctr"/>
            <a:r>
              <a:rPr lang="en-US" altLang="zh-CN" sz="700" dirty="0" smtClean="0">
                <a:latin typeface="微软雅黑" panose="020B0503020204020204" pitchFamily="34" charset="-122"/>
                <a:ea typeface="微软雅黑" panose="020B0503020204020204" pitchFamily="34" charset="-122"/>
              </a:rPr>
              <a:t>Tue </a:t>
            </a:r>
            <a:r>
              <a:rPr lang="en-US" altLang="zh-CN" sz="700" dirty="0">
                <a:latin typeface="微软雅黑" panose="020B0503020204020204" pitchFamily="34" charset="-122"/>
                <a:ea typeface="微软雅黑" panose="020B0503020204020204" pitchFamily="34" charset="-122"/>
              </a:rPr>
              <a:t>19:00 ~ </a:t>
            </a:r>
            <a:r>
              <a:rPr lang="en-US" altLang="zh-CN" sz="700" dirty="0" smtClean="0">
                <a:latin typeface="微软雅黑" panose="020B0503020204020204" pitchFamily="34" charset="-122"/>
                <a:ea typeface="微软雅黑" panose="020B0503020204020204" pitchFamily="34" charset="-122"/>
              </a:rPr>
              <a:t>Wed 16:00 </a:t>
            </a:r>
            <a:r>
              <a:rPr lang="en-US" altLang="zh-CN" sz="700" dirty="0">
                <a:latin typeface="微软雅黑" panose="020B0503020204020204" pitchFamily="34" charset="-122"/>
                <a:ea typeface="微软雅黑" panose="020B0503020204020204" pitchFamily="34" charset="-122"/>
              </a:rPr>
              <a:t>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9584439"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11:59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9584439"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6121034" y="3974504"/>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9595722" y="450290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圆角矩形标注 101"/>
          <p:cNvSpPr/>
          <p:nvPr/>
        </p:nvSpPr>
        <p:spPr bwMode="auto">
          <a:xfrm>
            <a:off x="6336193"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8" name="矩形 7"/>
          <p:cNvSpPr/>
          <p:nvPr/>
        </p:nvSpPr>
        <p:spPr>
          <a:xfrm>
            <a:off x="9598564" y="2085632"/>
            <a:ext cx="758921" cy="415498"/>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window </a:t>
            </a:r>
            <a:endParaRPr lang="zh-CN" altLang="en-US" sz="2000" b="1" dirty="0"/>
          </a:p>
        </p:txBody>
      </p:sp>
      <p:sp>
        <p:nvSpPr>
          <p:cNvPr id="97" name="Rectangle 67">
            <a:extLst>
              <a:ext uri="{FF2B5EF4-FFF2-40B4-BE49-F238E27FC236}">
                <a16:creationId xmlns="" xmlns:a16="http://schemas.microsoft.com/office/drawing/2014/main" id="{61214404-3E99-431F-A1D1-0A44E2021497}"/>
              </a:ext>
            </a:extLst>
          </p:cNvPr>
          <p:cNvSpPr/>
          <p:nvPr/>
        </p:nvSpPr>
        <p:spPr>
          <a:xfrm>
            <a:off x="6190093" y="1383540"/>
            <a:ext cx="79491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t>
            </a:r>
            <a:r>
              <a:rPr lang="en-US" sz="800" kern="0" dirty="0" smtClean="0">
                <a:solidFill>
                  <a:srgbClr val="FFFFFF"/>
                </a:solidFill>
                <a:latin typeface="+mj-ea"/>
                <a:ea typeface="+mj-ea"/>
              </a:rPr>
              <a:t>Feb 25</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12.1–12.5 </a:t>
            </a:r>
            <a:r>
              <a:rPr lang="en-US" altLang="zh-CN" sz="1400" dirty="0"/>
              <a:t>for LTE, AI </a:t>
            </a:r>
            <a:r>
              <a:rPr lang="en-US" altLang="zh-CN" sz="1400" dirty="0" smtClean="0"/>
              <a:t>9.7–9.24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February</a:t>
            </a:r>
            <a:r>
              <a:rPr lang="en-US" sz="1200" dirty="0" smtClean="0">
                <a:solidFill>
                  <a:srgbClr val="FF0000"/>
                </a:solidFill>
              </a:rPr>
              <a:t> 1</a:t>
            </a:r>
            <a:r>
              <a:rPr lang="en-US" altLang="zh-CN" sz="1200" dirty="0" smtClean="0">
                <a:solidFill>
                  <a:srgbClr val="FF0000"/>
                </a:solidFill>
              </a:rPr>
              <a:t>6</a:t>
            </a:r>
            <a:r>
              <a:rPr lang="en-US" sz="1200" dirty="0" smtClean="0">
                <a:solidFill>
                  <a:srgbClr val="FF0000"/>
                </a:solidFill>
              </a:rPr>
              <a:t>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a:solidFill>
                  <a:srgbClr val="FF0000"/>
                </a:solidFill>
              </a:rPr>
              <a:t>February</a:t>
            </a:r>
            <a:r>
              <a:rPr lang="en-US" sz="1200" dirty="0" smtClean="0">
                <a:solidFill>
                  <a:srgbClr val="FF0000"/>
                </a:solidFill>
              </a:rPr>
              <a:t> 1</a:t>
            </a:r>
            <a:r>
              <a:rPr lang="en-US" altLang="zh-CN" sz="1200" dirty="0" smtClean="0">
                <a:solidFill>
                  <a:srgbClr val="FF0000"/>
                </a:solidFill>
              </a:rPr>
              <a:t>8</a:t>
            </a:r>
            <a:r>
              <a:rPr lang="en-US" sz="1200" dirty="0" smtClean="0">
                <a:solidFill>
                  <a:srgbClr val="FF0000"/>
                </a:solidFill>
              </a:rPr>
              <a:t>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a:t>
            </a:r>
            <a:r>
              <a:rPr lang="en-US" sz="1200" dirty="0" smtClean="0">
                <a:solidFill>
                  <a:srgbClr val="FF0000"/>
                </a:solidFill>
              </a:rPr>
              <a:t> </a:t>
            </a:r>
            <a:r>
              <a:rPr lang="en-US" altLang="zh-CN" sz="1200" dirty="0" smtClean="0">
                <a:solidFill>
                  <a:srgbClr val="FF0000"/>
                </a:solidFill>
              </a:rPr>
              <a:t>21</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February 2</a:t>
            </a:r>
            <a:r>
              <a:rPr lang="en-US" altLang="zh-CN" sz="1200" dirty="0" smtClean="0">
                <a:solidFill>
                  <a:srgbClr val="FF0000"/>
                </a:solidFill>
              </a:rPr>
              <a:t>4</a:t>
            </a:r>
            <a:r>
              <a:rPr lang="en-US" sz="1200" dirty="0" smtClean="0">
                <a:solidFill>
                  <a:srgbClr val="FF0000"/>
                </a:solidFill>
              </a:rPr>
              <a:t>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February 25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1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8 </a:t>
            </a:r>
            <a:r>
              <a:rPr lang="en-US" altLang="zh-CN" sz="1200" dirty="0">
                <a:solidFill>
                  <a:srgbClr val="FF0000"/>
                </a:solidFill>
              </a:rPr>
              <a:t>(Tuesday), 17:00 UTC</a:t>
            </a:r>
            <a:r>
              <a:rPr lang="en-US" altLang="zh-CN" sz="1200" dirty="0"/>
              <a:t>: Updated TRs/draft TSs need be available for email 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Big CRs for Rel-15/16 maintenance and Rel-17 WIs, revised WID/TR/big CRs for Rel-17 basket WIs, and other </a:t>
            </a:r>
            <a:r>
              <a:rPr lang="en-US" sz="1400" dirty="0" err="1" smtClean="0"/>
              <a:t>tdocs</a:t>
            </a:r>
            <a:r>
              <a:rPr lang="en-US" sz="1400" dirty="0" smtClean="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March</a:t>
            </a:r>
            <a:r>
              <a:rPr lang="en-US" sz="1200" dirty="0" smtClean="0">
                <a:solidFill>
                  <a:srgbClr val="FF0000"/>
                </a:solidFill>
              </a:rPr>
              <a:t> 4 (Friday)</a:t>
            </a:r>
            <a:r>
              <a:rPr lang="en-US" sz="1200" dirty="0" smtClean="0"/>
              <a:t>: Session chairs will provide the list of </a:t>
            </a:r>
            <a:r>
              <a:rPr lang="en-US" sz="1200" dirty="0" err="1" smtClean="0"/>
              <a:t>tdocs</a:t>
            </a:r>
            <a:r>
              <a:rPr lang="en-US" sz="1200" dirty="0" smtClean="0"/>
              <a:t> for post-meeting email approval.</a:t>
            </a:r>
            <a:endParaRPr lang="en-US" altLang="zh-CN" sz="1200" dirty="0"/>
          </a:p>
          <a:p>
            <a:pPr lvl="1">
              <a:spcBef>
                <a:spcPts val="0"/>
              </a:spcBef>
              <a:spcAft>
                <a:spcPts val="600"/>
              </a:spcAft>
            </a:pPr>
            <a:r>
              <a:rPr lang="en-US" sz="1200" dirty="0" smtClean="0">
                <a:solidFill>
                  <a:srgbClr val="FF0000"/>
                </a:solidFill>
              </a:rPr>
              <a:t>March 7 (Monday</a:t>
            </a:r>
            <a:r>
              <a:rPr lang="en-US" altLang="zh-CN" sz="1200" dirty="0" smtClean="0">
                <a:solidFill>
                  <a:srgbClr val="FF0000"/>
                </a:solidFill>
              </a:rPr>
              <a:t>), </a:t>
            </a:r>
            <a:r>
              <a:rPr lang="en-US" altLang="zh-CN" sz="1200" dirty="0">
                <a:solidFill>
                  <a:srgbClr val="FF0000"/>
                </a:solidFill>
              </a:rPr>
              <a:t>17:00 UTC</a:t>
            </a:r>
            <a:r>
              <a:rPr lang="en-US" altLang="zh-CN" sz="1200" dirty="0"/>
              <a:t>: A</a:t>
            </a:r>
            <a:r>
              <a:rPr lang="en-US" altLang="zh-CN" sz="1200" dirty="0" smtClean="0"/>
              <a:t>uthors of </a:t>
            </a:r>
            <a:r>
              <a:rPr lang="en-US" altLang="zh-CN" sz="1200" dirty="0" err="1" smtClean="0"/>
              <a:t>tdocs</a:t>
            </a:r>
            <a:r>
              <a:rPr lang="en-US" altLang="zh-CN" sz="1200" dirty="0" smtClean="0"/>
              <a:t> need share the drafts and submit them into inbox for review. </a:t>
            </a:r>
            <a:endParaRPr lang="en-US" altLang="zh-CN" sz="1200" dirty="0"/>
          </a:p>
          <a:p>
            <a:pPr lvl="1">
              <a:spcBef>
                <a:spcPts val="0"/>
              </a:spcBef>
              <a:spcAft>
                <a:spcPts val="600"/>
              </a:spcAft>
            </a:pPr>
            <a:r>
              <a:rPr lang="en-US" altLang="zh-CN" sz="1200" dirty="0" smtClean="0">
                <a:solidFill>
                  <a:srgbClr val="FF0000"/>
                </a:solidFill>
              </a:rPr>
              <a:t>March 9 (Wednesday), 13:00 UTC</a:t>
            </a:r>
            <a:r>
              <a:rPr lang="en-US" altLang="zh-CN" sz="1200" dirty="0" smtClean="0"/>
              <a:t>: Companies provided comments if any and author should provide necessary revisions</a:t>
            </a:r>
          </a:p>
          <a:p>
            <a:pPr lvl="1">
              <a:spcBef>
                <a:spcPts val="0"/>
              </a:spcBef>
              <a:spcAft>
                <a:spcPts val="600"/>
              </a:spcAft>
            </a:pPr>
            <a:r>
              <a:rPr lang="en-US" altLang="zh-CN" sz="1200" dirty="0" smtClean="0">
                <a:solidFill>
                  <a:srgbClr val="FF0000"/>
                </a:solidFill>
              </a:rPr>
              <a:t>March 9 (Wednesday), 17:00 UTC: </a:t>
            </a:r>
            <a:r>
              <a:rPr lang="en-US" altLang="zh-CN" sz="1200" dirty="0"/>
              <a:t>Based on the summary, session chair will announce </a:t>
            </a:r>
            <a:r>
              <a:rPr lang="en-US" altLang="zh-CN" sz="1200" dirty="0" smtClean="0"/>
              <a:t>decisions.</a:t>
            </a:r>
          </a:p>
          <a:p>
            <a:pPr marL="342882" lvl="1" indent="-342882">
              <a:spcBef>
                <a:spcPts val="0"/>
              </a:spcBef>
              <a:spcAft>
                <a:spcPts val="600"/>
              </a:spcAft>
              <a:buBlip>
                <a:blip r:embed="rId2"/>
              </a:buBlip>
            </a:pPr>
            <a:r>
              <a:rPr lang="en-US" altLang="zh-CN" sz="1400" dirty="0" smtClean="0">
                <a:cs typeface="+mn-cs"/>
              </a:rPr>
              <a:t>Other guidance:</a:t>
            </a:r>
          </a:p>
          <a:p>
            <a:pPr lvl="1">
              <a:spcBef>
                <a:spcPts val="0"/>
              </a:spcBef>
              <a:spcAft>
                <a:spcPts val="600"/>
              </a:spcAft>
            </a:pPr>
            <a:r>
              <a:rPr lang="en-US" altLang="zh-CN" sz="1200" dirty="0"/>
              <a:t>We would like to remind all delegated to upload all Cat A CRs as soon as possible. In case Cat A CRs are not available by </a:t>
            </a:r>
            <a:r>
              <a:rPr lang="en-US" altLang="zh-CN" sz="1200" dirty="0" smtClean="0">
                <a:solidFill>
                  <a:srgbClr val="FF0000"/>
                </a:solidFill>
              </a:rPr>
              <a:t>March 7 (Monday) </a:t>
            </a:r>
            <a:r>
              <a:rPr lang="en-US" altLang="zh-CN" sz="1200" dirty="0">
                <a:solidFill>
                  <a:srgbClr val="FF0000"/>
                </a:solidFill>
              </a:rPr>
              <a:t>20:00 UTC</a:t>
            </a:r>
            <a:r>
              <a:rPr lang="en-US" altLang="zh-CN" sz="1200" dirty="0"/>
              <a:t>, the respective Draft CRs may be postponed and not implemented</a:t>
            </a:r>
            <a:r>
              <a:rPr lang="en-US" altLang="zh-CN" sz="1200" dirty="0" smtClean="0"/>
              <a:t>.</a:t>
            </a:r>
          </a:p>
          <a:p>
            <a:pPr lvl="1">
              <a:spcBef>
                <a:spcPts val="0"/>
              </a:spcBef>
              <a:spcAft>
                <a:spcPts val="600"/>
              </a:spcAft>
            </a:pPr>
            <a:r>
              <a:rPr lang="en-US" altLang="zh-CN" sz="1200" dirty="0"/>
              <a:t>Delegates are strongly encouraged to participate in review on Big CRs during post-meeting email approval </a:t>
            </a:r>
            <a:r>
              <a:rPr lang="en-US" altLang="zh-CN" sz="1200" dirty="0" smtClean="0"/>
              <a:t>procedures</a:t>
            </a:r>
            <a:endParaRPr lang="zh-CN" altLang="zh-CN" sz="1200" dirty="0"/>
          </a:p>
          <a:p>
            <a:pPr marL="742912" lvl="2" indent="-342882">
              <a:spcBef>
                <a:spcPts val="0"/>
              </a:spcBef>
              <a:spcAft>
                <a:spcPts val="600"/>
              </a:spcAft>
              <a:buBlip>
                <a:blip r:embed="rId2"/>
              </a:buBlip>
            </a:pP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smtClean="0"/>
              <a:t>Formal CRs, draft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For Core part, draft </a:t>
            </a:r>
            <a:r>
              <a:rPr lang="en-US" altLang="zh-CN" sz="1200" dirty="0"/>
              <a:t>CRs </a:t>
            </a:r>
            <a:r>
              <a:rPr lang="en-US" altLang="zh-CN" sz="1200" dirty="0" smtClean="0"/>
              <a:t>are allowed</a:t>
            </a:r>
            <a:r>
              <a:rPr lang="en-US" altLang="zh-CN" sz="1200" dirty="0"/>
              <a:t> </a:t>
            </a:r>
            <a:r>
              <a:rPr lang="en-US" altLang="zh-CN" sz="1200" dirty="0" smtClean="0"/>
              <a:t>for all </a:t>
            </a:r>
            <a:r>
              <a:rPr lang="en-US" altLang="zh-CN" sz="1200" dirty="0" err="1" smtClean="0"/>
              <a:t>WIs.</a:t>
            </a:r>
            <a:r>
              <a:rPr lang="en-US" altLang="zh-CN" sz="1200" dirty="0" smtClean="0"/>
              <a:t> Formal big CRs shall be submitted by sourcing companies only.</a:t>
            </a:r>
            <a:endParaRPr lang="en-US" altLang="zh-CN" sz="1200" dirty="0"/>
          </a:p>
          <a:p>
            <a:pPr lvl="1">
              <a:spcBef>
                <a:spcPts val="0"/>
              </a:spcBef>
              <a:spcAft>
                <a:spcPts val="600"/>
              </a:spcAft>
            </a:pPr>
            <a:r>
              <a:rPr lang="en-US" altLang="zh-CN" sz="1200" dirty="0" smtClean="0"/>
              <a:t>For </a:t>
            </a:r>
            <a:r>
              <a:rPr lang="en-US" altLang="zh-CN" sz="1200" dirty="0" err="1" smtClean="0"/>
              <a:t>Perf</a:t>
            </a:r>
            <a:r>
              <a:rPr lang="en-US" altLang="zh-CN" sz="1200" dirty="0" smtClean="0"/>
              <a:t> part, no CRs/draft CRs are allowed and it is encouraged that companies discuss and agree on the work split first.</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For demodulation agendas, TPs are allowed for performance enhancement WI and draft CRs are allowed for FR1 HST </a:t>
            </a:r>
            <a:r>
              <a:rPr lang="en-US" altLang="zh-CN" sz="1200" dirty="0" smtClean="0"/>
              <a:t>demodulation, FR2 HST demodulation, inter-cell IRC, </a:t>
            </a:r>
            <a:r>
              <a:rPr lang="en-US" altLang="zh-CN" sz="1200" dirty="0"/>
              <a:t>and uplink 256QAM </a:t>
            </a:r>
            <a:r>
              <a:rPr lang="en-US" altLang="zh-CN" sz="1200" dirty="0" smtClean="0"/>
              <a:t>demodulation</a:t>
            </a:r>
            <a:r>
              <a:rPr lang="en-US" altLang="zh-CN" sz="1200" dirty="0"/>
              <a:t> </a:t>
            </a:r>
            <a:r>
              <a:rPr lang="en-US" altLang="zh-CN" sz="1200" dirty="0" smtClean="0"/>
              <a:t>under performance enhancement WI.</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approval 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a:t>
            </a:r>
            <a:r>
              <a:rPr lang="en-US" altLang="zh-CN" sz="1200" dirty="0" smtClean="0"/>
              <a:t>on-going WIs, </a:t>
            </a:r>
            <a:r>
              <a:rPr lang="en-US" altLang="zh-CN" sz="1200" dirty="0"/>
              <a:t>please submit one brief </a:t>
            </a:r>
            <a:r>
              <a:rPr lang="en-US" altLang="zh-CN" sz="1200" dirty="0" err="1"/>
              <a:t>tdoc</a:t>
            </a:r>
            <a:r>
              <a:rPr lang="en-US" altLang="zh-CN" sz="1200" dirty="0"/>
              <a:t> under </a:t>
            </a:r>
            <a:r>
              <a:rPr lang="en-US" altLang="zh-CN" sz="1200" dirty="0">
                <a:solidFill>
                  <a:srgbClr val="FF0000"/>
                </a:solidFill>
              </a:rPr>
              <a:t>agenda 8</a:t>
            </a:r>
            <a:r>
              <a:rPr lang="en-US" altLang="zh-CN" sz="1200" dirty="0" smtClean="0">
                <a:solidFill>
                  <a:srgbClr val="FF0000"/>
                </a:solidFill>
              </a:rPr>
              <a:t> </a:t>
            </a:r>
            <a:r>
              <a:rPr lang="en-US" altLang="zh-CN" sz="1200" dirty="0"/>
              <a:t>so that a placeholder could be set for it in the </a:t>
            </a:r>
            <a:r>
              <a:rPr lang="en-US" altLang="zh-CN" sz="1200" dirty="0" smtClean="0"/>
              <a:t>updated feature </a:t>
            </a:r>
            <a:r>
              <a:rPr lang="en-US" altLang="zh-CN" sz="1200" dirty="0"/>
              <a:t>list, and </a:t>
            </a:r>
            <a:r>
              <a:rPr lang="en-US" altLang="zh-CN" sz="1200" dirty="0" smtClean="0"/>
              <a:t>another </a:t>
            </a:r>
            <a:r>
              <a:rPr lang="en-US" altLang="zh-CN" sz="1200" dirty="0" err="1"/>
              <a:t>tdoc</a:t>
            </a:r>
            <a:r>
              <a:rPr lang="en-US" altLang="zh-CN" sz="1200" dirty="0"/>
              <a:t> with detailed technique analysis under </a:t>
            </a:r>
            <a:r>
              <a:rPr lang="en-US" altLang="zh-CN" sz="1200" dirty="0" smtClean="0"/>
              <a:t>UE/BS RF, RRM</a:t>
            </a:r>
            <a:r>
              <a:rPr lang="en-US" altLang="zh-CN" sz="1200" dirty="0"/>
              <a:t>, </a:t>
            </a:r>
            <a:r>
              <a:rPr lang="en-US" altLang="zh-CN" sz="1200" dirty="0" smtClean="0"/>
              <a:t>or </a:t>
            </a:r>
            <a:r>
              <a:rPr lang="en-US" altLang="zh-CN" sz="1200" dirty="0" err="1" smtClean="0"/>
              <a:t>demod</a:t>
            </a:r>
            <a:r>
              <a:rPr lang="en-US" altLang="zh-CN" sz="1200" dirty="0" smtClean="0"/>
              <a:t> agendas </a:t>
            </a:r>
            <a:r>
              <a:rPr lang="en-US" altLang="zh-CN" sz="1200" dirty="0"/>
              <a:t>of the corresponding </a:t>
            </a:r>
            <a:r>
              <a:rPr lang="en-US" altLang="zh-CN" sz="1200" dirty="0" err="1" smtClean="0"/>
              <a:t>WIs.</a:t>
            </a:r>
            <a:endParaRPr lang="en-US" altLang="zh-CN" sz="1200" dirty="0" smtClean="0"/>
          </a:p>
          <a:p>
            <a:pPr lvl="1">
              <a:spcBef>
                <a:spcPts val="0"/>
              </a:spcBef>
              <a:spcAft>
                <a:spcPts val="600"/>
              </a:spcAft>
            </a:pPr>
            <a:r>
              <a:rPr lang="en-US" altLang="zh-CN" sz="1200" dirty="0"/>
              <a:t>For the feature which is not related to on-going WI, please directly submit a paper with all information under AI 8.</a:t>
            </a:r>
            <a:endParaRPr lang="zh-CN" altLang="zh-CN" sz="1200" dirty="0"/>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dirty="0" smtClean="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elements/1.1/"/>
    <ds:schemaRef ds:uri="http://schemas.microsoft.com/office/infopath/2007/PartnerControls"/>
    <ds:schemaRef ds:uri="http://schemas.microsoft.com/office/2006/metadata/properties"/>
    <ds:schemaRef ds:uri="http://www.w3.org/XML/1998/namespace"/>
    <ds:schemaRef ds:uri="http://schemas.microsoft.com/office/2006/documentManagement/types"/>
    <ds:schemaRef ds:uri="a915fe38-2618-47b6-8303-829fb71466d5"/>
    <ds:schemaRef ds:uri="http://purl.org/dc/dcmitype/"/>
    <ds:schemaRef ds:uri="http://purl.org/dc/terms/"/>
    <ds:schemaRef ds:uri="http://schemas.openxmlformats.org/package/2006/metadata/core-properties"/>
    <ds:schemaRef ds:uri="23d77754-4ccc-4c57-9291-cab09e81894a"/>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340518</TotalTime>
  <Words>3193</Words>
  <Application>Microsoft Office PowerPoint</Application>
  <PresentationFormat>宽屏</PresentationFormat>
  <Paragraphs>284</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RAN4#102-e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898</cp:revision>
  <cp:lastPrinted>2016-09-15T08:31:35Z</cp:lastPrinted>
  <dcterms:created xsi:type="dcterms:W3CDTF">2009-11-27T05:15:11Z</dcterms:created>
  <dcterms:modified xsi:type="dcterms:W3CDTF">2022-02-21T04:25:15Z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(3)7niPnBg8NhU1xF0ity7Dd+cJud4Jf4KtS0u56gzEnsxcneG0IjdHUwtXCyIrT/HsfPj8474V
GYCn6e02jYEuQvtmeb79C8g706/DwxdINLvuu0BENmi9NIf9b95FL4pTBoK4TtWsSTxUPlcf
jd5aJadCUu+GtH817J/K16G1AnoGib0a2HQ2fZC3GLydAIbDzUDh7sWhRYWiKeh3W9vyNoGR
JhxCWqABpHzztDZmKX</vt:lpwstr>
  </property>
  <property fmtid="{D5CDD505-2E9C-101B-9397-08002B2CF9AE}" pid="15" name="_2015_ms_pID_7253431">
    <vt:lpwstr>yy4SaZQMpnirh5VJqJG9ODrpE0Tg4NwXKHNZ8NeMZ7Tq/cDi+dgSJR
FAHV4asKb8S2e2O2wbV+ouCQgNJFN0uZjqJl6Vnol3ceyCSVIDwUXx8Qm8W4Mw7Zaw0yT4Ro
ejnIrGs80S3vLz7qzZp5mKW8FI+2WftfwqL3ihmUJyEWkXikzeYl4Dq2L4hsv9B+CVsP3hun
aOkejPkn5Y4wKxfDAaZacBvrS7ZTuAM2AB9S</vt:lpwstr>
  </property>
  <property fmtid="{D5CDD505-2E9C-101B-9397-08002B2CF9AE}" pid="16" name="_2015_ms_pID_7253432">
    <vt:lpwstr>uQ==</vt:lpwstr>
  </property>
</Properties>
</file>