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3">
  <p:sldMasterIdLst>
    <p:sldMasterId id="2147483648" r:id="rId1"/>
  </p:sldMasterIdLst>
  <p:sldIdLst>
    <p:sldId id="256" r:id="rId2"/>
    <p:sldId id="257" r:id="rId3"/>
    <p:sldId id="259" r:id="rId4"/>
    <p:sldId id="262" r:id="rId5"/>
    <p:sldId id="263" r:id="rId6"/>
    <p:sldId id="261"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09"/>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BEFC661-E268-954F-8547-81BD7A388242}" type="datetimeFigureOut">
              <a:rPr lang="en-US" smtClean="0"/>
              <a:t>11/10/21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7BA2CA-2377-E64F-852A-6799E93FEA3F}"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11/10/21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69015"/>
            <a:ext cx="9518374" cy="2387600"/>
          </a:xfrm>
        </p:spPr>
        <p:txBody>
          <a:bodyPr>
            <a:normAutofit/>
          </a:bodyPr>
          <a:lstStyle/>
          <a:p>
            <a:r>
              <a:rPr lang="en-US" sz="4000" dirty="0"/>
              <a:t>WF on half-duplex and full-duplex switchable operation for HPUE FDD bands</a:t>
            </a:r>
          </a:p>
        </p:txBody>
      </p:sp>
      <p:sp>
        <p:nvSpPr>
          <p:cNvPr id="3" name="Subtitle 2"/>
          <p:cNvSpPr>
            <a:spLocks noGrp="1"/>
          </p:cNvSpPr>
          <p:nvPr>
            <p:ph type="subTitle" idx="1"/>
          </p:nvPr>
        </p:nvSpPr>
        <p:spPr>
          <a:xfrm>
            <a:off x="1524000" y="4148690"/>
            <a:ext cx="9144000" cy="1655762"/>
          </a:xfrm>
        </p:spPr>
        <p:txBody>
          <a:bodyPr/>
          <a:lstStyle/>
          <a:p>
            <a:r>
              <a:rPr lang="en-US" dirty="0"/>
              <a:t>Apple</a:t>
            </a:r>
          </a:p>
        </p:txBody>
      </p:sp>
      <p:sp>
        <p:nvSpPr>
          <p:cNvPr id="4" name="TextBox 3"/>
          <p:cNvSpPr txBox="1"/>
          <p:nvPr/>
        </p:nvSpPr>
        <p:spPr>
          <a:xfrm>
            <a:off x="387626" y="383957"/>
            <a:ext cx="4603376" cy="646331"/>
          </a:xfrm>
          <a:prstGeom prst="rect">
            <a:avLst/>
          </a:prstGeom>
          <a:noFill/>
        </p:spPr>
        <p:txBody>
          <a:bodyPr wrap="none" rtlCol="0">
            <a:spAutoFit/>
          </a:bodyPr>
          <a:lstStyle/>
          <a:p>
            <a:r>
              <a:rPr lang="en-US" b="1" dirty="0"/>
              <a:t>3GPP TSG-RAN WG4 Meeting #101-e</a:t>
            </a:r>
          </a:p>
          <a:p>
            <a:r>
              <a:rPr lang="en-US" b="1" dirty="0">
                <a:effectLst/>
              </a:rPr>
              <a:t>Electronic Meeting, November </a:t>
            </a:r>
            <a:r>
              <a:rPr lang="en-US" b="1" dirty="0"/>
              <a:t>1</a:t>
            </a:r>
            <a:r>
              <a:rPr lang="en-US" b="1" baseline="30000" dirty="0"/>
              <a:t>st</a:t>
            </a:r>
            <a:r>
              <a:rPr lang="en-US" b="1" dirty="0">
                <a:effectLst/>
              </a:rPr>
              <a:t> – 12</a:t>
            </a:r>
            <a:r>
              <a:rPr lang="en-US" b="1" baseline="30000" dirty="0">
                <a:effectLst/>
              </a:rPr>
              <a:t>th</a:t>
            </a:r>
            <a:r>
              <a:rPr lang="en-US" b="1" dirty="0">
                <a:effectLst/>
              </a:rPr>
              <a:t>, 2021</a:t>
            </a:r>
            <a:r>
              <a:rPr lang="en-US" dirty="0">
                <a:effectLst/>
              </a:rPr>
              <a:t> </a:t>
            </a:r>
            <a:endParaRPr lang="en-US" dirty="0"/>
          </a:p>
        </p:txBody>
      </p:sp>
      <p:sp>
        <p:nvSpPr>
          <p:cNvPr id="5" name="TextBox 4"/>
          <p:cNvSpPr txBox="1"/>
          <p:nvPr/>
        </p:nvSpPr>
        <p:spPr>
          <a:xfrm>
            <a:off x="10574162" y="383957"/>
            <a:ext cx="1321196" cy="369332"/>
          </a:xfrm>
          <a:prstGeom prst="rect">
            <a:avLst/>
          </a:prstGeom>
          <a:noFill/>
        </p:spPr>
        <p:txBody>
          <a:bodyPr wrap="none" rtlCol="0">
            <a:spAutoFit/>
          </a:bodyPr>
          <a:lstStyle/>
          <a:p>
            <a:r>
              <a:rPr lang="en-US" b="1" dirty="0"/>
              <a:t>R4-2120046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p:cNvSpPr>
            <a:spLocks noGrp="1"/>
          </p:cNvSpPr>
          <p:nvPr>
            <p:ph idx="1"/>
          </p:nvPr>
        </p:nvSpPr>
        <p:spPr>
          <a:xfrm>
            <a:off x="838200" y="1441173"/>
            <a:ext cx="10515600" cy="4760843"/>
          </a:xfrm>
        </p:spPr>
        <p:txBody>
          <a:bodyPr>
            <a:normAutofit/>
          </a:bodyPr>
          <a:lstStyle/>
          <a:p>
            <a:r>
              <a:rPr lang="en-US" sz="2400" dirty="0"/>
              <a:t>HPUE has been successfully introduced for TDD bands in E-UTRA and NR to mitigate the concern of insufficient UL coverage for frequency bands above 2.4 GHz and improve the UL throughput.</a:t>
            </a:r>
          </a:p>
          <a:p>
            <a:r>
              <a:rPr lang="en-US" sz="2400" dirty="0"/>
              <a:t>The benefit of HPUE has motivated the introduction of the feature for FDD bands where a new WID on “High power UE (power class 2) for NR FDD band [1] was approved in RAN #93-e meeting.</a:t>
            </a:r>
          </a:p>
          <a:p>
            <a:r>
              <a:rPr lang="en-US" sz="2400" dirty="0"/>
              <a:t>One of the main justification for the WID is to improve the uplink (UL) data rate in FDD bands by proportionally increasing the UL resource allocation with raising UE transmit power to maintain the same power spectral density (PSD) or SNR at gNB receiver under the same cell coverage range.</a:t>
            </a:r>
          </a:p>
          <a:p>
            <a:r>
              <a:rPr lang="en-US" sz="2400" dirty="0"/>
              <a:t>However, for FDD bands with narrow duplex gap such as n3, it would not be feasible to increase UL resource allocation with increasing UL power without impacting the REFSENS when UE channel bandwidth is wider than 10 MHz.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6901"/>
          </a:xfrm>
        </p:spPr>
        <p:txBody>
          <a:bodyPr>
            <a:normAutofit/>
          </a:bodyPr>
          <a:lstStyle/>
          <a:p>
            <a:r>
              <a:rPr lang="en-US" sz="4000" dirty="0"/>
              <a:t>REFSENS Impact on HPUE FDD bands </a:t>
            </a:r>
            <a:r>
              <a:rPr lang="en-US" sz="4000" dirty="0">
                <a:solidFill>
                  <a:srgbClr val="FF0000"/>
                </a:solidFill>
              </a:rPr>
              <a:t> </a:t>
            </a:r>
          </a:p>
        </p:txBody>
      </p:sp>
      <p:sp>
        <p:nvSpPr>
          <p:cNvPr id="3" name="Content Placeholder 2"/>
          <p:cNvSpPr>
            <a:spLocks noGrp="1"/>
          </p:cNvSpPr>
          <p:nvPr>
            <p:ph idx="1"/>
          </p:nvPr>
        </p:nvSpPr>
        <p:spPr>
          <a:xfrm>
            <a:off x="838200" y="1381539"/>
            <a:ext cx="10515600" cy="5098773"/>
          </a:xfrm>
        </p:spPr>
        <p:txBody>
          <a:bodyPr>
            <a:normAutofit/>
          </a:bodyPr>
          <a:lstStyle/>
          <a:p>
            <a:r>
              <a:rPr lang="en-US" sz="2000" dirty="0"/>
              <a:t>The need for higher UL maximum output power normally would mean the UE is close to the cell edge where DL may also be near REFSENS level and become more vulnerable to the impact from Tx leakages.</a:t>
            </a:r>
          </a:p>
          <a:p>
            <a:r>
              <a:rPr lang="en-US" sz="2000" dirty="0"/>
              <a:t>For FDD bands with narrow duplex gap, further UL RB allocation restriction may be needed under HPUE operation to prevent REFSENS degradation due to the Tx spectral spillage caused by intermodulation distortion.</a:t>
            </a:r>
          </a:p>
          <a:p>
            <a:r>
              <a:rPr lang="en-US" sz="2000" dirty="0"/>
              <a:t>One of the objective of the WID is to evaluate MSD under PC2 Pcmax relative to PC3 REFSENS. However, for the example band n3 under PC3 Pcmax, there is already MSD relative to REFSENS without UL interference. And yet the MSD has been defined with UL allocation restricted to 50 RBs, as shown in the following table.</a:t>
            </a:r>
          </a:p>
          <a:p>
            <a:endParaRPr lang="en-US" sz="2000" dirty="0"/>
          </a:p>
          <a:p>
            <a:endParaRPr lang="en-US" sz="2000" dirty="0"/>
          </a:p>
          <a:p>
            <a:endParaRPr lang="en-US" sz="2000" dirty="0"/>
          </a:p>
          <a:p>
            <a:r>
              <a:rPr lang="en-US" sz="2000" dirty="0"/>
              <a:t>For n3 with full UL allocation, the MSD is expected to be above 30 dB for wider channel bandwidths. </a:t>
            </a:r>
          </a:p>
          <a:p>
            <a:endParaRPr lang="en-US" sz="2200" dirty="0"/>
          </a:p>
          <a:p>
            <a:pPr lvl="1"/>
            <a:endParaRPr lang="en-US" sz="1600" dirty="0"/>
          </a:p>
        </p:txBody>
      </p:sp>
      <p:graphicFrame>
        <p:nvGraphicFramePr>
          <p:cNvPr id="6" name="Table 5"/>
          <p:cNvGraphicFramePr>
            <a:graphicFrameLocks noGrp="1"/>
          </p:cNvGraphicFramePr>
          <p:nvPr/>
        </p:nvGraphicFramePr>
        <p:xfrm>
          <a:off x="3185801" y="4557886"/>
          <a:ext cx="5820398" cy="1037850"/>
        </p:xfrm>
        <a:graphic>
          <a:graphicData uri="http://schemas.openxmlformats.org/drawingml/2006/table">
            <a:tbl>
              <a:tblPr/>
              <a:tblGrid>
                <a:gridCol w="535072">
                  <a:extLst>
                    <a:ext uri="{9D8B030D-6E8A-4147-A177-3AD203B41FA5}">
                      <a16:colId xmlns:a16="http://schemas.microsoft.com/office/drawing/2014/main" val="20000"/>
                    </a:ext>
                  </a:extLst>
                </a:gridCol>
                <a:gridCol w="521200">
                  <a:extLst>
                    <a:ext uri="{9D8B030D-6E8A-4147-A177-3AD203B41FA5}">
                      <a16:colId xmlns:a16="http://schemas.microsoft.com/office/drawing/2014/main" val="20001"/>
                    </a:ext>
                  </a:extLst>
                </a:gridCol>
                <a:gridCol w="475620">
                  <a:extLst>
                    <a:ext uri="{9D8B030D-6E8A-4147-A177-3AD203B41FA5}">
                      <a16:colId xmlns:a16="http://schemas.microsoft.com/office/drawing/2014/main" val="20002"/>
                    </a:ext>
                  </a:extLst>
                </a:gridCol>
                <a:gridCol w="475620">
                  <a:extLst>
                    <a:ext uri="{9D8B030D-6E8A-4147-A177-3AD203B41FA5}">
                      <a16:colId xmlns:a16="http://schemas.microsoft.com/office/drawing/2014/main" val="20003"/>
                    </a:ext>
                  </a:extLst>
                </a:gridCol>
                <a:gridCol w="475620">
                  <a:extLst>
                    <a:ext uri="{9D8B030D-6E8A-4147-A177-3AD203B41FA5}">
                      <a16:colId xmlns:a16="http://schemas.microsoft.com/office/drawing/2014/main" val="20004"/>
                    </a:ext>
                  </a:extLst>
                </a:gridCol>
                <a:gridCol w="475620">
                  <a:extLst>
                    <a:ext uri="{9D8B030D-6E8A-4147-A177-3AD203B41FA5}">
                      <a16:colId xmlns:a16="http://schemas.microsoft.com/office/drawing/2014/main" val="20005"/>
                    </a:ext>
                  </a:extLst>
                </a:gridCol>
                <a:gridCol w="475620">
                  <a:extLst>
                    <a:ext uri="{9D8B030D-6E8A-4147-A177-3AD203B41FA5}">
                      <a16:colId xmlns:a16="http://schemas.microsoft.com/office/drawing/2014/main" val="20006"/>
                    </a:ext>
                  </a:extLst>
                </a:gridCol>
                <a:gridCol w="475620">
                  <a:extLst>
                    <a:ext uri="{9D8B030D-6E8A-4147-A177-3AD203B41FA5}">
                      <a16:colId xmlns:a16="http://schemas.microsoft.com/office/drawing/2014/main" val="20007"/>
                    </a:ext>
                  </a:extLst>
                </a:gridCol>
                <a:gridCol w="475620">
                  <a:extLst>
                    <a:ext uri="{9D8B030D-6E8A-4147-A177-3AD203B41FA5}">
                      <a16:colId xmlns:a16="http://schemas.microsoft.com/office/drawing/2014/main" val="20008"/>
                    </a:ext>
                  </a:extLst>
                </a:gridCol>
                <a:gridCol w="475620">
                  <a:extLst>
                    <a:ext uri="{9D8B030D-6E8A-4147-A177-3AD203B41FA5}">
                      <a16:colId xmlns:a16="http://schemas.microsoft.com/office/drawing/2014/main" val="20009"/>
                    </a:ext>
                  </a:extLst>
                </a:gridCol>
                <a:gridCol w="479583">
                  <a:extLst>
                    <a:ext uri="{9D8B030D-6E8A-4147-A177-3AD203B41FA5}">
                      <a16:colId xmlns:a16="http://schemas.microsoft.com/office/drawing/2014/main" val="20010"/>
                    </a:ext>
                  </a:extLst>
                </a:gridCol>
                <a:gridCol w="479583">
                  <a:extLst>
                    <a:ext uri="{9D8B030D-6E8A-4147-A177-3AD203B41FA5}">
                      <a16:colId xmlns:a16="http://schemas.microsoft.com/office/drawing/2014/main" val="20011"/>
                    </a:ext>
                  </a:extLst>
                </a:gridCol>
              </a:tblGrid>
              <a:tr h="207570">
                <a:tc rowSpan="3">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Band</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 </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gridSpan="10">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Channel BW (MHz) / N</a:t>
                      </a:r>
                      <a:r>
                        <a:rPr lang="en-US" sz="900" b="1" baseline="-250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RB</a:t>
                      </a: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 / UL Configurations for REFSENS / MSD (dB) (PC3) with SCS = 15 kHz</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07570">
                <a:tc vMerge="1">
                  <a:txBody>
                    <a:bodyPr/>
                    <a:lstStyle/>
                    <a:p>
                      <a:endParaRPr lang="en-US"/>
                    </a:p>
                  </a:txBody>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 </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30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35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40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45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7570">
                <a:tc vMerge="1">
                  <a:txBody>
                    <a:bodyPr/>
                    <a:lstStyle/>
                    <a:p>
                      <a:endParaRPr lang="en-US"/>
                    </a:p>
                  </a:txBody>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N</a:t>
                      </a:r>
                      <a:r>
                        <a:rPr lang="en-US" sz="900" b="1" baseline="-250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RB</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52</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79</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106</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133</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160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188</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216</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242</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279</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7570">
                <a:tc rowSpan="2">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n3</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N</a:t>
                      </a:r>
                      <a:r>
                        <a:rPr lang="en-US" sz="900" b="1" baseline="-250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RB_UL</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25</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50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7570">
                <a:tc vMerge="1">
                  <a:txBody>
                    <a:bodyPr/>
                    <a:lstStyle/>
                    <a:p>
                      <a:endParaRPr lang="en-US"/>
                    </a:p>
                  </a:txBody>
                  <a:tcPr/>
                </a:tc>
                <a:tc>
                  <a:txBody>
                    <a:bodyPr/>
                    <a:lstStyle/>
                    <a:p>
                      <a:pPr marL="0" marR="0" algn="ctr">
                        <a:spcBef>
                          <a:spcPts val="0"/>
                        </a:spcBef>
                        <a:spcAft>
                          <a:spcPts val="0"/>
                        </a:spcAft>
                      </a:pPr>
                      <a:r>
                        <a:rPr lang="en-US" sz="900" b="1"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MSD</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000000"/>
                          </a:solidFill>
                          <a:effectLst/>
                          <a:latin typeface="Calibri" panose="020F0502020204030204" pitchFamily="34" charset="0"/>
                          <a:ea typeface="PMingLiU" panose="02020500000000000000" pitchFamily="18" charset="-120"/>
                          <a:cs typeface="Calibri" panose="020F0502020204030204" pitchFamily="34" charset="0"/>
                        </a:rPr>
                        <a:t>0</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FF0000"/>
                          </a:solidFill>
                          <a:effectLst/>
                          <a:latin typeface="Calibri" panose="020F0502020204030204" pitchFamily="34" charset="0"/>
                          <a:ea typeface="PMingLiU" panose="02020500000000000000" pitchFamily="18" charset="-120"/>
                          <a:cs typeface="Calibri" panose="020F0502020204030204" pitchFamily="34" charset="0"/>
                        </a:rPr>
                        <a:t>2</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FF0000"/>
                          </a:solidFill>
                          <a:effectLst/>
                          <a:latin typeface="Calibri" panose="020F0502020204030204" pitchFamily="34" charset="0"/>
                          <a:ea typeface="PMingLiU" panose="02020500000000000000" pitchFamily="18" charset="-120"/>
                          <a:cs typeface="Calibri" panose="020F0502020204030204" pitchFamily="34" charset="0"/>
                        </a:rPr>
                        <a:t>5.3</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FF0000"/>
                          </a:solidFill>
                          <a:effectLst/>
                          <a:latin typeface="Calibri" panose="020F0502020204030204" pitchFamily="34" charset="0"/>
                          <a:ea typeface="PMingLiU" panose="02020500000000000000" pitchFamily="18" charset="-120"/>
                          <a:cs typeface="Calibri" panose="020F0502020204030204" pitchFamily="34" charset="0"/>
                        </a:rPr>
                        <a:t>5.8</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a:solidFill>
                            <a:srgbClr val="FF0000"/>
                          </a:solidFill>
                          <a:effectLst/>
                          <a:latin typeface="Calibri" panose="020F0502020204030204" pitchFamily="34" charset="0"/>
                          <a:ea typeface="PMingLiU" panose="02020500000000000000" pitchFamily="18" charset="-120"/>
                          <a:cs typeface="Calibri" panose="020F0502020204030204" pitchFamily="34" charset="0"/>
                        </a:rPr>
                        <a:t>6.8</a:t>
                      </a:r>
                      <a:endParaRPr lang="en-US" sz="12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6901"/>
          </a:xfrm>
        </p:spPr>
        <p:txBody>
          <a:bodyPr>
            <a:normAutofit/>
          </a:bodyPr>
          <a:lstStyle/>
          <a:p>
            <a:r>
              <a:rPr lang="en-US" sz="4000" dirty="0"/>
              <a:t>Motivation for Half-duplex Operation under HPUE</a:t>
            </a:r>
            <a:endParaRPr lang="en-US" sz="4000" dirty="0">
              <a:solidFill>
                <a:srgbClr val="FF0000"/>
              </a:solidFill>
            </a:endParaRPr>
          </a:p>
        </p:txBody>
      </p:sp>
      <p:sp>
        <p:nvSpPr>
          <p:cNvPr id="3" name="Content Placeholder 2"/>
          <p:cNvSpPr>
            <a:spLocks noGrp="1"/>
          </p:cNvSpPr>
          <p:nvPr>
            <p:ph idx="1"/>
          </p:nvPr>
        </p:nvSpPr>
        <p:spPr>
          <a:xfrm>
            <a:off x="838200" y="1431235"/>
            <a:ext cx="10515600" cy="4969565"/>
          </a:xfrm>
        </p:spPr>
        <p:txBody>
          <a:bodyPr>
            <a:normAutofit/>
          </a:bodyPr>
          <a:lstStyle/>
          <a:p>
            <a:r>
              <a:rPr lang="en-US" sz="2000" dirty="0"/>
              <a:t>Half-duplex operation for FDD bands completely avoids REFSENS impact under any UL transmit power and any UL RB allocations which is well-suited for HPUE, like in TDD bands.</a:t>
            </a:r>
          </a:p>
          <a:p>
            <a:r>
              <a:rPr lang="en-US" sz="2000" dirty="0"/>
              <a:t>Half-duplex operation in FDD bands by nature is duty-cycled in transmission which has inherently resolved the SAR issue under HPUE scenario.</a:t>
            </a:r>
          </a:p>
          <a:p>
            <a:r>
              <a:rPr lang="en-US" sz="2000" dirty="0"/>
              <a:t>Half-duplex operation allows bypassing the high insertion loss duplexer to improve output power capability and potentially save UL power consumption, as shown in the example architecture below.</a:t>
            </a:r>
          </a:p>
          <a:p>
            <a:endParaRPr lang="en-US" sz="2000" dirty="0"/>
          </a:p>
          <a:p>
            <a:endParaRPr lang="en-US" sz="2000" dirty="0"/>
          </a:p>
          <a:p>
            <a:pPr marL="0" indent="0">
              <a:buNone/>
            </a:pPr>
            <a:endParaRPr lang="en-US" sz="2000" dirty="0"/>
          </a:p>
          <a:p>
            <a:endParaRPr lang="en-US" sz="2000" dirty="0"/>
          </a:p>
          <a:p>
            <a:r>
              <a:rPr lang="en-US" sz="2000" dirty="0"/>
              <a:t>For half-duplex operation, full UL RB allocation can be transmitted in a short time burst to save more UL power consumption as compared to full duplex operation with longer UL transmission time due to RB number restriction to avoid REFSENS impact under high UL transmission power.</a:t>
            </a:r>
          </a:p>
        </p:txBody>
      </p:sp>
      <p:pic>
        <p:nvPicPr>
          <p:cNvPr id="4" name="Picture 3" descr="A picture containing dark, night sky&#10;&#10;Description automatically generated"/>
          <p:cNvPicPr>
            <a:picLocks noChangeAspect="1"/>
          </p:cNvPicPr>
          <p:nvPr/>
        </p:nvPicPr>
        <p:blipFill>
          <a:blip r:embed="rId2"/>
          <a:stretch>
            <a:fillRect/>
          </a:stretch>
        </p:blipFill>
        <p:spPr>
          <a:xfrm>
            <a:off x="5245882" y="3409815"/>
            <a:ext cx="1700236" cy="20169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6901"/>
          </a:xfrm>
        </p:spPr>
        <p:txBody>
          <a:bodyPr>
            <a:normAutofit/>
          </a:bodyPr>
          <a:lstStyle/>
          <a:p>
            <a:r>
              <a:rPr lang="en-US" sz="4000" dirty="0"/>
              <a:t>Half-duplex and Full-duplex Switchable Operation  </a:t>
            </a:r>
            <a:endParaRPr lang="en-US" sz="4000" dirty="0">
              <a:solidFill>
                <a:srgbClr val="FF0000"/>
              </a:solidFill>
            </a:endParaRPr>
          </a:p>
        </p:txBody>
      </p:sp>
      <p:sp>
        <p:nvSpPr>
          <p:cNvPr id="3" name="Content Placeholder 2"/>
          <p:cNvSpPr>
            <a:spLocks noGrp="1"/>
          </p:cNvSpPr>
          <p:nvPr>
            <p:ph idx="1"/>
          </p:nvPr>
        </p:nvSpPr>
        <p:spPr>
          <a:xfrm>
            <a:off x="838200" y="1431235"/>
            <a:ext cx="10515600" cy="4969565"/>
          </a:xfrm>
        </p:spPr>
        <p:txBody>
          <a:bodyPr>
            <a:normAutofit/>
          </a:bodyPr>
          <a:lstStyle/>
          <a:p>
            <a:r>
              <a:rPr lang="en-US" sz="2000" dirty="0"/>
              <a:t>Though half-duplex operation is well suited for PC2 FDD bands on improving the UL coverage, it does not mean the FDD bands supporting PC2 should always be running at half-duplex mode, otherwise, the spectrum efficiency would be compromised as compared to its PC3 FDD band counterpart at full-duplex operation when the UL power falls below PC3 upper limit.</a:t>
            </a:r>
          </a:p>
          <a:p>
            <a:r>
              <a:rPr lang="en-US" sz="2000" dirty="0"/>
              <a:t>A hybrid duplex operation switchable between full and half-duplex modes for PC2 FDD bands allows flexible scheduling to optimize both UE and network performance.</a:t>
            </a:r>
          </a:p>
          <a:p>
            <a:r>
              <a:rPr lang="en-US" sz="2000" dirty="0"/>
              <a:t>The mode switching boundary can in general be set at PC3 maximum output power or determined by the network for UE throughput and performance optimization. Below the mode switching boundary, the UE would be running at normal FDD band full-duplexer operation, and above the mode switching boundary, half-duplex operation is scheduled.</a:t>
            </a:r>
          </a:p>
          <a:p>
            <a:r>
              <a:rPr lang="en-US" sz="2000" dirty="0"/>
              <a:t>It is proposed as an optional per-band based feature. A UE capability of supporting hybrid duplex operation for PC2 FDD bands can be defined and indicated to the network in order for the network to configure UE to half-duplex mode or back to full-duplex mode as needed.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p:cNvSpPr>
            <a:spLocks noGrp="1"/>
          </p:cNvSpPr>
          <p:nvPr>
            <p:ph idx="1"/>
          </p:nvPr>
        </p:nvSpPr>
        <p:spPr>
          <a:xfrm>
            <a:off x="838200" y="1421296"/>
            <a:ext cx="10515600" cy="4755667"/>
          </a:xfrm>
        </p:spPr>
        <p:txBody>
          <a:bodyPr>
            <a:normAutofit/>
          </a:bodyPr>
          <a:lstStyle/>
          <a:p>
            <a:r>
              <a:rPr lang="en-US" sz="2200" dirty="0"/>
              <a:t>Companies are encouraged to provide the justification of performance gain for half-duplex operation under HPUE domain to facilitate further discussions in RAN4.</a:t>
            </a:r>
            <a:r>
              <a:rPr lang="en-US" sz="2200" strike="sngStrike" dirty="0"/>
              <a:t>  </a:t>
            </a:r>
          </a:p>
          <a:p>
            <a:r>
              <a:rPr lang="en-US" sz="2200" dirty="0"/>
              <a:t>Based on consensus of the above issues, further discuss whether any new RAN4 requirement development is needed to introduce this new feature.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6840"/>
          </a:xfrm>
        </p:spPr>
        <p:txBody>
          <a:bodyPr>
            <a:normAutofit/>
          </a:bodyPr>
          <a:lstStyle/>
          <a:p>
            <a:r>
              <a:rPr lang="en-US" sz="4000" dirty="0"/>
              <a:t>References</a:t>
            </a:r>
          </a:p>
        </p:txBody>
      </p:sp>
      <p:sp>
        <p:nvSpPr>
          <p:cNvPr id="3" name="Content Placeholder 2"/>
          <p:cNvSpPr>
            <a:spLocks noGrp="1"/>
          </p:cNvSpPr>
          <p:nvPr>
            <p:ph idx="1"/>
          </p:nvPr>
        </p:nvSpPr>
        <p:spPr>
          <a:xfrm>
            <a:off x="838200" y="1421296"/>
            <a:ext cx="10515600" cy="4755667"/>
          </a:xfrm>
        </p:spPr>
        <p:txBody>
          <a:bodyPr>
            <a:normAutofit/>
          </a:bodyPr>
          <a:lstStyle/>
          <a:p>
            <a:pPr marL="0" indent="0">
              <a:buNone/>
            </a:pPr>
            <a:r>
              <a:rPr lang="en-US" sz="2000" dirty="0"/>
              <a:t>[1] RP-216233 “New WID on high power UE (power class 2) for NR FDD band”, China Unicom, 3GPP TSG-RAN Meeting #93-e, September 13</a:t>
            </a:r>
            <a:r>
              <a:rPr lang="en-US" sz="2000" baseline="30000" dirty="0"/>
              <a:t>th</a:t>
            </a:r>
            <a:r>
              <a:rPr lang="en-US" sz="2000" dirty="0"/>
              <a:t> – 17</a:t>
            </a:r>
            <a:r>
              <a:rPr lang="en-US" sz="2000" baseline="30000" dirty="0"/>
              <a:t>th</a:t>
            </a:r>
            <a:r>
              <a:rPr lang="en-US" sz="2000" dirty="0"/>
              <a:t>, 2021</a:t>
            </a:r>
          </a:p>
          <a:p>
            <a:pPr marL="0" indent="0">
              <a:buNone/>
            </a:pPr>
            <a:r>
              <a:rPr lang="en-US" sz="2000" dirty="0"/>
              <a:t>[2] R4-2110163 “Half duplex operation for PC2 FDD bands”, Apple, 3GPP TSG-RAN WG4 Meeting #99-e, May 19</a:t>
            </a:r>
            <a:r>
              <a:rPr lang="en-US" sz="2000" baseline="30000" dirty="0"/>
              <a:t>th</a:t>
            </a:r>
            <a:r>
              <a:rPr lang="en-US" sz="2000" dirty="0"/>
              <a:t> – 27</a:t>
            </a:r>
            <a:r>
              <a:rPr lang="en-US" sz="2000" baseline="30000" dirty="0"/>
              <a:t>th</a:t>
            </a:r>
            <a:r>
              <a:rPr lang="en-US" sz="2000" dirty="0"/>
              <a:t>, 2021</a:t>
            </a:r>
          </a:p>
          <a:p>
            <a:pPr marL="0" indent="0">
              <a:buNone/>
            </a:pPr>
            <a:r>
              <a:rPr lang="en-US" sz="2000" dirty="0"/>
              <a:t>[3] R4-2117989 “Hybrid duplex operation for PC2 FDD bands”, Apple, 3GPP TSG-RAN WG4 Meeting #101-e, November 1</a:t>
            </a:r>
            <a:r>
              <a:rPr lang="en-US" sz="2000" baseline="30000" dirty="0"/>
              <a:t>st</a:t>
            </a:r>
            <a:r>
              <a:rPr lang="en-US" sz="2000" dirty="0"/>
              <a:t> – 12</a:t>
            </a:r>
            <a:r>
              <a:rPr lang="en-US" sz="2000" baseline="30000" dirty="0"/>
              <a:t>th</a:t>
            </a:r>
            <a:r>
              <a:rPr lang="en-US" sz="2000" dirty="0"/>
              <a:t>, 2021</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TotalTime>
  <Words>910</Words>
  <Application>Microsoft Macintosh PowerPoint</Application>
  <PresentationFormat>Widescreen</PresentationFormat>
  <Paragraphs>87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half-duplex and full-duplex switchable operation for HPUE FDD bands</vt:lpstr>
      <vt:lpstr>Background</vt:lpstr>
      <vt:lpstr>REFSENS Impact on HPUE FDD bands  </vt:lpstr>
      <vt:lpstr>Motivation for Half-duplex Operation under HPUE</vt:lpstr>
      <vt:lpstr>Half-duplex and Full-duplex Switchable Operation  </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81</cp:revision>
  <dcterms:created xsi:type="dcterms:W3CDTF">2021-02-18T15:00:00Z</dcterms:created>
  <dcterms:modified xsi:type="dcterms:W3CDTF">2021-11-11T17:12:56Z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20E092891CA446C3BFAC1A66282B6203</vt:lpwstr>
  </property>
  <property fmtid="{D5CDD505-2E9C-101B-9397-08002B2CF9AE}" pid="3" name="KSOProductBuildVer">
    <vt:lpwstr>2052-11.1.0.11045</vt:lpwstr>
  </property>
</Properties>
</file>