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48BB1-9BC8-4232-89F3-A7B01870E454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DBA41-303B-473C-ABA2-5C2754E88E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48BB1-9BC8-4232-89F3-A7B01870E454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DBA41-303B-473C-ABA2-5C2754E88E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48BB1-9BC8-4232-89F3-A7B01870E454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DBA41-303B-473C-ABA2-5C2754E88E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48BB1-9BC8-4232-89F3-A7B01870E454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DBA41-303B-473C-ABA2-5C2754E88E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48BB1-9BC8-4232-89F3-A7B01870E454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DBA41-303B-473C-ABA2-5C2754E88E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48BB1-9BC8-4232-89F3-A7B01870E454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DBA41-303B-473C-ABA2-5C2754E88E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48BB1-9BC8-4232-89F3-A7B01870E454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DBA41-303B-473C-ABA2-5C2754E88E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48BB1-9BC8-4232-89F3-A7B01870E454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DBA41-303B-473C-ABA2-5C2754E88E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48BB1-9BC8-4232-89F3-A7B01870E454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DBA41-303B-473C-ABA2-5C2754E88E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48BB1-9BC8-4232-89F3-A7B01870E454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DBA41-303B-473C-ABA2-5C2754E88E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48BB1-9BC8-4232-89F3-A7B01870E454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DBA41-303B-473C-ABA2-5C2754E88E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48BB1-9BC8-4232-89F3-A7B01870E454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DBA41-303B-473C-ABA2-5C2754E88E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NR FDD PC2 HPUE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Moderator (China Unicom)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387626" y="383957"/>
            <a:ext cx="46033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Meeting #101-e</a:t>
            </a:r>
          </a:p>
          <a:p>
            <a:r>
              <a:rPr lang="en-US" b="1" dirty="0">
                <a:effectLst/>
              </a:rPr>
              <a:t>Electronic Meeting, November </a:t>
            </a:r>
            <a:r>
              <a:rPr lang="en-US" b="1" dirty="0"/>
              <a:t>1</a:t>
            </a:r>
            <a:r>
              <a:rPr lang="en-US" b="1" baseline="30000" dirty="0"/>
              <a:t>st</a:t>
            </a:r>
            <a:r>
              <a:rPr lang="en-US" b="1" dirty="0">
                <a:effectLst/>
              </a:rPr>
              <a:t> – 12</a:t>
            </a:r>
            <a:r>
              <a:rPr lang="en-US" b="1" baseline="30000" dirty="0">
                <a:effectLst/>
              </a:rPr>
              <a:t>th</a:t>
            </a:r>
            <a:r>
              <a:rPr lang="en-US" b="1" dirty="0">
                <a:effectLst/>
              </a:rPr>
              <a:t>, 2021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574162" y="383957"/>
            <a:ext cx="1470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R4-2119946</a:t>
            </a:r>
            <a:endParaRPr 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Release </a:t>
            </a:r>
            <a:r>
              <a:rPr lang="en-GB" altLang="zh-CN" dirty="0" smtClean="0"/>
              <a:t>Independence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 smtClean="0"/>
              <a:t>Agreement:</a:t>
            </a:r>
          </a:p>
          <a:p>
            <a:pPr lvl="1"/>
            <a:r>
              <a:rPr lang="en-GB" altLang="zh-CN" dirty="0" smtClean="0"/>
              <a:t>NR </a:t>
            </a:r>
            <a:r>
              <a:rPr lang="en-GB" altLang="zh-CN" dirty="0"/>
              <a:t>FDD PC2 HPUE is release independent from Rel-15.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UE </a:t>
            </a:r>
            <a:r>
              <a:rPr lang="en-US" altLang="zh-CN" dirty="0" err="1"/>
              <a:t>Tx</a:t>
            </a:r>
            <a:r>
              <a:rPr lang="en-US" altLang="zh-CN" dirty="0"/>
              <a:t> power and tolerance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 smtClean="0"/>
              <a:t>Agreement:</a:t>
            </a:r>
          </a:p>
          <a:p>
            <a:pPr lvl="1"/>
            <a:r>
              <a:rPr lang="en-GB" altLang="zh-CN" dirty="0" smtClean="0"/>
              <a:t>For </a:t>
            </a:r>
            <a:r>
              <a:rPr lang="en-GB" altLang="zh-CN" dirty="0"/>
              <a:t>both 1Tx and 2Tx, UE </a:t>
            </a:r>
            <a:r>
              <a:rPr lang="en-GB" altLang="zh-CN" dirty="0" err="1"/>
              <a:t>Tx</a:t>
            </a:r>
            <a:r>
              <a:rPr lang="en-GB" altLang="zh-CN" dirty="0"/>
              <a:t> power: 26dBm; Tolerance: +2/-3dB.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MPR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Agreement</a:t>
            </a:r>
          </a:p>
          <a:p>
            <a:pPr lvl="1"/>
            <a:r>
              <a:rPr lang="en-US" altLang="zh-CN" dirty="0"/>
              <a:t>MPR for PC2 single </a:t>
            </a:r>
            <a:r>
              <a:rPr lang="en-US" altLang="zh-CN" dirty="0" err="1"/>
              <a:t>Tx</a:t>
            </a:r>
            <a:r>
              <a:rPr lang="en-US" altLang="zh-CN" dirty="0"/>
              <a:t> and dual </a:t>
            </a:r>
            <a:r>
              <a:rPr lang="en-US" altLang="zh-CN" dirty="0" err="1"/>
              <a:t>Tx</a:t>
            </a:r>
            <a:r>
              <a:rPr lang="en-US" altLang="zh-CN" dirty="0"/>
              <a:t> apply to FDD bands also</a:t>
            </a:r>
            <a:r>
              <a:rPr lang="en-GB" altLang="zh-CN" dirty="0" smtClean="0"/>
              <a:t>.</a:t>
            </a:r>
          </a:p>
          <a:p>
            <a:pPr lvl="1"/>
            <a:r>
              <a:rPr lang="en-GB" altLang="zh-CN" dirty="0" smtClean="0">
                <a:solidFill>
                  <a:schemeClr val="tx1"/>
                </a:solidFill>
              </a:rPr>
              <a:t>PC2 FDD MPR requirements </a:t>
            </a:r>
            <a:r>
              <a:rPr lang="en-US" altLang="en-GB" dirty="0" smtClean="0">
                <a:solidFill>
                  <a:schemeClr val="tx1"/>
                </a:solidFill>
              </a:rPr>
              <a:t>for 2Tx architecture </a:t>
            </a:r>
            <a:r>
              <a:rPr lang="en-GB" altLang="zh-CN" dirty="0" smtClean="0">
                <a:solidFill>
                  <a:schemeClr val="tx1"/>
                </a:solidFill>
              </a:rPr>
              <a:t>can reuse the MPR requirements of PC2 TxD (2x23dBm) UE.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5373"/>
          </a:xfrm>
        </p:spPr>
        <p:txBody>
          <a:bodyPr/>
          <a:lstStyle/>
          <a:p>
            <a:r>
              <a:rPr lang="en-US" altLang="zh-CN" dirty="0" smtClean="0"/>
              <a:t>A-MPR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50498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Agreement:</a:t>
            </a:r>
          </a:p>
          <a:p>
            <a:pPr lvl="1"/>
            <a:r>
              <a:rPr lang="en-GB" altLang="zh-CN" dirty="0"/>
              <a:t>The A-MPR requirements for NS_100, NS_05, NS_05U, NS_48 and NS_49 shall be evaluated for PC2 n1, and NS_100 shall be evaluated for PC2 n3. For NS_48 and NS_49, evaluate A-MPR for BW&lt;=20MHz for power class 2. Update the network signals to include smaller channel bandwidths if found necessary</a:t>
            </a:r>
            <a:r>
              <a:rPr lang="en-GB" altLang="zh-CN" dirty="0" smtClean="0"/>
              <a:t>.</a:t>
            </a:r>
          </a:p>
          <a:p>
            <a:pPr lvl="1"/>
            <a:r>
              <a:rPr lang="en-GB" altLang="zh-CN" dirty="0" smtClean="0"/>
              <a:t>Assumptions for 1Tx A-MPR evaluation:</a:t>
            </a:r>
          </a:p>
          <a:p>
            <a:pPr lvl="1"/>
            <a:endParaRPr lang="en-GB" altLang="zh-CN" sz="2700" dirty="0"/>
          </a:p>
          <a:p>
            <a:pPr lvl="1"/>
            <a:endParaRPr lang="en-GB" altLang="zh-CN" sz="2700" dirty="0" smtClean="0"/>
          </a:p>
          <a:p>
            <a:pPr lvl="1"/>
            <a:endParaRPr lang="en-US" altLang="zh-CN" sz="2700" dirty="0" smtClean="0"/>
          </a:p>
          <a:p>
            <a:pPr lvl="1"/>
            <a:endParaRPr lang="en-US" altLang="zh-CN" sz="2700" dirty="0" smtClean="0">
              <a:solidFill>
                <a:srgbClr val="0070C0"/>
              </a:solidFill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1578610" y="4046220"/>
            <a:ext cx="9034780" cy="194373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342900" lvl="0" indent="-342900" algn="l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457200" algn="l"/>
              </a:tabLst>
            </a:pPr>
            <a:r>
              <a:rPr lang="en-GB" sz="1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CIM3: 60 </a:t>
            </a:r>
            <a:r>
              <a:rPr lang="en-GB" sz="14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dBc</a:t>
            </a:r>
            <a:r>
              <a:rPr lang="en-GB" sz="1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14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457200" algn="l"/>
              </a:tabLst>
            </a:pPr>
            <a:r>
              <a:rPr lang="en-GB" sz="1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CIM5: 70dBc</a:t>
            </a:r>
            <a:endParaRPr lang="zh-CN" sz="14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457200" algn="l"/>
              </a:tabLst>
            </a:pP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Focus evaluations first on QPSK DFT-s-OFDM with Image and carrier leakage of 28dB for up to 64QAM. </a:t>
            </a:r>
            <a:endParaRPr lang="en-US" sz="14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457200" algn="l"/>
              </a:tabLst>
            </a:pP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Evaluation of Higher order modulations is not precluded, for 256QAM image is 35dB,</a:t>
            </a:r>
            <a:endParaRPr lang="en-US" sz="14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457200" algn="l"/>
              </a:tabLst>
            </a:pPr>
            <a:r>
              <a:rPr lang="en-GB" sz="1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PA calibration for 20 MHz, SCS 15 kHz, QPSK, DFT-S-OFDM</a:t>
            </a:r>
            <a:r>
              <a:rPr lang="en-GB" sz="1400" strike="sng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en-GB" sz="1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100 RB0 waveform to meet 31dB ACLR at 1 dB MPR based </a:t>
            </a:r>
            <a:r>
              <a:rPr lang="en-GB" sz="1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on [4~5]dB post PA losses,</a:t>
            </a:r>
            <a:endParaRPr lang="zh-CN" sz="1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457200" algn="l"/>
              </a:tabLst>
            </a:pPr>
            <a:r>
              <a:rPr lang="en-GB" sz="1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Post PA insertion loss: </a:t>
            </a:r>
            <a:r>
              <a:rPr lang="en-US" altLang="en-GB" sz="1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GB" sz="1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4~5</a:t>
            </a:r>
            <a:r>
              <a:rPr lang="en-US" altLang="en-GB" sz="1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GB" sz="1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dB</a:t>
            </a:r>
            <a:endParaRPr lang="zh-CN" sz="14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457200" algn="l"/>
              </a:tabLst>
            </a:pPr>
            <a:r>
              <a:rPr lang="en-GB" sz="1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PC2 studies assume the same filter rejection than those used for PC3 studies</a:t>
            </a:r>
            <a:endParaRPr lang="zh-CN" sz="14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900"/>
              </a:spcAft>
            </a:pPr>
            <a:r>
              <a:rPr lang="en-GB" sz="1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sz="10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ym typeface="+mn-ea"/>
              </a:rPr>
              <a:t>A-MPR (continued)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49470"/>
          </a:xfrm>
        </p:spPr>
        <p:txBody>
          <a:bodyPr>
            <a:normAutofit fontScale="90000" lnSpcReduction="10000"/>
          </a:bodyPr>
          <a:lstStyle/>
          <a:p>
            <a:pPr marL="457200" lvl="2"/>
            <a:r>
              <a:rPr lang="en-US" altLang="zh-CN" sz="2700" dirty="0" smtClean="0">
                <a:solidFill>
                  <a:schemeClr val="tx1"/>
                </a:solidFill>
                <a:sym typeface="+mn-ea"/>
              </a:rPr>
              <a:t>Assumptions for 2Tx A-MPR evaluation:</a:t>
            </a:r>
            <a:endParaRPr lang="en-US" altLang="zh-CN" sz="2700" dirty="0" smtClean="0">
              <a:solidFill>
                <a:schemeClr val="tx1"/>
              </a:solidFill>
            </a:endParaRPr>
          </a:p>
          <a:p>
            <a:endParaRPr lang="zh-CN" altLang="en-US" sz="2400">
              <a:solidFill>
                <a:schemeClr val="tx1"/>
              </a:solidFill>
            </a:endParaRPr>
          </a:p>
          <a:p>
            <a:endParaRPr lang="zh-CN" altLang="en-US" sz="2400">
              <a:solidFill>
                <a:schemeClr val="tx1"/>
              </a:solidFill>
            </a:endParaRPr>
          </a:p>
          <a:p>
            <a:endParaRPr lang="zh-CN" altLang="en-US" sz="2400">
              <a:solidFill>
                <a:schemeClr val="tx1"/>
              </a:solidFill>
            </a:endParaRPr>
          </a:p>
          <a:p>
            <a:endParaRPr lang="zh-CN" altLang="en-US" sz="2400">
              <a:solidFill>
                <a:schemeClr val="tx1"/>
              </a:solidFill>
            </a:endParaRPr>
          </a:p>
          <a:p>
            <a:pPr lvl="1"/>
            <a:endParaRPr lang="en-CA" dirty="0">
              <a:solidFill>
                <a:schemeClr val="tx1"/>
              </a:solidFill>
              <a:sym typeface="+mn-ea"/>
            </a:endParaRPr>
          </a:p>
          <a:p>
            <a:pPr lvl="1"/>
            <a:endParaRPr lang="en-CA" dirty="0">
              <a:solidFill>
                <a:schemeClr val="tx1"/>
              </a:solidFill>
              <a:sym typeface="+mn-ea"/>
            </a:endParaRPr>
          </a:p>
          <a:p>
            <a:pPr lvl="1"/>
            <a:r>
              <a:rPr lang="en-CA" dirty="0">
                <a:solidFill>
                  <a:schemeClr val="tx1"/>
                </a:solidFill>
                <a:sym typeface="+mn-ea"/>
              </a:rPr>
              <a:t>To recreate the effect of CDD the two signals on each antenna can simply have a small delay between each other,</a:t>
            </a:r>
            <a:endParaRPr lang="en-CA" dirty="0">
              <a:solidFill>
                <a:schemeClr val="tx1"/>
              </a:solidFill>
            </a:endParaRPr>
          </a:p>
          <a:p>
            <a:pPr lvl="1"/>
            <a:r>
              <a:rPr lang="en-CA" dirty="0">
                <a:solidFill>
                  <a:schemeClr val="tx1"/>
                </a:solidFill>
                <a:sym typeface="+mn-ea"/>
              </a:rPr>
              <a:t>Focus evaluations first on DFT-s-OFDM QPSK waveforms,</a:t>
            </a:r>
            <a:endParaRPr lang="en-CA" dirty="0">
              <a:solidFill>
                <a:schemeClr val="tx1"/>
              </a:solidFill>
            </a:endParaRPr>
          </a:p>
          <a:p>
            <a:pPr lvl="1"/>
            <a:r>
              <a:rPr lang="en-CA" dirty="0">
                <a:solidFill>
                  <a:schemeClr val="tx1"/>
                </a:solidFill>
                <a:sym typeface="+mn-ea"/>
              </a:rPr>
              <a:t>Evaluation of Higher order modulations is not precluded,</a:t>
            </a:r>
            <a:endParaRPr lang="en-CA" dirty="0">
              <a:solidFill>
                <a:schemeClr val="tx1"/>
              </a:solidFill>
            </a:endParaRPr>
          </a:p>
          <a:p>
            <a:pPr lvl="1"/>
            <a:r>
              <a:rPr lang="en-CA" dirty="0">
                <a:solidFill>
                  <a:schemeClr val="tx1"/>
                </a:solidFill>
                <a:sym typeface="+mn-ea"/>
              </a:rPr>
              <a:t>Since simulation may not be available, at least some worst case corners are evaluated for inner/outer and edge allocations.</a:t>
            </a:r>
            <a:endParaRPr lang="en-CA" altLang="en-US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289560" y="2254885"/>
            <a:ext cx="11487150" cy="2032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285750" lvl="0" indent="-285750" hangingPunct="0">
              <a:buFont typeface="Wingdings" panose="05000000000000000000" pitchFamily="2" charset="2"/>
              <a:buChar char="l"/>
            </a:pPr>
            <a:r>
              <a:rPr lang="en-US" altLang="ko-KR" sz="1400" dirty="0" smtClean="0">
                <a:solidFill>
                  <a:schemeClr val="tx1"/>
                </a:solidFill>
              </a:rPr>
              <a:t>RF </a:t>
            </a:r>
            <a:r>
              <a:rPr lang="en-US" altLang="ko-KR" sz="1400" dirty="0">
                <a:solidFill>
                  <a:schemeClr val="tx1"/>
                </a:solidFill>
              </a:rPr>
              <a:t>assumptions: </a:t>
            </a:r>
            <a:endParaRPr lang="ko-KR" altLang="ko-KR" sz="1400">
              <a:solidFill>
                <a:schemeClr val="tx1"/>
              </a:solidFill>
            </a:endParaRPr>
          </a:p>
          <a:p>
            <a:r>
              <a:rPr lang="en-US" altLang="ko-KR" sz="1400" dirty="0">
                <a:solidFill>
                  <a:schemeClr val="tx1"/>
                </a:solidFill>
              </a:rPr>
              <a:t>            - PC2 with 2x23dBm PAs</a:t>
            </a:r>
            <a:endParaRPr lang="ko-KR" altLang="ko-KR" sz="1400">
              <a:solidFill>
                <a:schemeClr val="tx1"/>
              </a:solidFill>
            </a:endParaRPr>
          </a:p>
          <a:p>
            <a:r>
              <a:rPr lang="en-US" altLang="ko-KR" sz="1400" dirty="0">
                <a:solidFill>
                  <a:schemeClr val="tx1"/>
                </a:solidFill>
              </a:rPr>
              <a:t>            - </a:t>
            </a:r>
            <a:r>
              <a:rPr lang="en-US" altLang="ko-KR" sz="1400" dirty="0" smtClean="0">
                <a:solidFill>
                  <a:schemeClr val="tx1"/>
                </a:solidFill>
              </a:rPr>
              <a:t>[4~5]dB </a:t>
            </a:r>
            <a:r>
              <a:rPr lang="en-US" altLang="ko-KR" sz="1400" dirty="0">
                <a:solidFill>
                  <a:schemeClr val="tx1"/>
                </a:solidFill>
              </a:rPr>
              <a:t>post PA losses</a:t>
            </a:r>
            <a:endParaRPr lang="ko-KR" altLang="ko-KR" sz="1400">
              <a:solidFill>
                <a:schemeClr val="tx1"/>
              </a:solidFill>
            </a:endParaRPr>
          </a:p>
          <a:p>
            <a:r>
              <a:rPr lang="en-US" altLang="ko-KR" sz="1400" dirty="0">
                <a:solidFill>
                  <a:schemeClr val="tx1"/>
                </a:solidFill>
              </a:rPr>
              <a:t>            - 10dB antenna isolation</a:t>
            </a:r>
            <a:endParaRPr lang="ko-KR" altLang="ko-KR" sz="1400">
              <a:solidFill>
                <a:schemeClr val="tx1"/>
              </a:solidFill>
            </a:endParaRPr>
          </a:p>
          <a:p>
            <a:r>
              <a:rPr lang="en-US" altLang="ko-KR" sz="1400" dirty="0">
                <a:solidFill>
                  <a:schemeClr val="tx1"/>
                </a:solidFill>
              </a:rPr>
              <a:t>  </a:t>
            </a:r>
            <a:r>
              <a:rPr lang="en-US" altLang="ko-KR" sz="1400" dirty="0" smtClean="0">
                <a:solidFill>
                  <a:schemeClr val="tx1"/>
                </a:solidFill>
              </a:rPr>
              <a:t>          - </a:t>
            </a:r>
            <a:r>
              <a:rPr lang="en-US" altLang="ko-KR" sz="1400" dirty="0">
                <a:solidFill>
                  <a:schemeClr val="tx1"/>
                </a:solidFill>
              </a:rPr>
              <a:t>Equal power and Equal back-off power split for the two antennas</a:t>
            </a:r>
            <a:endParaRPr lang="ko-KR" altLang="ko-KR" sz="1400">
              <a:solidFill>
                <a:schemeClr val="tx1"/>
              </a:solidFill>
            </a:endParaRPr>
          </a:p>
          <a:p>
            <a:r>
              <a:rPr lang="en-US" altLang="ko-KR" sz="1400" dirty="0">
                <a:solidFill>
                  <a:schemeClr val="tx1"/>
                </a:solidFill>
              </a:rPr>
              <a:t>            - Image and carrier leakage is 28dB for up to 64QAM, image is 35dB for 256QAM</a:t>
            </a:r>
            <a:endParaRPr lang="ko-KR" altLang="ko-KR" sz="1400">
              <a:solidFill>
                <a:schemeClr val="tx1"/>
              </a:solidFill>
            </a:endParaRPr>
          </a:p>
          <a:p>
            <a:r>
              <a:rPr lang="en-US" altLang="ko-KR" sz="1400" dirty="0">
                <a:solidFill>
                  <a:schemeClr val="tx1"/>
                </a:solidFill>
              </a:rPr>
              <a:t>            - CIM3 is 60dB and CIM5 is 70dB</a:t>
            </a:r>
          </a:p>
          <a:p>
            <a:r>
              <a:rPr lang="en-GB" altLang="ko-KR" sz="1400" dirty="0" smtClean="0">
                <a:solidFill>
                  <a:schemeClr val="tx1"/>
                </a:solidFill>
              </a:rPr>
              <a:t>            - PC2 </a:t>
            </a:r>
            <a:r>
              <a:rPr lang="en-GB" altLang="ko-KR" sz="1400" dirty="0">
                <a:solidFill>
                  <a:schemeClr val="tx1"/>
                </a:solidFill>
              </a:rPr>
              <a:t>studies assume the same filter rejection than those used for PC3 </a:t>
            </a:r>
            <a:r>
              <a:rPr lang="en-GB" altLang="ko-KR" sz="1400" dirty="0" smtClean="0">
                <a:solidFill>
                  <a:schemeClr val="tx1"/>
                </a:solidFill>
              </a:rPr>
              <a:t>studies</a:t>
            </a:r>
            <a:endParaRPr lang="ko-KR" altLang="ko-KR" sz="1400" dirty="0">
              <a:solidFill>
                <a:schemeClr val="tx1"/>
              </a:solidFill>
            </a:endParaRPr>
          </a:p>
          <a:p>
            <a:pPr marL="285750" lvl="0" indent="-285750" hangingPunct="0">
              <a:buFont typeface="Wingdings" panose="05000000000000000000" pitchFamily="2" charset="2"/>
              <a:buChar char="l"/>
            </a:pPr>
            <a:r>
              <a:rPr lang="en-US" altLang="ko-KR" sz="1400" dirty="0">
                <a:solidFill>
                  <a:schemeClr val="tx1"/>
                </a:solidFill>
              </a:rPr>
              <a:t>PA calibration for 20MHz </a:t>
            </a:r>
            <a:r>
              <a:rPr lang="en-US" altLang="ko-KR" sz="1400" dirty="0">
                <a:solidFill>
                  <a:schemeClr val="tx1"/>
                </a:solidFill>
                <a:sym typeface="+mn-ea"/>
              </a:rPr>
              <a:t>SCS15kHz </a:t>
            </a:r>
            <a:r>
              <a:rPr lang="en-US" altLang="ko-KR" sz="1400" dirty="0">
                <a:solidFill>
                  <a:schemeClr val="tx1"/>
                </a:solidFill>
              </a:rPr>
              <a:t>QPSK DFT-s-OFDM 100RB0 waveform based on [4~5]dB post PA losses to meet 30dB ACLR at 1dB </a:t>
            </a:r>
            <a:r>
              <a:rPr lang="en-US" altLang="ko-KR" sz="1400" dirty="0" smtClean="0">
                <a:solidFill>
                  <a:schemeClr val="tx1"/>
                </a:solidFill>
              </a:rPr>
              <a:t>MPR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ACLR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Agreement:</a:t>
            </a:r>
          </a:p>
          <a:p>
            <a:pPr lvl="1"/>
            <a:r>
              <a:rPr lang="en-GB" altLang="zh-CN" dirty="0" smtClean="0"/>
              <a:t>PC2 </a:t>
            </a:r>
            <a:r>
              <a:rPr lang="en-GB" altLang="zh-CN" dirty="0"/>
              <a:t>ACLR of 31 dB applies. General emission requirements apply unchanged for PC2.  Emission requirements apply to the power sum of antenna ports for a 2Tx architecture. Existing UTRA ACLR requirement applies for PC3 and PC2 when NS_100 or </a:t>
            </a:r>
            <a:r>
              <a:rPr lang="en-GB" altLang="zh-CN" dirty="0" err="1"/>
              <a:t>NS_xxU</a:t>
            </a:r>
            <a:r>
              <a:rPr lang="en-GB" altLang="zh-CN" dirty="0"/>
              <a:t> is signalled.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MSD requirements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Agreement:</a:t>
            </a:r>
          </a:p>
          <a:p>
            <a:pPr lvl="1"/>
            <a:r>
              <a:rPr lang="en-US" altLang="zh-CN" dirty="0" smtClean="0"/>
              <a:t>Companies need more time to check MSD requirements for</a:t>
            </a:r>
            <a:r>
              <a:rPr lang="en-US" altLang="zh-CN" dirty="0" smtClean="0">
                <a:solidFill>
                  <a:schemeClr val="tx1"/>
                </a:solidFill>
              </a:rPr>
              <a:t> n1 and </a:t>
            </a:r>
            <a:r>
              <a:rPr lang="en-US" altLang="zh-CN" dirty="0" smtClean="0"/>
              <a:t>n3 PC2 under 1Tx and 2Tx architecture.</a:t>
            </a:r>
          </a:p>
          <a:p>
            <a:pPr lvl="1"/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PC2 MSD: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lvl="2"/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Option 1: Use PC3 REFSENS requirements as reference point, FFS if “MSD” is appropriate to capture PC2 REFSENS level, e.g.  use DeltaPC2_REFSENS instead of PC2 MSD.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lvl="2"/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Option 2: Define PC2 MSD using ideal RB scaled REFSENS level as reference point.</a:t>
            </a:r>
            <a:endParaRPr lang="en-US" altLang="zh-CN" sz="2400" strike="dblStrike" dirty="0" smtClean="0">
              <a:solidFill>
                <a:schemeClr val="tx1"/>
              </a:solidFill>
              <a:uFillTx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Companies are encouraged to provide further analyses in next meeting based on the agreements.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577</Words>
  <Application>Microsoft Office PowerPoint</Application>
  <PresentationFormat>宽屏</PresentationFormat>
  <Paragraphs>61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맑은 고딕</vt:lpstr>
      <vt:lpstr>等线</vt:lpstr>
      <vt:lpstr>等线 Light</vt:lpstr>
      <vt:lpstr>宋体</vt:lpstr>
      <vt:lpstr>Arial</vt:lpstr>
      <vt:lpstr>Times New Roman</vt:lpstr>
      <vt:lpstr>Wingdings</vt:lpstr>
      <vt:lpstr>Office 主题​​</vt:lpstr>
      <vt:lpstr>WF on NR FDD PC2 HPUE</vt:lpstr>
      <vt:lpstr>Release Independence</vt:lpstr>
      <vt:lpstr>UE Tx power and tolerance</vt:lpstr>
      <vt:lpstr>MPR</vt:lpstr>
      <vt:lpstr>A-MPR</vt:lpstr>
      <vt:lpstr>A-MPR (continued)</vt:lpstr>
      <vt:lpstr>ACLR</vt:lpstr>
      <vt:lpstr>MSD requirements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FDD PC2 HPUE</dc:title>
  <dc:creator>Basel</dc:creator>
  <cp:lastModifiedBy>Basel</cp:lastModifiedBy>
  <cp:revision>38</cp:revision>
  <dcterms:created xsi:type="dcterms:W3CDTF">2021-11-07T11:04:00Z</dcterms:created>
  <dcterms:modified xsi:type="dcterms:W3CDTF">2021-11-11T16:15:38Z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C25A0CAF0D06467BBE783B5CEF2197D2</vt:lpwstr>
  </property>
  <property fmtid="{D5CDD505-2E9C-101B-9397-08002B2CF9AE}" pid="3" name="KSOProductBuildVer">
    <vt:lpwstr>2052-11.1.0.11045</vt:lpwstr>
  </property>
</Properties>
</file>