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sldIdLst>
    <p:sldId id="256" r:id="rId5"/>
    <p:sldId id="275" r:id="rId6"/>
    <p:sldId id="291" r:id="rId7"/>
    <p:sldId id="290" r:id="rId8"/>
    <p:sldId id="292" r:id="rId9"/>
    <p:sldId id="293" r:id="rId10"/>
    <p:sldId id="294" r:id="rId11"/>
    <p:sldId id="269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2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3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2021-11-07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6" y="1687038"/>
            <a:ext cx="11037057" cy="2049826"/>
          </a:xfrm>
        </p:spPr>
        <p:txBody>
          <a:bodyPr>
            <a:noAutofit/>
          </a:bodyPr>
          <a:lstStyle/>
          <a:p>
            <a:r>
              <a:rPr lang="en-US" i="1" dirty="0"/>
              <a:t>WF on NS_21 Regulatory Requirements</a:t>
            </a:r>
            <a:endParaRPr lang="en-CA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Qualcomm Inc., [Apple],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41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R4-2119840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101-e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12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November 2021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272"/>
            <a:ext cx="10515600" cy="751576"/>
          </a:xfrm>
        </p:spPr>
        <p:txBody>
          <a:bodyPr/>
          <a:lstStyle/>
          <a:p>
            <a:r>
              <a:rPr lang="en-CA" dirty="0"/>
              <a:t>Background and Problem: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1001499"/>
            <a:ext cx="11377402" cy="5559557"/>
          </a:xfrm>
        </p:spPr>
        <p:txBody>
          <a:bodyPr>
            <a:noAutofit/>
          </a:bodyPr>
          <a:lstStyle/>
          <a:p>
            <a:r>
              <a:rPr lang="en-US" sz="2400" dirty="0"/>
              <a:t>Introduction to n30 by supporting US operators proposed in [6]</a:t>
            </a:r>
          </a:p>
          <a:p>
            <a:r>
              <a:rPr lang="en-US" sz="2400" dirty="0"/>
              <a:t>AMPR and NS_21 originally introduced in [7] based on US regulatory FCC 27.53 requirements</a:t>
            </a:r>
          </a:p>
          <a:p>
            <a:r>
              <a:rPr lang="en-US" sz="2400" dirty="0"/>
              <a:t>WF in last meeting required AMPR modification in n30 due to Canadian regulatory requirements [4].</a:t>
            </a:r>
          </a:p>
          <a:p>
            <a:r>
              <a:rPr lang="en-US" sz="2400" dirty="0"/>
              <a:t>Operation in Canada requires Canadian RSS-195 requirements which are tighter than FCC 27.53 in 1MHz band outside channel BW and see next slide [1].</a:t>
            </a:r>
          </a:p>
          <a:p>
            <a:pPr lvl="1"/>
            <a:r>
              <a:rPr lang="en-US" sz="2000" dirty="0"/>
              <a:t>Need to clarify why the intention of RSS-195 does not follow FCC.</a:t>
            </a:r>
          </a:p>
          <a:p>
            <a:r>
              <a:rPr lang="en-US" sz="2400" dirty="0"/>
              <a:t>Cannot modify NS_21 for RSS-195 as this Canadian regulatory requirement is not required for US operation.</a:t>
            </a:r>
          </a:p>
          <a:p>
            <a:r>
              <a:rPr lang="en-US" sz="2400" dirty="0"/>
              <a:t>UEs in US should not be subjected to unnecessary back-off that would degrade link performance by NS_21 modification.</a:t>
            </a:r>
          </a:p>
          <a:p>
            <a:r>
              <a:rPr lang="en-US" sz="2400" dirty="0"/>
              <a:t>Newly introduced UEs operating in WCS2300MHz band in Canada are subjected to extra back-off according to RSS-195 and as shown in [2] [3] [5].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96" y="125299"/>
            <a:ext cx="12022159" cy="800019"/>
          </a:xfrm>
        </p:spPr>
        <p:txBody>
          <a:bodyPr>
            <a:noAutofit/>
          </a:bodyPr>
          <a:lstStyle/>
          <a:p>
            <a:r>
              <a:rPr lang="en-CA" sz="4000" dirty="0"/>
              <a:t>Background (RSS-195 Vs FCC bullet point 3 previous slide):</a:t>
            </a:r>
            <a:endParaRPr lang="x-non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84" y="865173"/>
            <a:ext cx="11377402" cy="1442498"/>
          </a:xfrm>
        </p:spPr>
        <p:txBody>
          <a:bodyPr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FCC document states that a narrower resolution bandwidth (RBW) </a:t>
            </a: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is permissible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if RBW is &gt;= 1% of the channel BW. So, the specification can be -13dBm/ (1% channel BW) for 0-1MHz from channel edge. </a:t>
            </a:r>
            <a:r>
              <a:rPr lang="en-US" sz="16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Only if RBW &lt; 1% of channel BW, the power is integrated over 1MHz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RSS-195 states that RBW must be &gt;= 1% of the channel BW (cannot be &lt; 1%) and power must be integrated over 1MHz, so the specification is -13dBm/1MHz for 0-1MHz from the channel edge.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328979E-DFA5-46F2-93B8-27FCDF955068}"/>
              </a:ext>
            </a:extLst>
          </p:cNvPr>
          <p:cNvGrpSpPr/>
          <p:nvPr/>
        </p:nvGrpSpPr>
        <p:grpSpPr>
          <a:xfrm>
            <a:off x="1714500" y="2363953"/>
            <a:ext cx="7600949" cy="4217822"/>
            <a:chOff x="257176" y="0"/>
            <a:chExt cx="9595909" cy="5725583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4508700-AA77-487D-9CBF-814EF846EB1F}"/>
                </a:ext>
              </a:extLst>
            </p:cNvPr>
            <p:cNvCxnSpPr/>
            <p:nvPr/>
          </p:nvCxnSpPr>
          <p:spPr>
            <a:xfrm>
              <a:off x="6179610" y="942975"/>
              <a:ext cx="613833" cy="95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9190799-BD7E-446D-BAD5-6D9F0A780D42}"/>
                </a:ext>
              </a:extLst>
            </p:cNvPr>
            <p:cNvCxnSpPr/>
            <p:nvPr/>
          </p:nvCxnSpPr>
          <p:spPr>
            <a:xfrm>
              <a:off x="3100918" y="3419475"/>
              <a:ext cx="3078692" cy="95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62DF108-8ADA-4A2A-B663-6B2CCC4176AE}"/>
                </a:ext>
              </a:extLst>
            </p:cNvPr>
            <p:cNvCxnSpPr/>
            <p:nvPr/>
          </p:nvCxnSpPr>
          <p:spPr>
            <a:xfrm>
              <a:off x="635002" y="5693833"/>
              <a:ext cx="2474383" cy="190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7FF4B03-3DCA-41D5-B572-D39BB2F737D3}"/>
                </a:ext>
              </a:extLst>
            </p:cNvPr>
            <p:cNvCxnSpPr/>
            <p:nvPr/>
          </p:nvCxnSpPr>
          <p:spPr>
            <a:xfrm>
              <a:off x="6179611" y="942975"/>
              <a:ext cx="1057" cy="247544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FCA7291-8AB9-4D9E-BFC9-C3E16C10804D}"/>
                </a:ext>
              </a:extLst>
            </p:cNvPr>
            <p:cNvCxnSpPr/>
            <p:nvPr/>
          </p:nvCxnSpPr>
          <p:spPr>
            <a:xfrm>
              <a:off x="3110443" y="3440642"/>
              <a:ext cx="11642" cy="228494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A493A1B-E4E7-4992-8FA2-3E4022EE1C3B}"/>
                </a:ext>
              </a:extLst>
            </p:cNvPr>
            <p:cNvCxnSpPr/>
            <p:nvPr/>
          </p:nvCxnSpPr>
          <p:spPr>
            <a:xfrm>
              <a:off x="6169026" y="3426884"/>
              <a:ext cx="62335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23A9D76-44AA-495D-96C8-CA0D6B9E6B0E}"/>
                </a:ext>
              </a:extLst>
            </p:cNvPr>
            <p:cNvCxnSpPr/>
            <p:nvPr/>
          </p:nvCxnSpPr>
          <p:spPr>
            <a:xfrm flipH="1">
              <a:off x="6783918" y="285750"/>
              <a:ext cx="19050" cy="5200650"/>
            </a:xfrm>
            <a:prstGeom prst="line">
              <a:avLst/>
            </a:prstGeom>
            <a:ln w="38100">
              <a:solidFill>
                <a:sysClr val="windowText" lastClr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604411E-0190-445A-A412-5AC8028283C0}"/>
                </a:ext>
              </a:extLst>
            </p:cNvPr>
            <p:cNvCxnSpPr/>
            <p:nvPr/>
          </p:nvCxnSpPr>
          <p:spPr>
            <a:xfrm flipH="1">
              <a:off x="9829801" y="314325"/>
              <a:ext cx="23284" cy="5200650"/>
            </a:xfrm>
            <a:prstGeom prst="line">
              <a:avLst/>
            </a:prstGeom>
            <a:ln w="38100">
              <a:solidFill>
                <a:sysClr val="windowText" lastClr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26">
              <a:extLst>
                <a:ext uri="{FF2B5EF4-FFF2-40B4-BE49-F238E27FC236}">
                  <a16:creationId xmlns:a16="http://schemas.microsoft.com/office/drawing/2014/main" id="{B057A21E-5ED5-46A2-ACCA-9E0A71453028}"/>
                </a:ext>
              </a:extLst>
            </p:cNvPr>
            <p:cNvSpPr txBox="1"/>
            <p:nvPr/>
          </p:nvSpPr>
          <p:spPr>
            <a:xfrm>
              <a:off x="7564967" y="291040"/>
              <a:ext cx="1870450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/>
                <a:t>5MHz Channel BW</a:t>
              </a:r>
            </a:p>
          </p:txBody>
        </p:sp>
        <p:sp>
          <p:nvSpPr>
            <p:cNvPr id="44" name="TextBox 27">
              <a:extLst>
                <a:ext uri="{FF2B5EF4-FFF2-40B4-BE49-F238E27FC236}">
                  <a16:creationId xmlns:a16="http://schemas.microsoft.com/office/drawing/2014/main" id="{06FB5F9A-AC27-4CC6-B1D3-F450362A267A}"/>
                </a:ext>
              </a:extLst>
            </p:cNvPr>
            <p:cNvSpPr txBox="1"/>
            <p:nvPr/>
          </p:nvSpPr>
          <p:spPr>
            <a:xfrm>
              <a:off x="6598710" y="0"/>
              <a:ext cx="552267" cy="2645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/>
                <a:t>0 MHz</a:t>
              </a:r>
            </a:p>
          </p:txBody>
        </p:sp>
        <p:sp>
          <p:nvSpPr>
            <p:cNvPr id="45" name="TextBox 28">
              <a:extLst>
                <a:ext uri="{FF2B5EF4-FFF2-40B4-BE49-F238E27FC236}">
                  <a16:creationId xmlns:a16="http://schemas.microsoft.com/office/drawing/2014/main" id="{DB257AED-5CE1-451B-BB64-3F65628FAD80}"/>
                </a:ext>
              </a:extLst>
            </p:cNvPr>
            <p:cNvSpPr txBox="1"/>
            <p:nvPr/>
          </p:nvSpPr>
          <p:spPr>
            <a:xfrm>
              <a:off x="5889626" y="600075"/>
              <a:ext cx="595484" cy="2645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/>
                <a:t>-1 MHz</a:t>
              </a:r>
            </a:p>
          </p:txBody>
        </p:sp>
        <p:sp>
          <p:nvSpPr>
            <p:cNvPr id="46" name="TextBox 29">
              <a:extLst>
                <a:ext uri="{FF2B5EF4-FFF2-40B4-BE49-F238E27FC236}">
                  <a16:creationId xmlns:a16="http://schemas.microsoft.com/office/drawing/2014/main" id="{A8FE099A-37C4-4E6E-AE5E-53B842FB665E}"/>
                </a:ext>
              </a:extLst>
            </p:cNvPr>
            <p:cNvSpPr txBox="1"/>
            <p:nvPr/>
          </p:nvSpPr>
          <p:spPr>
            <a:xfrm>
              <a:off x="2741085" y="3053291"/>
              <a:ext cx="595484" cy="2645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/>
                <a:t>-6 MHz</a:t>
              </a:r>
            </a:p>
          </p:txBody>
        </p:sp>
        <p:sp>
          <p:nvSpPr>
            <p:cNvPr id="47" name="TextBox 30">
              <a:extLst>
                <a:ext uri="{FF2B5EF4-FFF2-40B4-BE49-F238E27FC236}">
                  <a16:creationId xmlns:a16="http://schemas.microsoft.com/office/drawing/2014/main" id="{889368BB-59DB-4EFA-AD9F-0CD6038E6AE2}"/>
                </a:ext>
              </a:extLst>
            </p:cNvPr>
            <p:cNvSpPr txBox="1"/>
            <p:nvPr/>
          </p:nvSpPr>
          <p:spPr>
            <a:xfrm>
              <a:off x="257176" y="5378450"/>
              <a:ext cx="666977" cy="2645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/>
                <a:t>-10 MHz</a:t>
              </a:r>
            </a:p>
          </p:txBody>
        </p:sp>
        <p:sp>
          <p:nvSpPr>
            <p:cNvPr id="48" name="TextBox 34">
              <a:extLst>
                <a:ext uri="{FF2B5EF4-FFF2-40B4-BE49-F238E27FC236}">
                  <a16:creationId xmlns:a16="http://schemas.microsoft.com/office/drawing/2014/main" id="{E633EED6-FD30-4281-9784-D5F4566897A7}"/>
                </a:ext>
              </a:extLst>
            </p:cNvPr>
            <p:cNvSpPr txBox="1"/>
            <p:nvPr/>
          </p:nvSpPr>
          <p:spPr>
            <a:xfrm>
              <a:off x="4131736" y="3015191"/>
              <a:ext cx="1419429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rgbClr val="0070C0"/>
                  </a:solidFill>
                </a:rPr>
                <a:t>-13dBm/MHz</a:t>
              </a:r>
            </a:p>
          </p:txBody>
        </p:sp>
        <p:sp>
          <p:nvSpPr>
            <p:cNvPr id="49" name="TextBox 35">
              <a:extLst>
                <a:ext uri="{FF2B5EF4-FFF2-40B4-BE49-F238E27FC236}">
                  <a16:creationId xmlns:a16="http://schemas.microsoft.com/office/drawing/2014/main" id="{D82D398B-9B08-4E79-89C6-12019A0C2C3E}"/>
                </a:ext>
              </a:extLst>
            </p:cNvPr>
            <p:cNvSpPr txBox="1"/>
            <p:nvPr/>
          </p:nvSpPr>
          <p:spPr>
            <a:xfrm>
              <a:off x="1183220" y="5252508"/>
              <a:ext cx="1419429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rgbClr val="0070C0"/>
                  </a:solidFill>
                </a:rPr>
                <a:t>-25dBm/MHz</a:t>
              </a:r>
            </a:p>
          </p:txBody>
        </p:sp>
        <p:sp>
          <p:nvSpPr>
            <p:cNvPr id="50" name="TextBox 36">
              <a:extLst>
                <a:ext uri="{FF2B5EF4-FFF2-40B4-BE49-F238E27FC236}">
                  <a16:creationId xmlns:a16="http://schemas.microsoft.com/office/drawing/2014/main" id="{C60099BD-07DB-416A-88DC-8F9A0535CF6B}"/>
                </a:ext>
              </a:extLst>
            </p:cNvPr>
            <p:cNvSpPr txBox="1"/>
            <p:nvPr/>
          </p:nvSpPr>
          <p:spPr>
            <a:xfrm>
              <a:off x="5185836" y="222250"/>
              <a:ext cx="1565694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rgbClr val="0070C0"/>
                  </a:solidFill>
                </a:rPr>
                <a:t>-13dBm/50KHz</a:t>
              </a:r>
            </a:p>
          </p:txBody>
        </p:sp>
        <p:sp>
          <p:nvSpPr>
            <p:cNvPr id="51" name="TextBox 37">
              <a:extLst>
                <a:ext uri="{FF2B5EF4-FFF2-40B4-BE49-F238E27FC236}">
                  <a16:creationId xmlns:a16="http://schemas.microsoft.com/office/drawing/2014/main" id="{E4AD141A-2F7C-44D1-9C44-CC0855DA9EBA}"/>
                </a:ext>
              </a:extLst>
            </p:cNvPr>
            <p:cNvSpPr txBox="1"/>
            <p:nvPr/>
          </p:nvSpPr>
          <p:spPr>
            <a:xfrm>
              <a:off x="5450418" y="3513667"/>
              <a:ext cx="1419429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rgbClr val="FF0000"/>
                  </a:solidFill>
                </a:rPr>
                <a:t>-13dBm/MHz</a:t>
              </a:r>
            </a:p>
          </p:txBody>
        </p:sp>
        <p:sp>
          <p:nvSpPr>
            <p:cNvPr id="52" name="TextBox 38">
              <a:extLst>
                <a:ext uri="{FF2B5EF4-FFF2-40B4-BE49-F238E27FC236}">
                  <a16:creationId xmlns:a16="http://schemas.microsoft.com/office/drawing/2014/main" id="{C5E0903F-D34D-46AF-9983-B7BC10CD1568}"/>
                </a:ext>
              </a:extLst>
            </p:cNvPr>
            <p:cNvSpPr txBox="1"/>
            <p:nvPr/>
          </p:nvSpPr>
          <p:spPr>
            <a:xfrm>
              <a:off x="2487085" y="1333501"/>
              <a:ext cx="2450011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rgbClr val="0070C0"/>
                  </a:solidFill>
                </a:rPr>
                <a:t>WCS in FCC Section 27.53</a:t>
              </a:r>
            </a:p>
          </p:txBody>
        </p:sp>
        <p:sp>
          <p:nvSpPr>
            <p:cNvPr id="53" name="TextBox 39">
              <a:extLst>
                <a:ext uri="{FF2B5EF4-FFF2-40B4-BE49-F238E27FC236}">
                  <a16:creationId xmlns:a16="http://schemas.microsoft.com/office/drawing/2014/main" id="{B15404CD-3BD1-48D4-A25C-AACF29A2E2E0}"/>
                </a:ext>
              </a:extLst>
            </p:cNvPr>
            <p:cNvSpPr txBox="1"/>
            <p:nvPr/>
          </p:nvSpPr>
          <p:spPr>
            <a:xfrm>
              <a:off x="2491318" y="1665817"/>
              <a:ext cx="1606910" cy="40714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dirty="0">
                  <a:solidFill>
                    <a:srgbClr val="FF0000"/>
                  </a:solidFill>
                </a:rPr>
                <a:t>WCS in RSS-195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8684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101"/>
            <a:ext cx="10515600" cy="751576"/>
          </a:xfrm>
        </p:spPr>
        <p:txBody>
          <a:bodyPr/>
          <a:lstStyle/>
          <a:p>
            <a:r>
              <a:rPr lang="en-CA" dirty="0"/>
              <a:t>WF (Overall):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916677"/>
            <a:ext cx="11377402" cy="5525326"/>
          </a:xfrm>
        </p:spPr>
        <p:txBody>
          <a:bodyPr>
            <a:noAutofit/>
          </a:bodyPr>
          <a:lstStyle/>
          <a:p>
            <a:r>
              <a:rPr lang="en-US" dirty="0"/>
              <a:t>Other North American Bands shared between US and Canada do not have strict adjacent 0-1 MHz requirements as in RSS-195, so why should WCS2300MHz be any different?</a:t>
            </a:r>
          </a:p>
          <a:p>
            <a:pPr lvl="1"/>
            <a:r>
              <a:rPr lang="en-US" dirty="0"/>
              <a:t>Send LS to Canada regulatory to find out why RSS-195 does not follow FCC 27.53  or find out the intention of the strict requirement.</a:t>
            </a:r>
          </a:p>
          <a:p>
            <a:pPr lvl="1"/>
            <a:r>
              <a:rPr lang="en-US" dirty="0"/>
              <a:t>Introduce LS in RAN4#101Bis</a:t>
            </a:r>
          </a:p>
          <a:p>
            <a:r>
              <a:rPr lang="en-US" dirty="0"/>
              <a:t>Due to response of time of LS, introduce new NS value (NS_XX) for n30 in Table 6.2.3.1-1 (slide 5) to prevent unwanted backoff in US WCS2300 band.</a:t>
            </a:r>
          </a:p>
          <a:p>
            <a:pPr lvl="1"/>
            <a:r>
              <a:rPr lang="en-US" dirty="0"/>
              <a:t>Add Value of Added Spectrum Emission = 2 for n30 in Table 6.2.3.1-1A to indicate NS_XX for Canada region only (slide 5)</a:t>
            </a:r>
          </a:p>
          <a:p>
            <a:pPr lvl="1"/>
            <a:r>
              <a:rPr lang="en-US" dirty="0"/>
              <a:t>Introduce added ASEM requirement for new NS_XX as proposed in [4] but for only 5MHz and 10MHz channel BWs (slide 6).</a:t>
            </a:r>
          </a:p>
          <a:p>
            <a:pPr lvl="1"/>
            <a:r>
              <a:rPr lang="en-US" dirty="0"/>
              <a:t>Use AMPR values in [2][3][5] for NS_XX for 5MHz channel BW and apply 10MHz AMPR values in NS_21 for NS_XX 10MHz channel BW (slide 7).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101"/>
            <a:ext cx="10515600" cy="751576"/>
          </a:xfrm>
        </p:spPr>
        <p:txBody>
          <a:bodyPr/>
          <a:lstStyle/>
          <a:p>
            <a:r>
              <a:rPr lang="en-CA" dirty="0"/>
              <a:t>WF (NS Value Introduction):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430" y="1095423"/>
            <a:ext cx="11377402" cy="1378848"/>
          </a:xfrm>
        </p:spPr>
        <p:txBody>
          <a:bodyPr>
            <a:noAutofit/>
          </a:bodyPr>
          <a:lstStyle/>
          <a:p>
            <a:r>
              <a:rPr lang="en-US" dirty="0"/>
              <a:t>Introduce new NS value (</a:t>
            </a:r>
            <a:r>
              <a:rPr lang="en-US" dirty="0">
                <a:highlight>
                  <a:srgbClr val="FFFF00"/>
                </a:highlight>
              </a:rPr>
              <a:t>NS_XX</a:t>
            </a:r>
            <a:r>
              <a:rPr lang="en-US" dirty="0"/>
              <a:t>) for n30 in Table 6.2.3.1-1.</a:t>
            </a:r>
          </a:p>
          <a:p>
            <a:r>
              <a:rPr lang="en-US" dirty="0"/>
              <a:t>Add Value of Added Spectrum Emission = 2 for n30 in Table 6.2.3.1-1A to indicate </a:t>
            </a:r>
            <a:r>
              <a:rPr lang="en-US" dirty="0">
                <a:highlight>
                  <a:srgbClr val="FFFF00"/>
                </a:highlight>
              </a:rPr>
              <a:t>NS_XX </a:t>
            </a:r>
            <a:r>
              <a:rPr lang="en-US" dirty="0"/>
              <a:t>for Canada region only.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D23FFF-A7D0-4CEC-BDBA-1A31D7DCEA1A}"/>
              </a:ext>
            </a:extLst>
          </p:cNvPr>
          <p:cNvSpPr txBox="1"/>
          <p:nvPr/>
        </p:nvSpPr>
        <p:spPr>
          <a:xfrm>
            <a:off x="360575" y="2901675"/>
            <a:ext cx="6094428" cy="248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300"/>
              </a:spcBef>
              <a:spcAft>
                <a:spcPts val="900"/>
              </a:spcAft>
            </a:pP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 6.2.3.1-1: Additional maximum power reduction (A-MPR)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4E6E2E-E7D8-4259-9EA0-84E72868BB9D}"/>
              </a:ext>
            </a:extLst>
          </p:cNvPr>
          <p:cNvSpPr txBox="1"/>
          <p:nvPr/>
        </p:nvSpPr>
        <p:spPr>
          <a:xfrm>
            <a:off x="79703" y="4316254"/>
            <a:ext cx="60944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300"/>
              </a:spcBef>
              <a:spcAft>
                <a:spcPts val="900"/>
              </a:spcAft>
            </a:pP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 6.2.3.1-1A: Mapping of network signalling label</a:t>
            </a:r>
            <a:endParaRPr lang="en-US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3DAB73E9-1B6F-405E-9367-86DE125130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994688"/>
              </p:ext>
            </p:extLst>
          </p:nvPr>
        </p:nvGraphicFramePr>
        <p:xfrm>
          <a:off x="1567402" y="3150333"/>
          <a:ext cx="7152392" cy="636969"/>
        </p:xfrm>
        <a:graphic>
          <a:graphicData uri="http://schemas.openxmlformats.org/drawingml/2006/table">
            <a:tbl>
              <a:tblPr/>
              <a:tblGrid>
                <a:gridCol w="1008502">
                  <a:extLst>
                    <a:ext uri="{9D8B030D-6E8A-4147-A177-3AD203B41FA5}">
                      <a16:colId xmlns:a16="http://schemas.microsoft.com/office/drawing/2014/main" val="764994469"/>
                    </a:ext>
                  </a:extLst>
                </a:gridCol>
                <a:gridCol w="1385136">
                  <a:extLst>
                    <a:ext uri="{9D8B030D-6E8A-4147-A177-3AD203B41FA5}">
                      <a16:colId xmlns:a16="http://schemas.microsoft.com/office/drawing/2014/main" val="1360145049"/>
                    </a:ext>
                  </a:extLst>
                </a:gridCol>
                <a:gridCol w="1377092">
                  <a:extLst>
                    <a:ext uri="{9D8B030D-6E8A-4147-A177-3AD203B41FA5}">
                      <a16:colId xmlns:a16="http://schemas.microsoft.com/office/drawing/2014/main" val="2333366151"/>
                    </a:ext>
                  </a:extLst>
                </a:gridCol>
                <a:gridCol w="1082366">
                  <a:extLst>
                    <a:ext uri="{9D8B030D-6E8A-4147-A177-3AD203B41FA5}">
                      <a16:colId xmlns:a16="http://schemas.microsoft.com/office/drawing/2014/main" val="387803037"/>
                    </a:ext>
                  </a:extLst>
                </a:gridCol>
                <a:gridCol w="1258616">
                  <a:extLst>
                    <a:ext uri="{9D8B030D-6E8A-4147-A177-3AD203B41FA5}">
                      <a16:colId xmlns:a16="http://schemas.microsoft.com/office/drawing/2014/main" val="333852273"/>
                    </a:ext>
                  </a:extLst>
                </a:gridCol>
                <a:gridCol w="1040680">
                  <a:extLst>
                    <a:ext uri="{9D8B030D-6E8A-4147-A177-3AD203B41FA5}">
                      <a16:colId xmlns:a16="http://schemas.microsoft.com/office/drawing/2014/main" val="3832562705"/>
                    </a:ext>
                  </a:extLst>
                </a:gridCol>
              </a:tblGrid>
              <a:tr h="2503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signalling label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(clause)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 (MHz)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Resources blocks (</a:t>
                      </a:r>
                      <a:r>
                        <a:rPr lang="en-GB" sz="9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 (dB)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998878"/>
                  </a:ext>
                </a:extLst>
              </a:tr>
              <a:tr h="3069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NS_XX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6.5.3.3.12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6.5.2.3.5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 6.2.3.ZZ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390279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233FE326-DA13-4427-AA9D-D47308B25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694631"/>
              </p:ext>
            </p:extLst>
          </p:nvPr>
        </p:nvGraphicFramePr>
        <p:xfrm>
          <a:off x="1567403" y="4563750"/>
          <a:ext cx="6520798" cy="53622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7998">
                  <a:extLst>
                    <a:ext uri="{9D8B030D-6E8A-4147-A177-3AD203B41FA5}">
                      <a16:colId xmlns:a16="http://schemas.microsoft.com/office/drawing/2014/main" val="1216576576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2990096241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2223842397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2954614670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3339759037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4044283232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1068043656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2278011421"/>
                    </a:ext>
                  </a:extLst>
                </a:gridCol>
                <a:gridCol w="727850">
                  <a:extLst>
                    <a:ext uri="{9D8B030D-6E8A-4147-A177-3AD203B41FA5}">
                      <a16:colId xmlns:a16="http://schemas.microsoft.com/office/drawing/2014/main" val="3947373089"/>
                    </a:ext>
                  </a:extLst>
                </a:gridCol>
              </a:tblGrid>
              <a:tr h="1660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 of additionalSpectrumEmission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799975"/>
                  </a:ext>
                </a:extLst>
              </a:tr>
              <a:tr h="204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045223"/>
                  </a:ext>
                </a:extLst>
              </a:tr>
              <a:tr h="1660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NS_XX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365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931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101"/>
            <a:ext cx="10515600" cy="751576"/>
          </a:xfrm>
        </p:spPr>
        <p:txBody>
          <a:bodyPr/>
          <a:lstStyle/>
          <a:p>
            <a:r>
              <a:rPr lang="en-CA" dirty="0"/>
              <a:t>WF (AMPR Requirements):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979" y="1022738"/>
            <a:ext cx="11377402" cy="1418803"/>
          </a:xfrm>
        </p:spPr>
        <p:txBody>
          <a:bodyPr>
            <a:noAutofit/>
          </a:bodyPr>
          <a:lstStyle/>
          <a:p>
            <a:r>
              <a:rPr lang="en-US" dirty="0"/>
              <a:t>Introduce ASEM requirements for </a:t>
            </a:r>
            <a:r>
              <a:rPr lang="en-US" dirty="0">
                <a:highlight>
                  <a:srgbClr val="FFFF00"/>
                </a:highlight>
              </a:rPr>
              <a:t>NS_XX</a:t>
            </a:r>
            <a:r>
              <a:rPr lang="en-US" dirty="0"/>
              <a:t> in clause 6.5.2.3 as proposed in [4] but for only 5MHz and 10MHz channel BWs</a:t>
            </a:r>
          </a:p>
          <a:p>
            <a:r>
              <a:rPr lang="en-US" dirty="0"/>
              <a:t>Apply ASPUR requirements in clause 6.5.3.3.12 for NS_21 </a:t>
            </a:r>
            <a:r>
              <a:rPr lang="en-US" dirty="0">
                <a:highlight>
                  <a:srgbClr val="FFFF00"/>
                </a:highlight>
              </a:rPr>
              <a:t>and NS_XX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4282E4-3781-4D14-98DF-EFCDB913BF2A}"/>
              </a:ext>
            </a:extLst>
          </p:cNvPr>
          <p:cNvSpPr txBox="1"/>
          <p:nvPr/>
        </p:nvSpPr>
        <p:spPr>
          <a:xfrm>
            <a:off x="268614" y="2796144"/>
            <a:ext cx="60944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 6.5.2.3.</a:t>
            </a:r>
            <a:r>
              <a:rPr lang="en-GB" sz="10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-1: Additional requirements for "</a:t>
            </a:r>
            <a:r>
              <a:rPr lang="en-GB" sz="10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NS_XX</a:t>
            </a: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en-US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254C26D-00D2-4087-AE11-DE03EB004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010645"/>
              </p:ext>
            </p:extLst>
          </p:nvPr>
        </p:nvGraphicFramePr>
        <p:xfrm>
          <a:off x="1714776" y="3116412"/>
          <a:ext cx="4054475" cy="9698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94995">
                  <a:extLst>
                    <a:ext uri="{9D8B030D-6E8A-4147-A177-3AD203B41FA5}">
                      <a16:colId xmlns:a16="http://schemas.microsoft.com/office/drawing/2014/main" val="147632570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131755523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4363849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1240201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Δf</a:t>
                      </a:r>
                      <a:r>
                        <a:rPr lang="en-US" sz="900" b="1" baseline="-25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OOB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Channel bandwidth (MHz) / Spectrum emission limit (dBm)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601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408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0-1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9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991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1-6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509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6-10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920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10-15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10352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7739197-4E64-461C-8F92-A9E5CFDB7998}"/>
              </a:ext>
            </a:extLst>
          </p:cNvPr>
          <p:cNvSpPr txBox="1"/>
          <p:nvPr/>
        </p:nvSpPr>
        <p:spPr>
          <a:xfrm>
            <a:off x="694799" y="4397606"/>
            <a:ext cx="60944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300"/>
              </a:spcBef>
              <a:spcAft>
                <a:spcPts val="900"/>
              </a:spcAft>
            </a:pP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 6.5.3.3.12-1: Additional requirements for </a:t>
            </a:r>
            <a:r>
              <a:rPr lang="en-GB" sz="1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en-GB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NS_21 and </a:t>
            </a:r>
            <a:r>
              <a:rPr lang="en-GB" sz="10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NS_XX</a:t>
            </a:r>
            <a:r>
              <a:rPr lang="en-GB" sz="1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"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7DE066E-2FC5-4A31-A511-227048EC36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166452"/>
              </p:ext>
            </p:extLst>
          </p:nvPr>
        </p:nvGraphicFramePr>
        <p:xfrm>
          <a:off x="1728746" y="4716961"/>
          <a:ext cx="4040505" cy="166065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69010">
                  <a:extLst>
                    <a:ext uri="{9D8B030D-6E8A-4147-A177-3AD203B41FA5}">
                      <a16:colId xmlns:a16="http://schemas.microsoft.com/office/drawing/2014/main" val="415436381"/>
                    </a:ext>
                  </a:extLst>
                </a:gridCol>
                <a:gridCol w="1884045">
                  <a:extLst>
                    <a:ext uri="{9D8B030D-6E8A-4147-A177-3AD203B41FA5}">
                      <a16:colId xmlns:a16="http://schemas.microsoft.com/office/drawing/2014/main" val="414091423"/>
                    </a:ext>
                  </a:extLst>
                </a:gridCol>
                <a:gridCol w="1187450">
                  <a:extLst>
                    <a:ext uri="{9D8B030D-6E8A-4147-A177-3AD203B41FA5}">
                      <a16:colId xmlns:a16="http://schemas.microsoft.com/office/drawing/2014/main" val="1941382142"/>
                    </a:ext>
                  </a:extLst>
                </a:gridCol>
              </a:tblGrid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band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 (MHz) / Spectrum emission limit 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196688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28705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2200 ≤ f &lt; 2288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790393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2288 ≤ f &lt; 2292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822313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2292 ≤ f &lt; 2296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162325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2296 ≤ f &lt; 2300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113732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2320 ≤ f &lt; 2324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188374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2324 ≤ f &lt; 2328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558067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2328 ≤ f &lt; 2332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603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2332 ≤ f ≤ 2395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979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699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47"/>
            <a:ext cx="10515600" cy="751576"/>
          </a:xfrm>
        </p:spPr>
        <p:txBody>
          <a:bodyPr/>
          <a:lstStyle/>
          <a:p>
            <a:r>
              <a:rPr lang="en-CA" dirty="0"/>
              <a:t>WF (AMPR):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429" y="681955"/>
            <a:ext cx="11377402" cy="1345756"/>
          </a:xfrm>
        </p:spPr>
        <p:txBody>
          <a:bodyPr>
            <a:noAutofit/>
          </a:bodyPr>
          <a:lstStyle/>
          <a:p>
            <a:r>
              <a:rPr lang="en-US" dirty="0"/>
              <a:t>Introduce new AMPR values for 5MHz channel BW as proposed in [2] [3] [5] for NS_XX.</a:t>
            </a:r>
          </a:p>
          <a:p>
            <a:r>
              <a:rPr lang="en-US" dirty="0"/>
              <a:t>Keep same 10MHz AMPR values as in NS_21 for 10MHz NS_XX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C80BED-ADB2-4F63-853B-80794AF9F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61027"/>
              </p:ext>
            </p:extLst>
          </p:nvPr>
        </p:nvGraphicFramePr>
        <p:xfrm>
          <a:off x="668519" y="2543341"/>
          <a:ext cx="10515598" cy="19058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41044">
                  <a:extLst>
                    <a:ext uri="{9D8B030D-6E8A-4147-A177-3AD203B41FA5}">
                      <a16:colId xmlns:a16="http://schemas.microsoft.com/office/drawing/2014/main" val="1376518441"/>
                    </a:ext>
                  </a:extLst>
                </a:gridCol>
                <a:gridCol w="1009498">
                  <a:extLst>
                    <a:ext uri="{9D8B030D-6E8A-4147-A177-3AD203B41FA5}">
                      <a16:colId xmlns:a16="http://schemas.microsoft.com/office/drawing/2014/main" val="1845776711"/>
                    </a:ext>
                  </a:extLst>
                </a:gridCol>
                <a:gridCol w="980054">
                  <a:extLst>
                    <a:ext uri="{9D8B030D-6E8A-4147-A177-3AD203B41FA5}">
                      <a16:colId xmlns:a16="http://schemas.microsoft.com/office/drawing/2014/main" val="1444945594"/>
                    </a:ext>
                  </a:extLst>
                </a:gridCol>
                <a:gridCol w="1497421">
                  <a:extLst>
                    <a:ext uri="{9D8B030D-6E8A-4147-A177-3AD203B41FA5}">
                      <a16:colId xmlns:a16="http://schemas.microsoft.com/office/drawing/2014/main" val="1219843637"/>
                    </a:ext>
                  </a:extLst>
                </a:gridCol>
                <a:gridCol w="1497421">
                  <a:extLst>
                    <a:ext uri="{9D8B030D-6E8A-4147-A177-3AD203B41FA5}">
                      <a16:colId xmlns:a16="http://schemas.microsoft.com/office/drawing/2014/main" val="64922029"/>
                    </a:ext>
                  </a:extLst>
                </a:gridCol>
                <a:gridCol w="1497421">
                  <a:extLst>
                    <a:ext uri="{9D8B030D-6E8A-4147-A177-3AD203B41FA5}">
                      <a16:colId xmlns:a16="http://schemas.microsoft.com/office/drawing/2014/main" val="970055369"/>
                    </a:ext>
                  </a:extLst>
                </a:gridCol>
                <a:gridCol w="1497421">
                  <a:extLst>
                    <a:ext uri="{9D8B030D-6E8A-4147-A177-3AD203B41FA5}">
                      <a16:colId xmlns:a16="http://schemas.microsoft.com/office/drawing/2014/main" val="1080392817"/>
                    </a:ext>
                  </a:extLst>
                </a:gridCol>
                <a:gridCol w="1495318">
                  <a:extLst>
                    <a:ext uri="{9D8B030D-6E8A-4147-A177-3AD203B41FA5}">
                      <a16:colId xmlns:a16="http://schemas.microsoft.com/office/drawing/2014/main" val="33746957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Modulation/Waveform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A1a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[0.54]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A1b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 [0.54]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2.52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&gt;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2.52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A3b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3.96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&gt;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[0.54]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2.52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A3a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3.96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[0.54]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MHz/12/SCS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096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Outer/Inner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Outer/Inner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059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PI/2 BPSK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791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129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9944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973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2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080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299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4.5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36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 QAM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6.5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6.5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6.5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6.5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6.5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62107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896BCC5-D5CD-45AF-A988-A324DE69F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181046"/>
              </p:ext>
            </p:extLst>
          </p:nvPr>
        </p:nvGraphicFramePr>
        <p:xfrm>
          <a:off x="668519" y="4558163"/>
          <a:ext cx="10410444" cy="22376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59604">
                  <a:extLst>
                    <a:ext uri="{9D8B030D-6E8A-4147-A177-3AD203B41FA5}">
                      <a16:colId xmlns:a16="http://schemas.microsoft.com/office/drawing/2014/main" val="3622630928"/>
                    </a:ext>
                  </a:extLst>
                </a:gridCol>
                <a:gridCol w="1101425">
                  <a:extLst>
                    <a:ext uri="{9D8B030D-6E8A-4147-A177-3AD203B41FA5}">
                      <a16:colId xmlns:a16="http://schemas.microsoft.com/office/drawing/2014/main" val="2746770482"/>
                    </a:ext>
                  </a:extLst>
                </a:gridCol>
                <a:gridCol w="1070194">
                  <a:extLst>
                    <a:ext uri="{9D8B030D-6E8A-4147-A177-3AD203B41FA5}">
                      <a16:colId xmlns:a16="http://schemas.microsoft.com/office/drawing/2014/main" val="3666281139"/>
                    </a:ext>
                  </a:extLst>
                </a:gridCol>
                <a:gridCol w="1290895">
                  <a:extLst>
                    <a:ext uri="{9D8B030D-6E8A-4147-A177-3AD203B41FA5}">
                      <a16:colId xmlns:a16="http://schemas.microsoft.com/office/drawing/2014/main" val="1341993486"/>
                    </a:ext>
                  </a:extLst>
                </a:gridCol>
                <a:gridCol w="1353358">
                  <a:extLst>
                    <a:ext uri="{9D8B030D-6E8A-4147-A177-3AD203B41FA5}">
                      <a16:colId xmlns:a16="http://schemas.microsoft.com/office/drawing/2014/main" val="2989459233"/>
                    </a:ext>
                  </a:extLst>
                </a:gridCol>
                <a:gridCol w="1540746">
                  <a:extLst>
                    <a:ext uri="{9D8B030D-6E8A-4147-A177-3AD203B41FA5}">
                      <a16:colId xmlns:a16="http://schemas.microsoft.com/office/drawing/2014/main" val="226931036"/>
                    </a:ext>
                  </a:extLst>
                </a:gridCol>
                <a:gridCol w="1347111">
                  <a:extLst>
                    <a:ext uri="{9D8B030D-6E8A-4147-A177-3AD203B41FA5}">
                      <a16:colId xmlns:a16="http://schemas.microsoft.com/office/drawing/2014/main" val="1751508842"/>
                    </a:ext>
                  </a:extLst>
                </a:gridCol>
                <a:gridCol w="1347111">
                  <a:extLst>
                    <a:ext uri="{9D8B030D-6E8A-4147-A177-3AD203B41FA5}">
                      <a16:colId xmlns:a16="http://schemas.microsoft.com/office/drawing/2014/main" val="10960236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Modulation/Waveform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A1a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1.44MHz/12/SCS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[0.54] 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A1b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1.44MHz/12/SCS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&gt; [0.54] 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2.16MHz/12/SCS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&gt; 5.4MHz/12/SCS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A3b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≥ 7.74MHz/12/SCS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&gt; [0.54] 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2.16MHz/12/SCS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 A3a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≥ 7.74MHz/12/SCS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[0.54] MHz/12/SCS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203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Outer/Inner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Outer/Inner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811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PI/2 BPSK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111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222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553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QAM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022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 QAM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620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145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8399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QAM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157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 QAM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00576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5296A40-943D-463F-AF8E-063B4FED20EC}"/>
              </a:ext>
            </a:extLst>
          </p:cNvPr>
          <p:cNvSpPr txBox="1"/>
          <p:nvPr/>
        </p:nvSpPr>
        <p:spPr>
          <a:xfrm>
            <a:off x="2575875" y="2162415"/>
            <a:ext cx="60944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rtl="0"/>
            <a:r>
              <a:rPr lang="en-US" sz="1000" b="1" i="0" u="none" strike="noStrike" baseline="0" dirty="0">
                <a:highlight>
                  <a:srgbClr val="FFFF00"/>
                </a:highlight>
                <a:latin typeface="Times New Roman" panose="02020603050405020304" pitchFamily="18" charset="0"/>
              </a:rPr>
              <a:t>Table 6.2.3.ZZ-1: A-MPR for "NS_XX"</a:t>
            </a:r>
          </a:p>
        </p:txBody>
      </p:sp>
    </p:spTree>
    <p:extLst>
      <p:ext uri="{BB962C8B-B14F-4D97-AF65-F5344CB8AC3E}">
        <p14:creationId xmlns:p14="http://schemas.microsoft.com/office/powerpoint/2010/main" val="381875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R4-2117512 </a:t>
            </a:r>
            <a:r>
              <a:rPr lang="en-US" sz="2000" dirty="0"/>
              <a:t>“n30 NS_21 Regulatory Requirement”</a:t>
            </a:r>
            <a:r>
              <a:rPr lang="en-CA" sz="2000" dirty="0"/>
              <a:t>, Qualcomm Incorporated</a:t>
            </a:r>
            <a:r>
              <a:rPr lang="en-US" sz="2000" dirty="0"/>
              <a:t>, RAN4#101-e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[2] R4-2117960 </a:t>
            </a:r>
            <a:r>
              <a:rPr lang="en-US" sz="2000" dirty="0"/>
              <a:t>“Follow up on additional requirements and A-MPR for NS_21”</a:t>
            </a:r>
            <a:r>
              <a:rPr lang="en-CA" sz="2000" dirty="0"/>
              <a:t>, Apple</a:t>
            </a:r>
            <a:r>
              <a:rPr lang="en-US" sz="2000" dirty="0"/>
              <a:t>, RAN4#101-e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[3] R4-2117961 </a:t>
            </a:r>
            <a:r>
              <a:rPr lang="en-US" sz="2000" dirty="0"/>
              <a:t>“</a:t>
            </a:r>
            <a:r>
              <a:rPr lang="en-US" sz="2000" dirty="0" err="1"/>
              <a:t>draftCR</a:t>
            </a:r>
            <a:r>
              <a:rPr lang="en-US" sz="2000" dirty="0"/>
              <a:t>: Rel-16 Additional requirements and A-MPR for NS_21 and n30”</a:t>
            </a:r>
            <a:r>
              <a:rPr lang="en-CA" sz="2000" dirty="0"/>
              <a:t>, Apple</a:t>
            </a:r>
            <a:r>
              <a:rPr lang="en-US" sz="2000" dirty="0"/>
              <a:t>, RAN4#101-e</a:t>
            </a:r>
          </a:p>
          <a:p>
            <a:pPr marL="0" indent="0">
              <a:buNone/>
            </a:pPr>
            <a:r>
              <a:rPr lang="en-CA" sz="2000" dirty="0"/>
              <a:t>[4] R4-2115084 </a:t>
            </a:r>
            <a:r>
              <a:rPr lang="en-US" sz="2000" dirty="0"/>
              <a:t>“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WF on NS_21 SEM and A-MPR</a:t>
            </a:r>
            <a:r>
              <a:rPr lang="en-US" sz="2000" dirty="0"/>
              <a:t>”</a:t>
            </a:r>
            <a:r>
              <a:rPr lang="en-CA" sz="2000" dirty="0"/>
              <a:t>, Apple</a:t>
            </a:r>
            <a:r>
              <a:rPr lang="en-US" sz="2000" dirty="0"/>
              <a:t>, RAN4#100-e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[5] R4-2112348 </a:t>
            </a:r>
            <a:r>
              <a:rPr lang="en-US" sz="2000" dirty="0"/>
              <a:t>“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Additional requirements and A-MPR for NS_21 and n30</a:t>
            </a:r>
            <a:r>
              <a:rPr lang="en-US" sz="2000" dirty="0"/>
              <a:t>”</a:t>
            </a:r>
            <a:r>
              <a:rPr lang="en-CA" sz="2000" dirty="0"/>
              <a:t>, Apple</a:t>
            </a:r>
            <a:r>
              <a:rPr lang="en-US" sz="2000" dirty="0"/>
              <a:t>, RAN4#100-e</a:t>
            </a:r>
          </a:p>
          <a:p>
            <a:pPr marL="0" indent="0">
              <a:buNone/>
            </a:pPr>
            <a:r>
              <a:rPr lang="en-CA" sz="2000" dirty="0"/>
              <a:t>[6] RP-190166 </a:t>
            </a:r>
            <a:r>
              <a:rPr lang="en-US" sz="2000" dirty="0"/>
              <a:t>“New WID on introduction of n30”</a:t>
            </a:r>
            <a:r>
              <a:rPr lang="en-CA" sz="2000" dirty="0"/>
              <a:t>, Ericsson, AT&amp;T</a:t>
            </a:r>
            <a:r>
              <a:rPr lang="en-US" sz="2000" dirty="0"/>
              <a:t>, RAN#83, Shenzhen, China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[7] R4-1904649 </a:t>
            </a:r>
            <a:r>
              <a:rPr lang="en-US" sz="2000" dirty="0"/>
              <a:t>“n30 NS_21”</a:t>
            </a:r>
            <a:r>
              <a:rPr lang="en-CA" sz="2000" dirty="0"/>
              <a:t>, Qualcomm Incorporated</a:t>
            </a:r>
            <a:r>
              <a:rPr lang="en-US" sz="2000" dirty="0"/>
              <a:t>, RAN4#90Bis, Xi’an, China</a:t>
            </a:r>
            <a:endParaRPr lang="en-CA" sz="2000" dirty="0"/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f846979-0e6f-42ff-8b87-e1893efeda9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5786</TotalTime>
  <Words>1516</Words>
  <Application>Microsoft Office PowerPoint</Application>
  <PresentationFormat>Widescreen</PresentationFormat>
  <Paragraphs>341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Office Theme</vt:lpstr>
      <vt:lpstr>WF on NS_21 Regulatory Requirements</vt:lpstr>
      <vt:lpstr>Background and Problem:</vt:lpstr>
      <vt:lpstr>Background (RSS-195 Vs FCC bullet point 3 previous slide):</vt:lpstr>
      <vt:lpstr>WF (Overall):</vt:lpstr>
      <vt:lpstr>WF (NS Value Introduction):</vt:lpstr>
      <vt:lpstr>WF (AMPR Requirements):</vt:lpstr>
      <vt:lpstr>WF (AMPR):</vt:lpstr>
      <vt:lpstr>References: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Qualcomm</cp:lastModifiedBy>
  <cp:revision>263</cp:revision>
  <dcterms:created xsi:type="dcterms:W3CDTF">2020-03-02T22:32:10Z</dcterms:created>
  <dcterms:modified xsi:type="dcterms:W3CDTF">2021-11-08T07:00:28Z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