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57"/>
  </p:notesMasterIdLst>
  <p:sldIdLst>
    <p:sldId id="256" r:id="rId7"/>
    <p:sldId id="267" r:id="rId8"/>
    <p:sldId id="304" r:id="rId9"/>
    <p:sldId id="305" r:id="rId10"/>
    <p:sldId id="2657" r:id="rId11"/>
    <p:sldId id="2658" r:id="rId12"/>
    <p:sldId id="2648" r:id="rId13"/>
    <p:sldId id="2649" r:id="rId14"/>
    <p:sldId id="2650" r:id="rId15"/>
    <p:sldId id="2651" r:id="rId16"/>
    <p:sldId id="2652" r:id="rId17"/>
    <p:sldId id="2653" r:id="rId18"/>
    <p:sldId id="2654" r:id="rId19"/>
    <p:sldId id="2655" r:id="rId20"/>
    <p:sldId id="2656" r:id="rId21"/>
    <p:sldId id="2663" r:id="rId22"/>
    <p:sldId id="2686" r:id="rId23"/>
    <p:sldId id="2666" r:id="rId24"/>
    <p:sldId id="2667" r:id="rId25"/>
    <p:sldId id="2668" r:id="rId26"/>
    <p:sldId id="2669" r:id="rId27"/>
    <p:sldId id="2670" r:id="rId28"/>
    <p:sldId id="2671" r:id="rId29"/>
    <p:sldId id="2672" r:id="rId30"/>
    <p:sldId id="2673" r:id="rId31"/>
    <p:sldId id="2674" r:id="rId32"/>
    <p:sldId id="2675" r:id="rId33"/>
    <p:sldId id="2683" r:id="rId34"/>
    <p:sldId id="2687" r:id="rId35"/>
    <p:sldId id="2676" r:id="rId36"/>
    <p:sldId id="2679" r:id="rId37"/>
    <p:sldId id="2677" r:id="rId38"/>
    <p:sldId id="2680" r:id="rId39"/>
    <p:sldId id="2678" r:id="rId40"/>
    <p:sldId id="2684" r:id="rId41"/>
    <p:sldId id="2664" r:id="rId42"/>
    <p:sldId id="297" r:id="rId43"/>
    <p:sldId id="2685" r:id="rId44"/>
    <p:sldId id="2636" r:id="rId45"/>
    <p:sldId id="2662" r:id="rId46"/>
    <p:sldId id="2637" r:id="rId47"/>
    <p:sldId id="2638" r:id="rId48"/>
    <p:sldId id="2639" r:id="rId49"/>
    <p:sldId id="2640" r:id="rId50"/>
    <p:sldId id="2641" r:id="rId51"/>
    <p:sldId id="2643" r:id="rId52"/>
    <p:sldId id="2644" r:id="rId53"/>
    <p:sldId id="2645" r:id="rId54"/>
    <p:sldId id="2681" r:id="rId55"/>
    <p:sldId id="2682"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Tiirola, Esa (Nokia - FI/Oulu)" initials="TF" lastIdx="3" clrIdx="1">
    <p:extLst>
      <p:ext uri="{19B8F6BF-5375-455C-9EA6-DF929625EA0E}">
        <p15:presenceInfo xmlns:p15="http://schemas.microsoft.com/office/powerpoint/2012/main" userId="S::esa.tiirola@nokia-bell-labs.com::3689de1c-2474-40d6-8849-4d2e4576f157" providerId="AD"/>
      </p:ext>
    </p:extLst>
  </p:cmAuthor>
  <p:cmAuthor id="3" name="Peruga, Ismael (EXT - FI/Tampere)" initials="PF" lastIdx="3"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732" y="1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8-03T23:14:18.899" idx="3">
    <p:pos x="10" y="10"/>
    <p:text>Agree with [@Peruga, Ismael (EXT - FI/Tampere)] comment in email (Please comment and edit. It has 47 slides since the amount of results and comparisons is huge, in my opinion, the figures with the OBO for all the channel BWs and filters don’t give much information, so I would propose to include them in an appendix at the end of the slides.)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2021/10/21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10/21/21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10/21/21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10/21/21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10/21/21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10/21/21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10/21/21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slides/_rels/slide1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1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image" Target="../media/image52.emf"/><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19.xml.rels><?xml version="1.0" encoding="UTF-8" standalone="yes"?>
<Relationships xmlns="http://schemas.openxmlformats.org/package/2006/relationships"><Relationship Id="rId3" Type="http://schemas.openxmlformats.org/officeDocument/2006/relationships/image" Target="../media/image59.emf"/><Relationship Id="rId7" Type="http://schemas.openxmlformats.org/officeDocument/2006/relationships/image" Target="../media/image63.emf"/><Relationship Id="rId2" Type="http://schemas.openxmlformats.org/officeDocument/2006/relationships/image" Target="../media/image58.emf"/><Relationship Id="rId1" Type="http://schemas.openxmlformats.org/officeDocument/2006/relationships/slideLayout" Target="../slideLayouts/slideLayout2.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69.emf"/><Relationship Id="rId2" Type="http://schemas.openxmlformats.org/officeDocument/2006/relationships/image" Target="../media/image64.emf"/><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21.xml.rels><?xml version="1.0" encoding="UTF-8" standalone="yes"?>
<Relationships xmlns="http://schemas.openxmlformats.org/package/2006/relationships"><Relationship Id="rId3" Type="http://schemas.openxmlformats.org/officeDocument/2006/relationships/image" Target="../media/image71.emf"/><Relationship Id="rId7" Type="http://schemas.openxmlformats.org/officeDocument/2006/relationships/image" Target="../media/image75.emf"/><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4.emf"/><Relationship Id="rId5" Type="http://schemas.openxmlformats.org/officeDocument/2006/relationships/image" Target="../media/image73.emf"/><Relationship Id="rId4" Type="http://schemas.openxmlformats.org/officeDocument/2006/relationships/image" Target="../media/image72.emf"/></Relationships>
</file>

<file path=ppt/slides/_rels/slide22.xml.rels><?xml version="1.0" encoding="UTF-8" standalone="yes"?>
<Relationships xmlns="http://schemas.openxmlformats.org/package/2006/relationships"><Relationship Id="rId3" Type="http://schemas.openxmlformats.org/officeDocument/2006/relationships/image" Target="../media/image77.emf"/><Relationship Id="rId7" Type="http://schemas.openxmlformats.org/officeDocument/2006/relationships/image" Target="../media/image75.emf"/><Relationship Id="rId2" Type="http://schemas.openxmlformats.org/officeDocument/2006/relationships/image" Target="../media/image76.emf"/><Relationship Id="rId1" Type="http://schemas.openxmlformats.org/officeDocument/2006/relationships/slideLayout" Target="../slideLayouts/slideLayout2.xml"/><Relationship Id="rId6" Type="http://schemas.openxmlformats.org/officeDocument/2006/relationships/image" Target="../media/image80.emf"/><Relationship Id="rId5" Type="http://schemas.openxmlformats.org/officeDocument/2006/relationships/image" Target="../media/image79.emf"/><Relationship Id="rId4" Type="http://schemas.openxmlformats.org/officeDocument/2006/relationships/image" Target="../media/image78.emf"/></Relationships>
</file>

<file path=ppt/slides/_rels/slide23.xml.rels><?xml version="1.0" encoding="UTF-8" standalone="yes"?>
<Relationships xmlns="http://schemas.openxmlformats.org/package/2006/relationships"><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image" Target="../media/image81.emf"/><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s>
</file>

<file path=ppt/slides/_rels/slide24.xml.rels><?xml version="1.0" encoding="UTF-8" standalone="yes"?>
<Relationships xmlns="http://schemas.openxmlformats.org/package/2006/relationships"><Relationship Id="rId3" Type="http://schemas.openxmlformats.org/officeDocument/2006/relationships/image" Target="../media/image88.emf"/><Relationship Id="rId7" Type="http://schemas.openxmlformats.org/officeDocument/2006/relationships/image" Target="../media/image92.emf"/><Relationship Id="rId2" Type="http://schemas.openxmlformats.org/officeDocument/2006/relationships/image" Target="../media/image87.emf"/><Relationship Id="rId1" Type="http://schemas.openxmlformats.org/officeDocument/2006/relationships/slideLayout" Target="../slideLayouts/slideLayout2.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slides/_rels/slide25.xml.rels><?xml version="1.0" encoding="UTF-8" standalone="yes"?>
<Relationships xmlns="http://schemas.openxmlformats.org/package/2006/relationships"><Relationship Id="rId3" Type="http://schemas.openxmlformats.org/officeDocument/2006/relationships/image" Target="../media/image94.emf"/><Relationship Id="rId7" Type="http://schemas.openxmlformats.org/officeDocument/2006/relationships/image" Target="../media/image98.emf"/><Relationship Id="rId2" Type="http://schemas.openxmlformats.org/officeDocument/2006/relationships/image" Target="../media/image93.emf"/><Relationship Id="rId1" Type="http://schemas.openxmlformats.org/officeDocument/2006/relationships/slideLayout" Target="../slideLayouts/slideLayout2.xml"/><Relationship Id="rId6" Type="http://schemas.openxmlformats.org/officeDocument/2006/relationships/image" Target="../media/image97.emf"/><Relationship Id="rId5" Type="http://schemas.openxmlformats.org/officeDocument/2006/relationships/image" Target="../media/image96.emf"/><Relationship Id="rId4" Type="http://schemas.openxmlformats.org/officeDocument/2006/relationships/image" Target="../media/image95.emf"/></Relationships>
</file>

<file path=ppt/slides/_rels/slide26.xml.rels><?xml version="1.0" encoding="UTF-8" standalone="yes"?>
<Relationships xmlns="http://schemas.openxmlformats.org/package/2006/relationships"><Relationship Id="rId3" Type="http://schemas.openxmlformats.org/officeDocument/2006/relationships/image" Target="../media/image100.emf"/><Relationship Id="rId7" Type="http://schemas.openxmlformats.org/officeDocument/2006/relationships/image" Target="../media/image104.emf"/><Relationship Id="rId2" Type="http://schemas.openxmlformats.org/officeDocument/2006/relationships/image" Target="../media/image99.emf"/><Relationship Id="rId1" Type="http://schemas.openxmlformats.org/officeDocument/2006/relationships/slideLayout" Target="../slideLayouts/slideLayout2.xml"/><Relationship Id="rId6" Type="http://schemas.openxmlformats.org/officeDocument/2006/relationships/image" Target="../media/image103.emf"/><Relationship Id="rId5" Type="http://schemas.openxmlformats.org/officeDocument/2006/relationships/image" Target="../media/image102.emf"/><Relationship Id="rId4" Type="http://schemas.openxmlformats.org/officeDocument/2006/relationships/image" Target="../media/image101.emf"/></Relationships>
</file>

<file path=ppt/slides/_rels/slide27.xml.rels><?xml version="1.0" encoding="UTF-8" standalone="yes"?>
<Relationships xmlns="http://schemas.openxmlformats.org/package/2006/relationships"><Relationship Id="rId3" Type="http://schemas.openxmlformats.org/officeDocument/2006/relationships/image" Target="../media/image106.emf"/><Relationship Id="rId7" Type="http://schemas.openxmlformats.org/officeDocument/2006/relationships/image" Target="../media/image110.emf"/><Relationship Id="rId2" Type="http://schemas.openxmlformats.org/officeDocument/2006/relationships/image" Target="../media/image105.emf"/><Relationship Id="rId1" Type="http://schemas.openxmlformats.org/officeDocument/2006/relationships/slideLayout" Target="../slideLayouts/slideLayout2.xml"/><Relationship Id="rId6" Type="http://schemas.openxmlformats.org/officeDocument/2006/relationships/image" Target="../media/image109.emf"/><Relationship Id="rId5" Type="http://schemas.openxmlformats.org/officeDocument/2006/relationships/image" Target="../media/image108.emf"/><Relationship Id="rId4" Type="http://schemas.openxmlformats.org/officeDocument/2006/relationships/image" Target="../media/image107.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image" Target="../media/image11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image" Target="../media/image115.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image" Target="../media/image11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emf"/><Relationship Id="rId7" Type="http://schemas.openxmlformats.org/officeDocument/2006/relationships/image" Target="../media/image126.emf"/><Relationship Id="rId2" Type="http://schemas.openxmlformats.org/officeDocument/2006/relationships/image" Target="../media/image121.emf"/><Relationship Id="rId1" Type="http://schemas.openxmlformats.org/officeDocument/2006/relationships/slideLayout" Target="../slideLayouts/slideLayout2.xml"/><Relationship Id="rId6" Type="http://schemas.openxmlformats.org/officeDocument/2006/relationships/image" Target="../media/image125.emf"/><Relationship Id="rId5" Type="http://schemas.openxmlformats.org/officeDocument/2006/relationships/image" Target="../media/image124.emf"/><Relationship Id="rId4" Type="http://schemas.openxmlformats.org/officeDocument/2006/relationships/image" Target="../media/image123.emf"/><Relationship Id="rId9"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9.emf"/><Relationship Id="rId7" Type="http://schemas.openxmlformats.org/officeDocument/2006/relationships/image" Target="../media/image133.emf"/><Relationship Id="rId2" Type="http://schemas.openxmlformats.org/officeDocument/2006/relationships/image" Target="../media/image128.emf"/><Relationship Id="rId1" Type="http://schemas.openxmlformats.org/officeDocument/2006/relationships/slideLayout" Target="../slideLayouts/slideLayout2.xml"/><Relationship Id="rId6" Type="http://schemas.openxmlformats.org/officeDocument/2006/relationships/image" Target="../media/image132.emf"/><Relationship Id="rId5" Type="http://schemas.openxmlformats.org/officeDocument/2006/relationships/image" Target="../media/image131.emf"/><Relationship Id="rId4" Type="http://schemas.openxmlformats.org/officeDocument/2006/relationships/image" Target="../media/image130.emf"/></Relationships>
</file>

<file path=ppt/slides/_rels/slide41.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35.emf"/><Relationship Id="rId7" Type="http://schemas.openxmlformats.org/officeDocument/2006/relationships/image" Target="../media/image139.emf"/><Relationship Id="rId2" Type="http://schemas.openxmlformats.org/officeDocument/2006/relationships/image" Target="../media/image134.emf"/><Relationship Id="rId1" Type="http://schemas.openxmlformats.org/officeDocument/2006/relationships/slideLayout" Target="../slideLayouts/slideLayout2.xml"/><Relationship Id="rId6" Type="http://schemas.openxmlformats.org/officeDocument/2006/relationships/image" Target="../media/image138.emf"/><Relationship Id="rId5" Type="http://schemas.openxmlformats.org/officeDocument/2006/relationships/image" Target="../media/image137.emf"/><Relationship Id="rId4" Type="http://schemas.openxmlformats.org/officeDocument/2006/relationships/image" Target="../media/image136.emf"/></Relationships>
</file>

<file path=ppt/slides/_rels/slide42.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41.emf"/><Relationship Id="rId7" Type="http://schemas.openxmlformats.org/officeDocument/2006/relationships/image" Target="../media/image145.emf"/><Relationship Id="rId2" Type="http://schemas.openxmlformats.org/officeDocument/2006/relationships/image" Target="../media/image140.emf"/><Relationship Id="rId1" Type="http://schemas.openxmlformats.org/officeDocument/2006/relationships/slideLayout" Target="../slideLayouts/slideLayout2.xml"/><Relationship Id="rId6" Type="http://schemas.openxmlformats.org/officeDocument/2006/relationships/image" Target="../media/image144.emf"/><Relationship Id="rId5" Type="http://schemas.openxmlformats.org/officeDocument/2006/relationships/image" Target="../media/image143.emf"/><Relationship Id="rId4" Type="http://schemas.openxmlformats.org/officeDocument/2006/relationships/image" Target="../media/image142.emf"/></Relationships>
</file>

<file path=ppt/slides/_rels/slide43.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47.emf"/><Relationship Id="rId7" Type="http://schemas.openxmlformats.org/officeDocument/2006/relationships/image" Target="../media/image151.emf"/><Relationship Id="rId2" Type="http://schemas.openxmlformats.org/officeDocument/2006/relationships/image" Target="../media/image146.emf"/><Relationship Id="rId1" Type="http://schemas.openxmlformats.org/officeDocument/2006/relationships/slideLayout" Target="../slideLayouts/slideLayout2.xml"/><Relationship Id="rId6" Type="http://schemas.openxmlformats.org/officeDocument/2006/relationships/image" Target="../media/image150.emf"/><Relationship Id="rId5" Type="http://schemas.openxmlformats.org/officeDocument/2006/relationships/image" Target="../media/image149.emf"/><Relationship Id="rId4" Type="http://schemas.openxmlformats.org/officeDocument/2006/relationships/image" Target="../media/image148.emf"/></Relationships>
</file>

<file path=ppt/slides/_rels/slide4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53.emf"/><Relationship Id="rId7" Type="http://schemas.openxmlformats.org/officeDocument/2006/relationships/image" Target="../media/image157.emf"/><Relationship Id="rId2" Type="http://schemas.openxmlformats.org/officeDocument/2006/relationships/image" Target="../media/image152.emf"/><Relationship Id="rId1" Type="http://schemas.openxmlformats.org/officeDocument/2006/relationships/slideLayout" Target="../slideLayouts/slideLayout2.xml"/><Relationship Id="rId6" Type="http://schemas.openxmlformats.org/officeDocument/2006/relationships/image" Target="../media/image156.emf"/><Relationship Id="rId5" Type="http://schemas.openxmlformats.org/officeDocument/2006/relationships/image" Target="../media/image155.emf"/><Relationship Id="rId4" Type="http://schemas.openxmlformats.org/officeDocument/2006/relationships/image" Target="../media/image154.emf"/></Relationships>
</file>

<file path=ppt/slides/_rels/slide4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59.emf"/><Relationship Id="rId7" Type="http://schemas.openxmlformats.org/officeDocument/2006/relationships/image" Target="../media/image163.emf"/><Relationship Id="rId2" Type="http://schemas.openxmlformats.org/officeDocument/2006/relationships/image" Target="../media/image158.emf"/><Relationship Id="rId1" Type="http://schemas.openxmlformats.org/officeDocument/2006/relationships/slideLayout" Target="../slideLayouts/slideLayout2.xml"/><Relationship Id="rId6" Type="http://schemas.openxmlformats.org/officeDocument/2006/relationships/image" Target="../media/image162.emf"/><Relationship Id="rId5" Type="http://schemas.openxmlformats.org/officeDocument/2006/relationships/image" Target="../media/image161.emf"/><Relationship Id="rId4" Type="http://schemas.openxmlformats.org/officeDocument/2006/relationships/image" Target="../media/image160.emf"/></Relationships>
</file>

<file path=ppt/slides/_rels/slide46.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65.emf"/><Relationship Id="rId7" Type="http://schemas.openxmlformats.org/officeDocument/2006/relationships/image" Target="../media/image169.emf"/><Relationship Id="rId2" Type="http://schemas.openxmlformats.org/officeDocument/2006/relationships/image" Target="../media/image164.emf"/><Relationship Id="rId1" Type="http://schemas.openxmlformats.org/officeDocument/2006/relationships/slideLayout" Target="../slideLayouts/slideLayout2.xml"/><Relationship Id="rId6" Type="http://schemas.openxmlformats.org/officeDocument/2006/relationships/image" Target="../media/image168.emf"/><Relationship Id="rId5" Type="http://schemas.openxmlformats.org/officeDocument/2006/relationships/image" Target="../media/image167.emf"/><Relationship Id="rId4" Type="http://schemas.openxmlformats.org/officeDocument/2006/relationships/image" Target="../media/image166.emf"/></Relationships>
</file>

<file path=ppt/slides/_rels/slide47.xml.rels><?xml version="1.0" encoding="UTF-8" standalone="yes"?>
<Relationships xmlns="http://schemas.openxmlformats.org/package/2006/relationships"><Relationship Id="rId8" Type="http://schemas.openxmlformats.org/officeDocument/2006/relationships/image" Target="../media/image175.emf"/><Relationship Id="rId3" Type="http://schemas.openxmlformats.org/officeDocument/2006/relationships/image" Target="../media/image171.emf"/><Relationship Id="rId7" Type="http://schemas.openxmlformats.org/officeDocument/2006/relationships/image" Target="../media/image174.emf"/><Relationship Id="rId2" Type="http://schemas.openxmlformats.org/officeDocument/2006/relationships/image" Target="../media/image170.emf"/><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73.emf"/><Relationship Id="rId4" Type="http://schemas.openxmlformats.org/officeDocument/2006/relationships/image" Target="../media/image172.emf"/></Relationships>
</file>

<file path=ppt/slides/_rels/slide48.xml.rels><?xml version="1.0" encoding="UTF-8" standalone="yes"?>
<Relationships xmlns="http://schemas.openxmlformats.org/package/2006/relationships"><Relationship Id="rId3" Type="http://schemas.openxmlformats.org/officeDocument/2006/relationships/image" Target="../media/image177.emf"/><Relationship Id="rId7" Type="http://schemas.openxmlformats.org/officeDocument/2006/relationships/image" Target="../media/image127.png"/><Relationship Id="rId2" Type="http://schemas.openxmlformats.org/officeDocument/2006/relationships/image" Target="../media/image176.emf"/><Relationship Id="rId1" Type="http://schemas.openxmlformats.org/officeDocument/2006/relationships/slideLayout" Target="../slideLayouts/slideLayout2.xml"/><Relationship Id="rId6" Type="http://schemas.openxmlformats.org/officeDocument/2006/relationships/image" Target="../media/image180.emf"/><Relationship Id="rId5" Type="http://schemas.openxmlformats.org/officeDocument/2006/relationships/image" Target="../media/image179.emf"/><Relationship Id="rId4" Type="http://schemas.openxmlformats.org/officeDocument/2006/relationships/image" Target="../media/image178.emf"/></Relationships>
</file>

<file path=ppt/slides/_rels/slide4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82.emf"/><Relationship Id="rId7" Type="http://schemas.openxmlformats.org/officeDocument/2006/relationships/image" Target="../media/image186.emf"/><Relationship Id="rId2" Type="http://schemas.openxmlformats.org/officeDocument/2006/relationships/image" Target="../media/image181.emf"/><Relationship Id="rId1" Type="http://schemas.openxmlformats.org/officeDocument/2006/relationships/slideLayout" Target="../slideLayouts/slideLayout2.xml"/><Relationship Id="rId6" Type="http://schemas.openxmlformats.org/officeDocument/2006/relationships/image" Target="../media/image185.emf"/><Relationship Id="rId5" Type="http://schemas.openxmlformats.org/officeDocument/2006/relationships/image" Target="../media/image184.emf"/><Relationship Id="rId4" Type="http://schemas.openxmlformats.org/officeDocument/2006/relationships/image" Target="../media/image18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8.emf"/><Relationship Id="rId2" Type="http://schemas.openxmlformats.org/officeDocument/2006/relationships/image" Target="../media/image187.emf"/><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90.emf"/><Relationship Id="rId4" Type="http://schemas.openxmlformats.org/officeDocument/2006/relationships/image" Target="../media/image189.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altLang="zh-CN" sz="4800"/>
              <a:t>Title: </a:t>
            </a:r>
            <a:r>
              <a:rPr lang="en-US" altLang="zh-CN" sz="4800" dirty="0"/>
              <a:t>Transmitter performance for pi/2 BPSK with spectral shaping</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t>Source:		Nokia, Nokia Shanghai Bell</a:t>
            </a:r>
          </a:p>
          <a:p>
            <a:pPr algn="l"/>
            <a:r>
              <a:rPr lang="en-US" sz="2800" dirty="0"/>
              <a:t>Agenda item:		9.4.2 UE Tx power and related issues</a:t>
            </a:r>
            <a:endParaRPr lang="en-US" sz="2800" dirty="0">
              <a:cs typeface="Calibri"/>
            </a:endParaRPr>
          </a:p>
          <a:p>
            <a:pPr algn="l"/>
            <a:r>
              <a:rPr lang="en-US" sz="2800" dirty="0"/>
              <a:t>Document for:	Discussion</a:t>
            </a:r>
          </a:p>
        </p:txBody>
      </p:sp>
      <p:sp>
        <p:nvSpPr>
          <p:cNvPr id="4" name="Rectangle 3"/>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#101</a:t>
            </a:r>
            <a:r>
              <a:rPr lang="en-US" altLang="zh-CN" sz="2400" b="1" dirty="0"/>
              <a:t>-e</a:t>
            </a:r>
            <a:r>
              <a:rPr lang="en-US" altLang="sv-SE" sz="2400" b="1" dirty="0">
                <a:cs typeface="Arial" panose="020B0604020202020204" pitchFamily="34" charset="0"/>
              </a:rPr>
              <a:t> </a:t>
            </a:r>
            <a:r>
              <a:rPr lang="en-US" altLang="sv-SE" sz="2400" b="1">
                <a:cs typeface="Arial" panose="020B0604020202020204" pitchFamily="34" charset="0"/>
              </a:rPr>
              <a:t>Meeting                                                             R4-2117473</a:t>
            </a:r>
            <a:endParaRPr lang="en-US" altLang="sv-SE" sz="2400" b="1" dirty="0">
              <a:highlight>
                <a:srgbClr val="FFFF00"/>
              </a:highlight>
              <a:cs typeface="Arial" panose="020B0604020202020204" pitchFamily="34" charset="0"/>
            </a:endParaRPr>
          </a:p>
          <a:p>
            <a:pPr>
              <a:buNone/>
            </a:pPr>
            <a:endParaRPr lang="sv-SE" altLang="sv-SE" sz="2400" b="1" dirty="0">
              <a:highlight>
                <a:srgbClr val="FFFF00"/>
              </a:highlight>
              <a:cs typeface="Arial" panose="020B0604020202020204" pitchFamily="34" charset="0"/>
            </a:endParaRPr>
          </a:p>
          <a:p>
            <a:pPr>
              <a:buNone/>
            </a:pPr>
            <a:r>
              <a:rPr lang="en-US" altLang="zh-CN" sz="2400" b="1" dirty="0"/>
              <a:t>Electronic Meeting, 1</a:t>
            </a:r>
            <a:r>
              <a:rPr lang="en-US" altLang="zh-CN" sz="2400" b="1" baseline="30000" dirty="0"/>
              <a:t>st</a:t>
            </a:r>
            <a:r>
              <a:rPr lang="en-US" altLang="zh-CN" sz="2400" b="1" dirty="0"/>
              <a:t> –12</a:t>
            </a:r>
            <a:r>
              <a:rPr lang="en-US" altLang="zh-CN" sz="2400" b="1" baseline="30000" dirty="0"/>
              <a:t>th</a:t>
            </a:r>
            <a:r>
              <a:rPr lang="en-US" altLang="zh-CN" sz="2400" b="1" dirty="0"/>
              <a:t> November, 2021</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40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3191B430-4D50-424F-AE27-5920242FD139}"/>
              </a:ext>
            </a:extLst>
          </p:cNvPr>
          <p:cNvPicPr>
            <a:picLocks noChangeAspect="1"/>
          </p:cNvPicPr>
          <p:nvPr/>
        </p:nvPicPr>
        <p:blipFill>
          <a:blip r:embed="rId2"/>
          <a:stretch>
            <a:fillRect/>
          </a:stretch>
        </p:blipFill>
        <p:spPr>
          <a:xfrm>
            <a:off x="-117467" y="682431"/>
            <a:ext cx="4298461" cy="3048000"/>
          </a:xfrm>
          <a:prstGeom prst="rect">
            <a:avLst/>
          </a:prstGeom>
        </p:spPr>
      </p:pic>
      <p:pic>
        <p:nvPicPr>
          <p:cNvPr id="9" name="Picture 8">
            <a:extLst>
              <a:ext uri="{FF2B5EF4-FFF2-40B4-BE49-F238E27FC236}">
                <a16:creationId xmlns:a16="http://schemas.microsoft.com/office/drawing/2014/main" id="{2E8F1149-D484-468D-B19F-00D58D00EF7F}"/>
              </a:ext>
            </a:extLst>
          </p:cNvPr>
          <p:cNvPicPr>
            <a:picLocks noChangeAspect="1"/>
          </p:cNvPicPr>
          <p:nvPr/>
        </p:nvPicPr>
        <p:blipFill>
          <a:blip r:embed="rId3"/>
          <a:stretch>
            <a:fillRect/>
          </a:stretch>
        </p:blipFill>
        <p:spPr>
          <a:xfrm>
            <a:off x="8055468" y="651975"/>
            <a:ext cx="4064000" cy="3048000"/>
          </a:xfrm>
          <a:prstGeom prst="rect">
            <a:avLst/>
          </a:prstGeom>
        </p:spPr>
      </p:pic>
      <p:pic>
        <p:nvPicPr>
          <p:cNvPr id="11" name="Picture 10">
            <a:extLst>
              <a:ext uri="{FF2B5EF4-FFF2-40B4-BE49-F238E27FC236}">
                <a16:creationId xmlns:a16="http://schemas.microsoft.com/office/drawing/2014/main" id="{9665121D-90E0-4C89-BDAC-DD2BBEB1C407}"/>
              </a:ext>
            </a:extLst>
          </p:cNvPr>
          <p:cNvPicPr>
            <a:picLocks noChangeAspect="1"/>
          </p:cNvPicPr>
          <p:nvPr/>
        </p:nvPicPr>
        <p:blipFill>
          <a:blip r:embed="rId4"/>
          <a:stretch>
            <a:fillRect/>
          </a:stretch>
        </p:blipFill>
        <p:spPr>
          <a:xfrm>
            <a:off x="3829756" y="566198"/>
            <a:ext cx="4064000" cy="3048000"/>
          </a:xfrm>
          <a:prstGeom prst="rect">
            <a:avLst/>
          </a:prstGeom>
        </p:spPr>
      </p:pic>
      <p:pic>
        <p:nvPicPr>
          <p:cNvPr id="12" name="Picture 11">
            <a:extLst>
              <a:ext uri="{FF2B5EF4-FFF2-40B4-BE49-F238E27FC236}">
                <a16:creationId xmlns:a16="http://schemas.microsoft.com/office/drawing/2014/main" id="{F8B1DC7A-D15E-4965-B522-49CC9377BAE5}"/>
              </a:ext>
            </a:extLst>
          </p:cNvPr>
          <p:cNvPicPr>
            <a:picLocks noChangeAspect="1"/>
          </p:cNvPicPr>
          <p:nvPr/>
        </p:nvPicPr>
        <p:blipFill>
          <a:blip r:embed="rId5"/>
          <a:stretch>
            <a:fillRect/>
          </a:stretch>
        </p:blipFill>
        <p:spPr>
          <a:xfrm>
            <a:off x="906063" y="3329955"/>
            <a:ext cx="4064000" cy="3048000"/>
          </a:xfrm>
          <a:prstGeom prst="rect">
            <a:avLst/>
          </a:prstGeom>
        </p:spPr>
      </p:pic>
      <p:pic>
        <p:nvPicPr>
          <p:cNvPr id="3" name="Picture 2">
            <a:extLst>
              <a:ext uri="{FF2B5EF4-FFF2-40B4-BE49-F238E27FC236}">
                <a16:creationId xmlns:a16="http://schemas.microsoft.com/office/drawing/2014/main" id="{749FE553-A291-4A3D-B105-7D72864C1979}"/>
              </a:ext>
            </a:extLst>
          </p:cNvPr>
          <p:cNvPicPr>
            <a:picLocks noChangeAspect="1"/>
          </p:cNvPicPr>
          <p:nvPr/>
        </p:nvPicPr>
        <p:blipFill>
          <a:blip r:embed="rId6"/>
          <a:stretch>
            <a:fillRect/>
          </a:stretch>
        </p:blipFill>
        <p:spPr>
          <a:xfrm>
            <a:off x="4709328" y="2804845"/>
            <a:ext cx="4602459" cy="3696496"/>
          </a:xfrm>
          <a:prstGeom prst="rect">
            <a:avLst/>
          </a:prstGeom>
        </p:spPr>
      </p:pic>
      <p:sp>
        <p:nvSpPr>
          <p:cNvPr id="13" name="TextBox 12">
            <a:extLst>
              <a:ext uri="{FF2B5EF4-FFF2-40B4-BE49-F238E27FC236}">
                <a16:creationId xmlns:a16="http://schemas.microsoft.com/office/drawing/2014/main" id="{B8790662-605D-418B-A0A6-6B3AB66A0F81}"/>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0.3 dB more than the 0.335 filter. For edge and medium-large allocations, the 0.335 filter offers up to 1.1 dB more output power.</a:t>
            </a:r>
          </a:p>
        </p:txBody>
      </p:sp>
    </p:spTree>
    <p:extLst>
      <p:ext uri="{BB962C8B-B14F-4D97-AF65-F5344CB8AC3E}">
        <p14:creationId xmlns:p14="http://schemas.microsoft.com/office/powerpoint/2010/main" val="3127272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2.1- Discussion. 50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17868237-9A01-433A-9248-9A422C0FA3DD}"/>
              </a:ext>
            </a:extLst>
          </p:cNvPr>
          <p:cNvPicPr>
            <a:picLocks noChangeAspect="1"/>
          </p:cNvPicPr>
          <p:nvPr/>
        </p:nvPicPr>
        <p:blipFill>
          <a:blip r:embed="rId2"/>
          <a:stretch>
            <a:fillRect/>
          </a:stretch>
        </p:blipFill>
        <p:spPr>
          <a:xfrm>
            <a:off x="110979" y="626389"/>
            <a:ext cx="3746015" cy="3048000"/>
          </a:xfrm>
          <a:prstGeom prst="rect">
            <a:avLst/>
          </a:prstGeom>
        </p:spPr>
      </p:pic>
      <p:pic>
        <p:nvPicPr>
          <p:cNvPr id="7" name="Picture 6">
            <a:extLst>
              <a:ext uri="{FF2B5EF4-FFF2-40B4-BE49-F238E27FC236}">
                <a16:creationId xmlns:a16="http://schemas.microsoft.com/office/drawing/2014/main" id="{E57BAD22-E9C3-4623-8537-80A25360A63F}"/>
              </a:ext>
            </a:extLst>
          </p:cNvPr>
          <p:cNvPicPr>
            <a:picLocks noChangeAspect="1"/>
          </p:cNvPicPr>
          <p:nvPr/>
        </p:nvPicPr>
        <p:blipFill>
          <a:blip r:embed="rId3"/>
          <a:stretch>
            <a:fillRect/>
          </a:stretch>
        </p:blipFill>
        <p:spPr>
          <a:xfrm>
            <a:off x="3599723" y="669139"/>
            <a:ext cx="4064000" cy="3048000"/>
          </a:xfrm>
          <a:prstGeom prst="rect">
            <a:avLst/>
          </a:prstGeom>
        </p:spPr>
      </p:pic>
      <p:pic>
        <p:nvPicPr>
          <p:cNvPr id="10" name="Picture 9">
            <a:extLst>
              <a:ext uri="{FF2B5EF4-FFF2-40B4-BE49-F238E27FC236}">
                <a16:creationId xmlns:a16="http://schemas.microsoft.com/office/drawing/2014/main" id="{15C1D750-B28B-4D06-B5FD-CBDF6B6BCD3F}"/>
              </a:ext>
            </a:extLst>
          </p:cNvPr>
          <p:cNvPicPr>
            <a:picLocks noChangeAspect="1"/>
          </p:cNvPicPr>
          <p:nvPr/>
        </p:nvPicPr>
        <p:blipFill>
          <a:blip r:embed="rId4"/>
          <a:stretch>
            <a:fillRect/>
          </a:stretch>
        </p:blipFill>
        <p:spPr>
          <a:xfrm>
            <a:off x="1510060" y="3427461"/>
            <a:ext cx="4064000" cy="3048000"/>
          </a:xfrm>
          <a:prstGeom prst="rect">
            <a:avLst/>
          </a:prstGeom>
        </p:spPr>
      </p:pic>
      <p:pic>
        <p:nvPicPr>
          <p:cNvPr id="11" name="Picture 10">
            <a:extLst>
              <a:ext uri="{FF2B5EF4-FFF2-40B4-BE49-F238E27FC236}">
                <a16:creationId xmlns:a16="http://schemas.microsoft.com/office/drawing/2014/main" id="{0A0F6C10-58A4-41B4-9E3E-B1E9AA860037}"/>
              </a:ext>
            </a:extLst>
          </p:cNvPr>
          <p:cNvPicPr>
            <a:picLocks noChangeAspect="1"/>
          </p:cNvPicPr>
          <p:nvPr/>
        </p:nvPicPr>
        <p:blipFill>
          <a:blip r:embed="rId5"/>
          <a:stretch>
            <a:fillRect/>
          </a:stretch>
        </p:blipFill>
        <p:spPr>
          <a:xfrm>
            <a:off x="7176440" y="3453341"/>
            <a:ext cx="3772729" cy="3048000"/>
          </a:xfrm>
          <a:prstGeom prst="rect">
            <a:avLst/>
          </a:prstGeom>
        </p:spPr>
      </p:pic>
      <p:pic>
        <p:nvPicPr>
          <p:cNvPr id="12" name="Picture 11">
            <a:extLst>
              <a:ext uri="{FF2B5EF4-FFF2-40B4-BE49-F238E27FC236}">
                <a16:creationId xmlns:a16="http://schemas.microsoft.com/office/drawing/2014/main" id="{EEDE5F92-9AD2-4DB8-B459-365CE7B5127A}"/>
              </a:ext>
            </a:extLst>
          </p:cNvPr>
          <p:cNvPicPr>
            <a:picLocks noChangeAspect="1"/>
          </p:cNvPicPr>
          <p:nvPr/>
        </p:nvPicPr>
        <p:blipFill>
          <a:blip r:embed="rId6"/>
          <a:stretch>
            <a:fillRect/>
          </a:stretch>
        </p:blipFill>
        <p:spPr>
          <a:xfrm>
            <a:off x="7388601" y="626389"/>
            <a:ext cx="4064000" cy="3048000"/>
          </a:xfrm>
          <a:prstGeom prst="rect">
            <a:avLst/>
          </a:prstGeom>
        </p:spPr>
      </p:pic>
      <p:sp>
        <p:nvSpPr>
          <p:cNvPr id="9" name="TextBox 8">
            <a:extLst>
              <a:ext uri="{FF2B5EF4-FFF2-40B4-BE49-F238E27FC236}">
                <a16:creationId xmlns:a16="http://schemas.microsoft.com/office/drawing/2014/main" id="{5847DF0B-4A11-46BB-9BB1-99DC585AB243}"/>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0.2 dB more than the 0.335 filter. For edge and medium-large allocations, the 0.335 filter offers up to 1.2 dB more output power.</a:t>
            </a:r>
          </a:p>
        </p:txBody>
      </p:sp>
    </p:spTree>
    <p:extLst>
      <p:ext uri="{BB962C8B-B14F-4D97-AF65-F5344CB8AC3E}">
        <p14:creationId xmlns:p14="http://schemas.microsoft.com/office/powerpoint/2010/main" val="2166091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23392" y="300291"/>
            <a:ext cx="11078400" cy="480053"/>
          </a:xfrm>
        </p:spPr>
        <p:txBody>
          <a:bodyPr>
            <a:normAutofit fontScale="90000"/>
          </a:bodyPr>
          <a:lstStyle/>
          <a:p>
            <a:r>
              <a:rPr lang="en-US"/>
              <a:t>2.1- Discussion. 60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09097F1A-03AB-46F3-8619-068E2BF25313}"/>
              </a:ext>
            </a:extLst>
          </p:cNvPr>
          <p:cNvPicPr>
            <a:picLocks noChangeAspect="1"/>
          </p:cNvPicPr>
          <p:nvPr/>
        </p:nvPicPr>
        <p:blipFill>
          <a:blip r:embed="rId2"/>
          <a:stretch>
            <a:fillRect/>
          </a:stretch>
        </p:blipFill>
        <p:spPr>
          <a:xfrm>
            <a:off x="123705" y="562553"/>
            <a:ext cx="3780916" cy="3048000"/>
          </a:xfrm>
          <a:prstGeom prst="rect">
            <a:avLst/>
          </a:prstGeom>
        </p:spPr>
      </p:pic>
      <p:pic>
        <p:nvPicPr>
          <p:cNvPr id="6" name="Picture 5">
            <a:extLst>
              <a:ext uri="{FF2B5EF4-FFF2-40B4-BE49-F238E27FC236}">
                <a16:creationId xmlns:a16="http://schemas.microsoft.com/office/drawing/2014/main" id="{AE2C597C-9166-498D-98FF-D461A2FDF12D}"/>
              </a:ext>
            </a:extLst>
          </p:cNvPr>
          <p:cNvPicPr>
            <a:picLocks noChangeAspect="1"/>
          </p:cNvPicPr>
          <p:nvPr/>
        </p:nvPicPr>
        <p:blipFill>
          <a:blip r:embed="rId3"/>
          <a:stretch>
            <a:fillRect/>
          </a:stretch>
        </p:blipFill>
        <p:spPr>
          <a:xfrm>
            <a:off x="3503712" y="562553"/>
            <a:ext cx="4064000" cy="3048000"/>
          </a:xfrm>
          <a:prstGeom prst="rect">
            <a:avLst/>
          </a:prstGeom>
        </p:spPr>
      </p:pic>
      <p:pic>
        <p:nvPicPr>
          <p:cNvPr id="7" name="Picture 6">
            <a:extLst>
              <a:ext uri="{FF2B5EF4-FFF2-40B4-BE49-F238E27FC236}">
                <a16:creationId xmlns:a16="http://schemas.microsoft.com/office/drawing/2014/main" id="{D643FF78-1BD3-40C9-A6CB-B35A367B7A6B}"/>
              </a:ext>
            </a:extLst>
          </p:cNvPr>
          <p:cNvPicPr>
            <a:picLocks noChangeAspect="1"/>
          </p:cNvPicPr>
          <p:nvPr/>
        </p:nvPicPr>
        <p:blipFill>
          <a:blip r:embed="rId4"/>
          <a:stretch>
            <a:fillRect/>
          </a:stretch>
        </p:blipFill>
        <p:spPr>
          <a:xfrm>
            <a:off x="7320733" y="435841"/>
            <a:ext cx="4064000" cy="3048000"/>
          </a:xfrm>
          <a:prstGeom prst="rect">
            <a:avLst/>
          </a:prstGeom>
        </p:spPr>
      </p:pic>
      <p:pic>
        <p:nvPicPr>
          <p:cNvPr id="10" name="Picture 9">
            <a:extLst>
              <a:ext uri="{FF2B5EF4-FFF2-40B4-BE49-F238E27FC236}">
                <a16:creationId xmlns:a16="http://schemas.microsoft.com/office/drawing/2014/main" id="{5FAE2CAA-3CF2-4736-9B4B-ED401C514AEC}"/>
              </a:ext>
            </a:extLst>
          </p:cNvPr>
          <p:cNvPicPr>
            <a:picLocks noChangeAspect="1"/>
          </p:cNvPicPr>
          <p:nvPr/>
        </p:nvPicPr>
        <p:blipFill>
          <a:blip r:embed="rId5"/>
          <a:stretch>
            <a:fillRect/>
          </a:stretch>
        </p:blipFill>
        <p:spPr>
          <a:xfrm>
            <a:off x="967052" y="3247447"/>
            <a:ext cx="4064000" cy="3048000"/>
          </a:xfrm>
          <a:prstGeom prst="rect">
            <a:avLst/>
          </a:prstGeom>
        </p:spPr>
      </p:pic>
      <p:pic>
        <p:nvPicPr>
          <p:cNvPr id="11" name="Picture 10">
            <a:extLst>
              <a:ext uri="{FF2B5EF4-FFF2-40B4-BE49-F238E27FC236}">
                <a16:creationId xmlns:a16="http://schemas.microsoft.com/office/drawing/2014/main" id="{C4D7B0B1-3B27-482D-A15D-ADE79F43C57C}"/>
              </a:ext>
            </a:extLst>
          </p:cNvPr>
          <p:cNvPicPr>
            <a:picLocks noChangeAspect="1"/>
          </p:cNvPicPr>
          <p:nvPr/>
        </p:nvPicPr>
        <p:blipFill>
          <a:blip r:embed="rId6"/>
          <a:stretch>
            <a:fillRect/>
          </a:stretch>
        </p:blipFill>
        <p:spPr>
          <a:xfrm>
            <a:off x="5489187" y="3247447"/>
            <a:ext cx="3663092" cy="3048000"/>
          </a:xfrm>
          <a:prstGeom prst="rect">
            <a:avLst/>
          </a:prstGeom>
        </p:spPr>
      </p:pic>
      <p:sp>
        <p:nvSpPr>
          <p:cNvPr id="9" name="TextBox 8">
            <a:extLst>
              <a:ext uri="{FF2B5EF4-FFF2-40B4-BE49-F238E27FC236}">
                <a16:creationId xmlns:a16="http://schemas.microsoft.com/office/drawing/2014/main" id="{06DA18E3-AD33-4ABA-A5D3-AEC24FF7D5C2}"/>
              </a:ext>
            </a:extLst>
          </p:cNvPr>
          <p:cNvSpPr txBox="1"/>
          <p:nvPr/>
        </p:nvSpPr>
        <p:spPr>
          <a:xfrm>
            <a:off x="268941" y="6104965"/>
            <a:ext cx="11573488" cy="646331"/>
          </a:xfrm>
          <a:prstGeom prst="rect">
            <a:avLst/>
          </a:prstGeom>
          <a:noFill/>
        </p:spPr>
        <p:txBody>
          <a:bodyPr wrap="square" rtlCol="0">
            <a:spAutoFit/>
          </a:bodyPr>
          <a:lstStyle/>
          <a:p>
            <a:r>
              <a:rPr lang="en-US"/>
              <a:t>The 0.335 filter gives larger output power (up to 1.4 dB) than the [1+D] filter in almost all the configurations for the 60 MHz CBW. </a:t>
            </a:r>
          </a:p>
        </p:txBody>
      </p:sp>
    </p:spTree>
    <p:extLst>
      <p:ext uri="{BB962C8B-B14F-4D97-AF65-F5344CB8AC3E}">
        <p14:creationId xmlns:p14="http://schemas.microsoft.com/office/powerpoint/2010/main" val="736335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15877"/>
          </a:xfrm>
        </p:spPr>
        <p:txBody>
          <a:bodyPr>
            <a:normAutofit fontScale="90000"/>
          </a:bodyPr>
          <a:lstStyle/>
          <a:p>
            <a:r>
              <a:rPr lang="en-US"/>
              <a:t>2.1- Discussion. 80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B95BA505-0C83-478B-9D70-02738CA4E47A}"/>
              </a:ext>
            </a:extLst>
          </p:cNvPr>
          <p:cNvPicPr>
            <a:picLocks noChangeAspect="1"/>
          </p:cNvPicPr>
          <p:nvPr/>
        </p:nvPicPr>
        <p:blipFill>
          <a:blip r:embed="rId2"/>
          <a:stretch>
            <a:fillRect/>
          </a:stretch>
        </p:blipFill>
        <p:spPr>
          <a:xfrm>
            <a:off x="248434" y="596636"/>
            <a:ext cx="3668993" cy="3048000"/>
          </a:xfrm>
          <a:prstGeom prst="rect">
            <a:avLst/>
          </a:prstGeom>
        </p:spPr>
      </p:pic>
      <p:pic>
        <p:nvPicPr>
          <p:cNvPr id="6" name="Picture 5">
            <a:extLst>
              <a:ext uri="{FF2B5EF4-FFF2-40B4-BE49-F238E27FC236}">
                <a16:creationId xmlns:a16="http://schemas.microsoft.com/office/drawing/2014/main" id="{9A637E43-98E1-4AE4-A9DC-1B84C8AA02C0}"/>
              </a:ext>
            </a:extLst>
          </p:cNvPr>
          <p:cNvPicPr>
            <a:picLocks noChangeAspect="1"/>
          </p:cNvPicPr>
          <p:nvPr/>
        </p:nvPicPr>
        <p:blipFill>
          <a:blip r:embed="rId3"/>
          <a:stretch>
            <a:fillRect/>
          </a:stretch>
        </p:blipFill>
        <p:spPr>
          <a:xfrm>
            <a:off x="3756894" y="678160"/>
            <a:ext cx="4064000" cy="3048000"/>
          </a:xfrm>
          <a:prstGeom prst="rect">
            <a:avLst/>
          </a:prstGeom>
        </p:spPr>
      </p:pic>
      <p:pic>
        <p:nvPicPr>
          <p:cNvPr id="9" name="Picture 8">
            <a:extLst>
              <a:ext uri="{FF2B5EF4-FFF2-40B4-BE49-F238E27FC236}">
                <a16:creationId xmlns:a16="http://schemas.microsoft.com/office/drawing/2014/main" id="{FF7A6AA5-0795-4AFF-8B37-F7A62157EEE2}"/>
              </a:ext>
            </a:extLst>
          </p:cNvPr>
          <p:cNvPicPr>
            <a:picLocks noChangeAspect="1"/>
          </p:cNvPicPr>
          <p:nvPr/>
        </p:nvPicPr>
        <p:blipFill>
          <a:blip r:embed="rId4"/>
          <a:stretch>
            <a:fillRect/>
          </a:stretch>
        </p:blipFill>
        <p:spPr>
          <a:xfrm>
            <a:off x="7682268" y="706633"/>
            <a:ext cx="4064001" cy="3048000"/>
          </a:xfrm>
          <a:prstGeom prst="rect">
            <a:avLst/>
          </a:prstGeom>
        </p:spPr>
      </p:pic>
      <p:pic>
        <p:nvPicPr>
          <p:cNvPr id="11" name="Picture 10">
            <a:extLst>
              <a:ext uri="{FF2B5EF4-FFF2-40B4-BE49-F238E27FC236}">
                <a16:creationId xmlns:a16="http://schemas.microsoft.com/office/drawing/2014/main" id="{F1278366-3153-47A1-A6DF-83D790414C7F}"/>
              </a:ext>
            </a:extLst>
          </p:cNvPr>
          <p:cNvPicPr>
            <a:picLocks noChangeAspect="1"/>
          </p:cNvPicPr>
          <p:nvPr/>
        </p:nvPicPr>
        <p:blipFill>
          <a:blip r:embed="rId5"/>
          <a:stretch>
            <a:fillRect/>
          </a:stretch>
        </p:blipFill>
        <p:spPr>
          <a:xfrm>
            <a:off x="1505482" y="3276912"/>
            <a:ext cx="4064000" cy="3048000"/>
          </a:xfrm>
          <a:prstGeom prst="rect">
            <a:avLst/>
          </a:prstGeom>
        </p:spPr>
      </p:pic>
      <p:pic>
        <p:nvPicPr>
          <p:cNvPr id="12" name="Picture 11">
            <a:extLst>
              <a:ext uri="{FF2B5EF4-FFF2-40B4-BE49-F238E27FC236}">
                <a16:creationId xmlns:a16="http://schemas.microsoft.com/office/drawing/2014/main" id="{29EE7CE2-B0C1-4477-B01F-9D0C225B0359}"/>
              </a:ext>
            </a:extLst>
          </p:cNvPr>
          <p:cNvPicPr>
            <a:picLocks noChangeAspect="1"/>
          </p:cNvPicPr>
          <p:nvPr/>
        </p:nvPicPr>
        <p:blipFill>
          <a:blip r:embed="rId6"/>
          <a:stretch>
            <a:fillRect/>
          </a:stretch>
        </p:blipFill>
        <p:spPr>
          <a:xfrm>
            <a:off x="6008306" y="3302237"/>
            <a:ext cx="3705963" cy="3048000"/>
          </a:xfrm>
          <a:prstGeom prst="rect">
            <a:avLst/>
          </a:prstGeom>
        </p:spPr>
      </p:pic>
      <p:sp>
        <p:nvSpPr>
          <p:cNvPr id="10" name="TextBox 9">
            <a:extLst>
              <a:ext uri="{FF2B5EF4-FFF2-40B4-BE49-F238E27FC236}">
                <a16:creationId xmlns:a16="http://schemas.microsoft.com/office/drawing/2014/main" id="{B840EDA9-40CC-4E56-AD70-4EC1E36FAFD6}"/>
              </a:ext>
            </a:extLst>
          </p:cNvPr>
          <p:cNvSpPr txBox="1"/>
          <p:nvPr/>
        </p:nvSpPr>
        <p:spPr>
          <a:xfrm>
            <a:off x="268941" y="6104965"/>
            <a:ext cx="11573488" cy="646331"/>
          </a:xfrm>
          <a:prstGeom prst="rect">
            <a:avLst/>
          </a:prstGeom>
          <a:noFill/>
        </p:spPr>
        <p:txBody>
          <a:bodyPr wrap="square" rtlCol="0">
            <a:spAutoFit/>
          </a:bodyPr>
          <a:lstStyle/>
          <a:p>
            <a:r>
              <a:rPr lang="en-US"/>
              <a:t>The Triang A filter gives larger output power (up to 1.1 dB) than the [1+D] filter in almost all the configurations for the 80 MHz CBW. </a:t>
            </a:r>
          </a:p>
        </p:txBody>
      </p:sp>
    </p:spTree>
    <p:extLst>
      <p:ext uri="{BB962C8B-B14F-4D97-AF65-F5344CB8AC3E}">
        <p14:creationId xmlns:p14="http://schemas.microsoft.com/office/powerpoint/2010/main" val="2041681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90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29D734E8-A08C-423E-BC0D-12BAF3C0F9A2}"/>
              </a:ext>
            </a:extLst>
          </p:cNvPr>
          <p:cNvPicPr>
            <a:picLocks noChangeAspect="1"/>
          </p:cNvPicPr>
          <p:nvPr/>
        </p:nvPicPr>
        <p:blipFill>
          <a:blip r:embed="rId2"/>
          <a:stretch>
            <a:fillRect/>
          </a:stretch>
        </p:blipFill>
        <p:spPr>
          <a:xfrm>
            <a:off x="3610624" y="791860"/>
            <a:ext cx="4064000" cy="3048000"/>
          </a:xfrm>
          <a:prstGeom prst="rect">
            <a:avLst/>
          </a:prstGeom>
        </p:spPr>
      </p:pic>
      <p:pic>
        <p:nvPicPr>
          <p:cNvPr id="6" name="Picture 5">
            <a:extLst>
              <a:ext uri="{FF2B5EF4-FFF2-40B4-BE49-F238E27FC236}">
                <a16:creationId xmlns:a16="http://schemas.microsoft.com/office/drawing/2014/main" id="{B6A88404-6472-41B2-94AC-4F35AF8555E5}"/>
              </a:ext>
            </a:extLst>
          </p:cNvPr>
          <p:cNvPicPr>
            <a:picLocks noChangeAspect="1"/>
          </p:cNvPicPr>
          <p:nvPr/>
        </p:nvPicPr>
        <p:blipFill>
          <a:blip r:embed="rId3"/>
          <a:stretch>
            <a:fillRect/>
          </a:stretch>
        </p:blipFill>
        <p:spPr>
          <a:xfrm>
            <a:off x="7328363" y="723149"/>
            <a:ext cx="4064000" cy="3048000"/>
          </a:xfrm>
          <a:prstGeom prst="rect">
            <a:avLst/>
          </a:prstGeom>
        </p:spPr>
      </p:pic>
      <p:pic>
        <p:nvPicPr>
          <p:cNvPr id="7" name="Picture 6">
            <a:extLst>
              <a:ext uri="{FF2B5EF4-FFF2-40B4-BE49-F238E27FC236}">
                <a16:creationId xmlns:a16="http://schemas.microsoft.com/office/drawing/2014/main" id="{077E02E7-AD21-40CF-B859-D16DC14FE98E}"/>
              </a:ext>
            </a:extLst>
          </p:cNvPr>
          <p:cNvPicPr>
            <a:picLocks noChangeAspect="1"/>
          </p:cNvPicPr>
          <p:nvPr/>
        </p:nvPicPr>
        <p:blipFill>
          <a:blip r:embed="rId4"/>
          <a:stretch>
            <a:fillRect/>
          </a:stretch>
        </p:blipFill>
        <p:spPr>
          <a:xfrm>
            <a:off x="1549019" y="3185071"/>
            <a:ext cx="4064000" cy="3048000"/>
          </a:xfrm>
          <a:prstGeom prst="rect">
            <a:avLst/>
          </a:prstGeom>
        </p:spPr>
      </p:pic>
      <p:pic>
        <p:nvPicPr>
          <p:cNvPr id="10" name="Picture 9">
            <a:extLst>
              <a:ext uri="{FF2B5EF4-FFF2-40B4-BE49-F238E27FC236}">
                <a16:creationId xmlns:a16="http://schemas.microsoft.com/office/drawing/2014/main" id="{17226D9D-3D2D-4648-9CEC-EED692713B27}"/>
              </a:ext>
            </a:extLst>
          </p:cNvPr>
          <p:cNvPicPr>
            <a:picLocks noChangeAspect="1"/>
          </p:cNvPicPr>
          <p:nvPr/>
        </p:nvPicPr>
        <p:blipFill>
          <a:blip r:embed="rId5"/>
          <a:stretch>
            <a:fillRect/>
          </a:stretch>
        </p:blipFill>
        <p:spPr>
          <a:xfrm>
            <a:off x="5736095" y="3329486"/>
            <a:ext cx="4261512" cy="3048000"/>
          </a:xfrm>
          <a:prstGeom prst="rect">
            <a:avLst/>
          </a:prstGeom>
        </p:spPr>
      </p:pic>
      <p:pic>
        <p:nvPicPr>
          <p:cNvPr id="3" name="Picture 2">
            <a:extLst>
              <a:ext uri="{FF2B5EF4-FFF2-40B4-BE49-F238E27FC236}">
                <a16:creationId xmlns:a16="http://schemas.microsoft.com/office/drawing/2014/main" id="{76B59369-F0A5-469C-BB1F-23D2307A12EE}"/>
              </a:ext>
            </a:extLst>
          </p:cNvPr>
          <p:cNvPicPr>
            <a:picLocks noChangeAspect="1"/>
          </p:cNvPicPr>
          <p:nvPr/>
        </p:nvPicPr>
        <p:blipFill>
          <a:blip r:embed="rId6"/>
          <a:stretch>
            <a:fillRect/>
          </a:stretch>
        </p:blipFill>
        <p:spPr>
          <a:xfrm>
            <a:off x="-48683" y="774588"/>
            <a:ext cx="4110059" cy="3082544"/>
          </a:xfrm>
          <a:prstGeom prst="rect">
            <a:avLst/>
          </a:prstGeom>
        </p:spPr>
      </p:pic>
      <p:sp>
        <p:nvSpPr>
          <p:cNvPr id="9" name="TextBox 8">
            <a:extLst>
              <a:ext uri="{FF2B5EF4-FFF2-40B4-BE49-F238E27FC236}">
                <a16:creationId xmlns:a16="http://schemas.microsoft.com/office/drawing/2014/main" id="{E88B6705-DFE9-460C-9D61-14BDD8C3B1E9}"/>
              </a:ext>
            </a:extLst>
          </p:cNvPr>
          <p:cNvSpPr txBox="1"/>
          <p:nvPr/>
        </p:nvSpPr>
        <p:spPr>
          <a:xfrm>
            <a:off x="268941" y="6104965"/>
            <a:ext cx="11573488" cy="646331"/>
          </a:xfrm>
          <a:prstGeom prst="rect">
            <a:avLst/>
          </a:prstGeom>
          <a:noFill/>
        </p:spPr>
        <p:txBody>
          <a:bodyPr wrap="square" rtlCol="0">
            <a:spAutoFit/>
          </a:bodyPr>
          <a:lstStyle/>
          <a:p>
            <a:r>
              <a:rPr lang="en-US"/>
              <a:t>The 0.2, 0.335 and Triang A filters give larger output power (up to 1.3 dB) than the [1+D] filter in almost all the configurations for the 90 MHz CBW. </a:t>
            </a:r>
          </a:p>
        </p:txBody>
      </p:sp>
    </p:spTree>
    <p:extLst>
      <p:ext uri="{BB962C8B-B14F-4D97-AF65-F5344CB8AC3E}">
        <p14:creationId xmlns:p14="http://schemas.microsoft.com/office/powerpoint/2010/main" val="2903014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100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304A262F-1697-41B1-96E2-4A5A384EFD51}"/>
              </a:ext>
            </a:extLst>
          </p:cNvPr>
          <p:cNvPicPr>
            <a:picLocks noChangeAspect="1"/>
          </p:cNvPicPr>
          <p:nvPr/>
        </p:nvPicPr>
        <p:blipFill>
          <a:blip r:embed="rId2"/>
          <a:stretch>
            <a:fillRect/>
          </a:stretch>
        </p:blipFill>
        <p:spPr>
          <a:xfrm>
            <a:off x="223277" y="669667"/>
            <a:ext cx="3864833" cy="3048000"/>
          </a:xfrm>
          <a:prstGeom prst="rect">
            <a:avLst/>
          </a:prstGeom>
        </p:spPr>
      </p:pic>
      <p:pic>
        <p:nvPicPr>
          <p:cNvPr id="7" name="Picture 6">
            <a:extLst>
              <a:ext uri="{FF2B5EF4-FFF2-40B4-BE49-F238E27FC236}">
                <a16:creationId xmlns:a16="http://schemas.microsoft.com/office/drawing/2014/main" id="{09046C6C-95B2-4906-8E9A-6D2311E7A4AE}"/>
              </a:ext>
            </a:extLst>
          </p:cNvPr>
          <p:cNvPicPr>
            <a:picLocks noChangeAspect="1"/>
          </p:cNvPicPr>
          <p:nvPr/>
        </p:nvPicPr>
        <p:blipFill>
          <a:blip r:embed="rId3"/>
          <a:stretch>
            <a:fillRect/>
          </a:stretch>
        </p:blipFill>
        <p:spPr>
          <a:xfrm>
            <a:off x="3775968" y="713317"/>
            <a:ext cx="4064000" cy="3048000"/>
          </a:xfrm>
          <a:prstGeom prst="rect">
            <a:avLst/>
          </a:prstGeom>
        </p:spPr>
      </p:pic>
      <p:pic>
        <p:nvPicPr>
          <p:cNvPr id="9" name="Picture 8">
            <a:extLst>
              <a:ext uri="{FF2B5EF4-FFF2-40B4-BE49-F238E27FC236}">
                <a16:creationId xmlns:a16="http://schemas.microsoft.com/office/drawing/2014/main" id="{79DFC20F-F975-4870-989F-07B42E32108A}"/>
              </a:ext>
            </a:extLst>
          </p:cNvPr>
          <p:cNvPicPr>
            <a:picLocks noChangeAspect="1"/>
          </p:cNvPicPr>
          <p:nvPr/>
        </p:nvPicPr>
        <p:blipFill>
          <a:blip r:embed="rId4"/>
          <a:stretch>
            <a:fillRect/>
          </a:stretch>
        </p:blipFill>
        <p:spPr>
          <a:xfrm>
            <a:off x="7588976" y="644691"/>
            <a:ext cx="4064000" cy="3048000"/>
          </a:xfrm>
          <a:prstGeom prst="rect">
            <a:avLst/>
          </a:prstGeom>
        </p:spPr>
      </p:pic>
      <p:pic>
        <p:nvPicPr>
          <p:cNvPr id="10" name="Picture 9">
            <a:extLst>
              <a:ext uri="{FF2B5EF4-FFF2-40B4-BE49-F238E27FC236}">
                <a16:creationId xmlns:a16="http://schemas.microsoft.com/office/drawing/2014/main" id="{53D0B462-0BB1-4DEC-93A1-71EFCF2A12BF}"/>
              </a:ext>
            </a:extLst>
          </p:cNvPr>
          <p:cNvPicPr>
            <a:picLocks noChangeAspect="1"/>
          </p:cNvPicPr>
          <p:nvPr/>
        </p:nvPicPr>
        <p:blipFill>
          <a:blip r:embed="rId5"/>
          <a:stretch>
            <a:fillRect/>
          </a:stretch>
        </p:blipFill>
        <p:spPr>
          <a:xfrm>
            <a:off x="1495521" y="3140333"/>
            <a:ext cx="4064000" cy="3048000"/>
          </a:xfrm>
          <a:prstGeom prst="rect">
            <a:avLst/>
          </a:prstGeom>
        </p:spPr>
      </p:pic>
      <p:pic>
        <p:nvPicPr>
          <p:cNvPr id="12" name="Picture 11">
            <a:extLst>
              <a:ext uri="{FF2B5EF4-FFF2-40B4-BE49-F238E27FC236}">
                <a16:creationId xmlns:a16="http://schemas.microsoft.com/office/drawing/2014/main" id="{F785FBE7-7377-41D3-8F64-32F2B9EB9B72}"/>
              </a:ext>
            </a:extLst>
          </p:cNvPr>
          <p:cNvPicPr>
            <a:picLocks noChangeAspect="1"/>
          </p:cNvPicPr>
          <p:nvPr/>
        </p:nvPicPr>
        <p:blipFill>
          <a:blip r:embed="rId6"/>
          <a:stretch>
            <a:fillRect/>
          </a:stretch>
        </p:blipFill>
        <p:spPr>
          <a:xfrm>
            <a:off x="5537176" y="3223124"/>
            <a:ext cx="4083800" cy="3048000"/>
          </a:xfrm>
          <a:prstGeom prst="rect">
            <a:avLst/>
          </a:prstGeom>
        </p:spPr>
      </p:pic>
      <p:sp>
        <p:nvSpPr>
          <p:cNvPr id="11" name="TextBox 10">
            <a:extLst>
              <a:ext uri="{FF2B5EF4-FFF2-40B4-BE49-F238E27FC236}">
                <a16:creationId xmlns:a16="http://schemas.microsoft.com/office/drawing/2014/main" id="{452D092B-7F4F-4FE1-AAC0-4C87D84BFBB0}"/>
              </a:ext>
            </a:extLst>
          </p:cNvPr>
          <p:cNvSpPr txBox="1"/>
          <p:nvPr/>
        </p:nvSpPr>
        <p:spPr>
          <a:xfrm>
            <a:off x="268941" y="6104965"/>
            <a:ext cx="11573488" cy="646331"/>
          </a:xfrm>
          <a:prstGeom prst="rect">
            <a:avLst/>
          </a:prstGeom>
          <a:noFill/>
        </p:spPr>
        <p:txBody>
          <a:bodyPr wrap="square" rtlCol="0">
            <a:spAutoFit/>
          </a:bodyPr>
          <a:lstStyle/>
          <a:p>
            <a:r>
              <a:rPr lang="en-US"/>
              <a:t>The 0.28, 0.335 and Triang A filters give larger output power (up to 1.3 dB) than the [1+D] filter in almost all the configurations for the 90 MHz CBW. </a:t>
            </a:r>
          </a:p>
        </p:txBody>
      </p:sp>
    </p:spTree>
    <p:extLst>
      <p:ext uri="{BB962C8B-B14F-4D97-AF65-F5344CB8AC3E}">
        <p14:creationId xmlns:p14="http://schemas.microsoft.com/office/powerpoint/2010/main" val="1561167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fontScale="90000"/>
          </a:bodyPr>
          <a:lstStyle/>
          <a:p>
            <a:r>
              <a:rPr lang="en-US"/>
              <a:t>2.1- Discussion. Delta </a:t>
            </a:r>
            <a:r>
              <a:rPr lang="en-US" err="1"/>
              <a:t>w.r.t.</a:t>
            </a:r>
            <a:r>
              <a:rPr lang="en-US"/>
              <a:t> [1+D] with the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3021529"/>
          </a:xfrm>
        </p:spPr>
        <p:txBody>
          <a:bodyPr>
            <a:normAutofit/>
          </a:bodyPr>
          <a:lstStyle/>
          <a:p>
            <a:pPr marL="0" indent="0">
              <a:buNone/>
            </a:pPr>
            <a:r>
              <a:rPr lang="en-US" sz="2400" b="1" i="1" dirty="0"/>
              <a:t>Observation 1</a:t>
            </a:r>
            <a:r>
              <a:rPr lang="en-US" sz="2400" i="1" dirty="0"/>
              <a:t>: For all the tested channel bandwidth, and allocation configurations, there are filters that conform to 38.101-1 Rel-16 requirements that offer larger or same output power than the [1+D] filter with DMRS shaping.</a:t>
            </a:r>
          </a:p>
        </p:txBody>
      </p:sp>
    </p:spTree>
    <p:extLst>
      <p:ext uri="{BB962C8B-B14F-4D97-AF65-F5344CB8AC3E}">
        <p14:creationId xmlns:p14="http://schemas.microsoft.com/office/powerpoint/2010/main" val="4231066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2.2- Discussion. Delta </a:t>
            </a:r>
            <a:r>
              <a:rPr lang="en-US" err="1"/>
              <a:t>w.r.t.</a:t>
            </a:r>
            <a:r>
              <a:rPr lang="en-US"/>
              <a:t> [1+D] with the DMRS not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1876387"/>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delta in output power for all the filters, CBW and allocations with respect to the [1+D] filter with the DMRS not shaped. </a:t>
            </a:r>
          </a:p>
          <a:p>
            <a:pPr defTabSz="479988">
              <a:spcAft>
                <a:spcPts val="800"/>
              </a:spcAft>
              <a:tabLst>
                <a:tab pos="479988" algn="l"/>
              </a:tabLst>
            </a:pPr>
            <a:endParaRPr lang="en-US" sz="1600"/>
          </a:p>
          <a:p>
            <a:pPr defTabSz="479988">
              <a:spcAft>
                <a:spcPts val="800"/>
              </a:spcAft>
              <a:tabLst>
                <a:tab pos="479988" algn="l"/>
              </a:tabLst>
            </a:pPr>
            <a:r>
              <a:rPr lang="en-US" sz="1600"/>
              <a:t>Green colors mean more output power for the compared filter with respect to the [1+D] with DMRS not shaped, red colors mean less output power for the compared filter with respect to the [1+D] with DMRS not shaped.</a:t>
            </a:r>
          </a:p>
        </p:txBody>
      </p:sp>
    </p:spTree>
    <p:extLst>
      <p:ext uri="{BB962C8B-B14F-4D97-AF65-F5344CB8AC3E}">
        <p14:creationId xmlns:p14="http://schemas.microsoft.com/office/powerpoint/2010/main" val="469134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76064"/>
          </a:xfrm>
        </p:spPr>
        <p:txBody>
          <a:bodyPr>
            <a:normAutofit fontScale="90000"/>
          </a:bodyPr>
          <a:lstStyle/>
          <a:p>
            <a:r>
              <a:rPr lang="en-US"/>
              <a:t>2.2- Discussion. </a:t>
            </a:r>
            <a:r>
              <a:rPr lang="en-US" sz="3100"/>
              <a:t>10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7E901790-290D-4CC6-A6C3-5A9503093BEF}"/>
              </a:ext>
            </a:extLst>
          </p:cNvPr>
          <p:cNvPicPr>
            <a:picLocks noChangeAspect="1"/>
          </p:cNvPicPr>
          <p:nvPr/>
        </p:nvPicPr>
        <p:blipFill>
          <a:blip r:embed="rId2"/>
          <a:stretch>
            <a:fillRect/>
          </a:stretch>
        </p:blipFill>
        <p:spPr>
          <a:xfrm>
            <a:off x="-177146" y="598936"/>
            <a:ext cx="4389120" cy="3291840"/>
          </a:xfrm>
          <a:prstGeom prst="rect">
            <a:avLst/>
          </a:prstGeom>
        </p:spPr>
      </p:pic>
      <p:pic>
        <p:nvPicPr>
          <p:cNvPr id="13" name="Picture 12">
            <a:extLst>
              <a:ext uri="{FF2B5EF4-FFF2-40B4-BE49-F238E27FC236}">
                <a16:creationId xmlns:a16="http://schemas.microsoft.com/office/drawing/2014/main" id="{AFAB4C83-DD7E-4A63-879A-271DDCA41747}"/>
              </a:ext>
            </a:extLst>
          </p:cNvPr>
          <p:cNvPicPr>
            <a:picLocks noChangeAspect="1"/>
          </p:cNvPicPr>
          <p:nvPr/>
        </p:nvPicPr>
        <p:blipFill>
          <a:blip r:embed="rId3"/>
          <a:stretch>
            <a:fillRect/>
          </a:stretch>
        </p:blipFill>
        <p:spPr>
          <a:xfrm>
            <a:off x="3558455" y="548680"/>
            <a:ext cx="4389120" cy="3291840"/>
          </a:xfrm>
          <a:prstGeom prst="rect">
            <a:avLst/>
          </a:prstGeom>
        </p:spPr>
      </p:pic>
      <p:pic>
        <p:nvPicPr>
          <p:cNvPr id="14" name="Picture 13">
            <a:extLst>
              <a:ext uri="{FF2B5EF4-FFF2-40B4-BE49-F238E27FC236}">
                <a16:creationId xmlns:a16="http://schemas.microsoft.com/office/drawing/2014/main" id="{BD573F45-6AA1-4DB0-8C85-83949AC52739}"/>
              </a:ext>
            </a:extLst>
          </p:cNvPr>
          <p:cNvPicPr>
            <a:picLocks noChangeAspect="1"/>
          </p:cNvPicPr>
          <p:nvPr/>
        </p:nvPicPr>
        <p:blipFill>
          <a:blip r:embed="rId4"/>
          <a:stretch>
            <a:fillRect/>
          </a:stretch>
        </p:blipFill>
        <p:spPr>
          <a:xfrm>
            <a:off x="7482421" y="548680"/>
            <a:ext cx="4389120" cy="3291840"/>
          </a:xfrm>
          <a:prstGeom prst="rect">
            <a:avLst/>
          </a:prstGeom>
        </p:spPr>
      </p:pic>
      <p:pic>
        <p:nvPicPr>
          <p:cNvPr id="15" name="Picture 14">
            <a:extLst>
              <a:ext uri="{FF2B5EF4-FFF2-40B4-BE49-F238E27FC236}">
                <a16:creationId xmlns:a16="http://schemas.microsoft.com/office/drawing/2014/main" id="{9690F4B0-5AC7-43B9-A515-44196AA7CB08}"/>
              </a:ext>
            </a:extLst>
          </p:cNvPr>
          <p:cNvPicPr>
            <a:picLocks noChangeAspect="1"/>
          </p:cNvPicPr>
          <p:nvPr/>
        </p:nvPicPr>
        <p:blipFill>
          <a:blip r:embed="rId5"/>
          <a:stretch>
            <a:fillRect/>
          </a:stretch>
        </p:blipFill>
        <p:spPr>
          <a:xfrm>
            <a:off x="3613408" y="3454915"/>
            <a:ext cx="4389120" cy="3291840"/>
          </a:xfrm>
          <a:prstGeom prst="rect">
            <a:avLst/>
          </a:prstGeom>
        </p:spPr>
      </p:pic>
      <p:pic>
        <p:nvPicPr>
          <p:cNvPr id="16" name="Picture 15">
            <a:extLst>
              <a:ext uri="{FF2B5EF4-FFF2-40B4-BE49-F238E27FC236}">
                <a16:creationId xmlns:a16="http://schemas.microsoft.com/office/drawing/2014/main" id="{2EC5B840-F0E6-4275-B53A-0EE930CB0D78}"/>
              </a:ext>
            </a:extLst>
          </p:cNvPr>
          <p:cNvPicPr>
            <a:picLocks noChangeAspect="1"/>
          </p:cNvPicPr>
          <p:nvPr/>
        </p:nvPicPr>
        <p:blipFill>
          <a:blip r:embed="rId6"/>
          <a:stretch>
            <a:fillRect/>
          </a:stretch>
        </p:blipFill>
        <p:spPr>
          <a:xfrm>
            <a:off x="7519607" y="3404659"/>
            <a:ext cx="4389120" cy="3291840"/>
          </a:xfrm>
          <a:prstGeom prst="rect">
            <a:avLst/>
          </a:prstGeom>
        </p:spPr>
      </p:pic>
      <p:pic>
        <p:nvPicPr>
          <p:cNvPr id="5" name="Picture 4">
            <a:extLst>
              <a:ext uri="{FF2B5EF4-FFF2-40B4-BE49-F238E27FC236}">
                <a16:creationId xmlns:a16="http://schemas.microsoft.com/office/drawing/2014/main" id="{E63E46F7-4C0D-487F-ABB8-3147224B40CD}"/>
              </a:ext>
            </a:extLst>
          </p:cNvPr>
          <p:cNvPicPr>
            <a:picLocks noChangeAspect="1"/>
          </p:cNvPicPr>
          <p:nvPr/>
        </p:nvPicPr>
        <p:blipFill>
          <a:blip r:embed="rId7"/>
          <a:stretch>
            <a:fillRect/>
          </a:stretch>
        </p:blipFill>
        <p:spPr>
          <a:xfrm>
            <a:off x="-142966" y="3490607"/>
            <a:ext cx="4159924" cy="3119943"/>
          </a:xfrm>
          <a:prstGeom prst="rect">
            <a:avLst/>
          </a:prstGeom>
        </p:spPr>
      </p:pic>
    </p:spTree>
    <p:extLst>
      <p:ext uri="{BB962C8B-B14F-4D97-AF65-F5344CB8AC3E}">
        <p14:creationId xmlns:p14="http://schemas.microsoft.com/office/powerpoint/2010/main" val="2227190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59412"/>
          </a:xfrm>
        </p:spPr>
        <p:txBody>
          <a:bodyPr>
            <a:normAutofit fontScale="90000"/>
          </a:bodyPr>
          <a:lstStyle/>
          <a:p>
            <a:r>
              <a:rPr lang="en-US"/>
              <a:t>2.2- Discussion. </a:t>
            </a:r>
            <a:r>
              <a:rPr lang="en-US" sz="3100"/>
              <a:t>15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F4B4CBBA-7924-42D4-9A1B-744037B762DC}"/>
              </a:ext>
            </a:extLst>
          </p:cNvPr>
          <p:cNvPicPr>
            <a:picLocks noChangeAspect="1"/>
          </p:cNvPicPr>
          <p:nvPr/>
        </p:nvPicPr>
        <p:blipFill>
          <a:blip r:embed="rId2"/>
          <a:stretch>
            <a:fillRect/>
          </a:stretch>
        </p:blipFill>
        <p:spPr>
          <a:xfrm>
            <a:off x="97309" y="720514"/>
            <a:ext cx="4149384" cy="3252721"/>
          </a:xfrm>
          <a:prstGeom prst="rect">
            <a:avLst/>
          </a:prstGeom>
        </p:spPr>
      </p:pic>
      <p:pic>
        <p:nvPicPr>
          <p:cNvPr id="12" name="Picture 11">
            <a:extLst>
              <a:ext uri="{FF2B5EF4-FFF2-40B4-BE49-F238E27FC236}">
                <a16:creationId xmlns:a16="http://schemas.microsoft.com/office/drawing/2014/main" id="{0EBE5BC1-F991-4AB6-B557-38DE8ABB4272}"/>
              </a:ext>
            </a:extLst>
          </p:cNvPr>
          <p:cNvPicPr>
            <a:picLocks noChangeAspect="1"/>
          </p:cNvPicPr>
          <p:nvPr/>
        </p:nvPicPr>
        <p:blipFill>
          <a:blip r:embed="rId3"/>
          <a:stretch>
            <a:fillRect/>
          </a:stretch>
        </p:blipFill>
        <p:spPr>
          <a:xfrm>
            <a:off x="3831832" y="733067"/>
            <a:ext cx="4257115" cy="3266316"/>
          </a:xfrm>
          <a:prstGeom prst="rect">
            <a:avLst/>
          </a:prstGeom>
        </p:spPr>
      </p:pic>
      <p:pic>
        <p:nvPicPr>
          <p:cNvPr id="13" name="Picture 12">
            <a:extLst>
              <a:ext uri="{FF2B5EF4-FFF2-40B4-BE49-F238E27FC236}">
                <a16:creationId xmlns:a16="http://schemas.microsoft.com/office/drawing/2014/main" id="{E0FB8607-BC28-4CBB-836E-6E6DC3BEFF67}"/>
              </a:ext>
            </a:extLst>
          </p:cNvPr>
          <p:cNvPicPr>
            <a:picLocks noChangeAspect="1"/>
          </p:cNvPicPr>
          <p:nvPr/>
        </p:nvPicPr>
        <p:blipFill>
          <a:blip r:embed="rId4"/>
          <a:stretch>
            <a:fillRect/>
          </a:stretch>
        </p:blipFill>
        <p:spPr>
          <a:xfrm>
            <a:off x="7967717" y="733067"/>
            <a:ext cx="4126975" cy="3346448"/>
          </a:xfrm>
          <a:prstGeom prst="rect">
            <a:avLst/>
          </a:prstGeom>
        </p:spPr>
      </p:pic>
      <p:pic>
        <p:nvPicPr>
          <p:cNvPr id="14" name="Picture 13">
            <a:extLst>
              <a:ext uri="{FF2B5EF4-FFF2-40B4-BE49-F238E27FC236}">
                <a16:creationId xmlns:a16="http://schemas.microsoft.com/office/drawing/2014/main" id="{886AACED-551B-4EE2-949A-978FAA42472C}"/>
              </a:ext>
            </a:extLst>
          </p:cNvPr>
          <p:cNvPicPr>
            <a:picLocks noChangeAspect="1"/>
          </p:cNvPicPr>
          <p:nvPr/>
        </p:nvPicPr>
        <p:blipFill>
          <a:blip r:embed="rId5"/>
          <a:stretch>
            <a:fillRect/>
          </a:stretch>
        </p:blipFill>
        <p:spPr>
          <a:xfrm>
            <a:off x="3674627" y="3684217"/>
            <a:ext cx="4237208" cy="3388739"/>
          </a:xfrm>
          <a:prstGeom prst="rect">
            <a:avLst/>
          </a:prstGeom>
        </p:spPr>
      </p:pic>
      <p:pic>
        <p:nvPicPr>
          <p:cNvPr id="15" name="Picture 14">
            <a:extLst>
              <a:ext uri="{FF2B5EF4-FFF2-40B4-BE49-F238E27FC236}">
                <a16:creationId xmlns:a16="http://schemas.microsoft.com/office/drawing/2014/main" id="{D4C3C9CC-BEF6-452C-84DD-EF78D60BF573}"/>
              </a:ext>
            </a:extLst>
          </p:cNvPr>
          <p:cNvPicPr>
            <a:picLocks noChangeAspect="1"/>
          </p:cNvPicPr>
          <p:nvPr/>
        </p:nvPicPr>
        <p:blipFill>
          <a:blip r:embed="rId6"/>
          <a:stretch>
            <a:fillRect/>
          </a:stretch>
        </p:blipFill>
        <p:spPr>
          <a:xfrm>
            <a:off x="7717343" y="3682524"/>
            <a:ext cx="4280156" cy="3444421"/>
          </a:xfrm>
          <a:prstGeom prst="rect">
            <a:avLst/>
          </a:prstGeom>
        </p:spPr>
      </p:pic>
      <p:pic>
        <p:nvPicPr>
          <p:cNvPr id="5" name="Picture 4">
            <a:extLst>
              <a:ext uri="{FF2B5EF4-FFF2-40B4-BE49-F238E27FC236}">
                <a16:creationId xmlns:a16="http://schemas.microsoft.com/office/drawing/2014/main" id="{B228DE34-0DE1-4735-A63B-9CBFA4F6BF4B}"/>
              </a:ext>
            </a:extLst>
          </p:cNvPr>
          <p:cNvPicPr>
            <a:picLocks noChangeAspect="1"/>
          </p:cNvPicPr>
          <p:nvPr/>
        </p:nvPicPr>
        <p:blipFill>
          <a:blip r:embed="rId7"/>
          <a:stretch>
            <a:fillRect/>
          </a:stretch>
        </p:blipFill>
        <p:spPr>
          <a:xfrm>
            <a:off x="97308" y="3924106"/>
            <a:ext cx="3911859" cy="2933894"/>
          </a:xfrm>
          <a:prstGeom prst="rect">
            <a:avLst/>
          </a:prstGeom>
        </p:spPr>
      </p:pic>
    </p:spTree>
    <p:extLst>
      <p:ext uri="{BB962C8B-B14F-4D97-AF65-F5344CB8AC3E}">
        <p14:creationId xmlns:p14="http://schemas.microsoft.com/office/powerpoint/2010/main" val="171300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1- Introduction</a:t>
            </a:r>
          </a:p>
        </p:txBody>
      </p:sp>
      <p:sp>
        <p:nvSpPr>
          <p:cNvPr id="4" name="Content Placeholder 3"/>
          <p:cNvSpPr>
            <a:spLocks noGrp="1"/>
          </p:cNvSpPr>
          <p:nvPr>
            <p:ph idx="1"/>
          </p:nvPr>
        </p:nvSpPr>
        <p:spPr>
          <a:xfrm>
            <a:off x="112559" y="1163768"/>
            <a:ext cx="11435276" cy="5369007"/>
          </a:xfrm>
        </p:spPr>
        <p:txBody>
          <a:bodyPr>
            <a:normAutofit/>
          </a:bodyPr>
          <a:lstStyle/>
          <a:p>
            <a:pPr marL="0" indent="0" algn="just" fontAlgn="base">
              <a:buNone/>
            </a:pPr>
            <a:r>
              <a:rPr lang="en-US"/>
              <a:t>This contribution relates to a study item agreed in RAN#91-e, namely “optimizations of pi/2 BPSK uplink power in NR” [1]. In this paper we study the transmitter performance with different shaping filters. This work is related to the following study item objective: </a:t>
            </a:r>
          </a:p>
          <a:p>
            <a:pPr algn="just" fontAlgn="base"/>
            <a:r>
              <a:rPr lang="en-US"/>
              <a:t>Identify shaping filter characteristics necessary to enable the new power capability while ensuring good and robust BS receiver performance. </a:t>
            </a:r>
          </a:p>
          <a:p>
            <a:pPr lvl="1" algn="just" fontAlgn="base"/>
            <a:r>
              <a:rPr lang="en-US"/>
              <a:t>Justify specification of a pulse shaping filter for this new identified UE power capability if it differs from filter impulse response specification in TS38.101-1 clause 6.4.2.4.1.E </a:t>
            </a:r>
          </a:p>
          <a:p>
            <a:pPr lvl="1" algn="just" fontAlgn="base"/>
            <a:r>
              <a:rPr lang="en-US"/>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a:p>
        </p:txBody>
      </p:sp>
    </p:spTree>
    <p:extLst>
      <p:ext uri="{BB962C8B-B14F-4D97-AF65-F5344CB8AC3E}">
        <p14:creationId xmlns:p14="http://schemas.microsoft.com/office/powerpoint/2010/main" val="3214404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20751"/>
          </a:xfrm>
        </p:spPr>
        <p:txBody>
          <a:bodyPr>
            <a:normAutofit fontScale="90000"/>
          </a:bodyPr>
          <a:lstStyle/>
          <a:p>
            <a:r>
              <a:rPr lang="en-US"/>
              <a:t>2.2- Discussion. </a:t>
            </a:r>
            <a:r>
              <a:rPr lang="en-US" sz="3100"/>
              <a:t>20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EB238BD4-4E48-481C-8CE5-3F682C4AD766}"/>
              </a:ext>
            </a:extLst>
          </p:cNvPr>
          <p:cNvPicPr>
            <a:picLocks noChangeAspect="1"/>
          </p:cNvPicPr>
          <p:nvPr/>
        </p:nvPicPr>
        <p:blipFill>
          <a:blip r:embed="rId2"/>
          <a:stretch>
            <a:fillRect/>
          </a:stretch>
        </p:blipFill>
        <p:spPr>
          <a:xfrm>
            <a:off x="-254933" y="790636"/>
            <a:ext cx="4389120" cy="3291840"/>
          </a:xfrm>
          <a:prstGeom prst="rect">
            <a:avLst/>
          </a:prstGeom>
        </p:spPr>
      </p:pic>
      <p:pic>
        <p:nvPicPr>
          <p:cNvPr id="18" name="Picture 17">
            <a:extLst>
              <a:ext uri="{FF2B5EF4-FFF2-40B4-BE49-F238E27FC236}">
                <a16:creationId xmlns:a16="http://schemas.microsoft.com/office/drawing/2014/main" id="{A90F4ACC-8A80-496A-B39E-D30C99C59E95}"/>
              </a:ext>
            </a:extLst>
          </p:cNvPr>
          <p:cNvPicPr>
            <a:picLocks noChangeAspect="1"/>
          </p:cNvPicPr>
          <p:nvPr/>
        </p:nvPicPr>
        <p:blipFill>
          <a:blip r:embed="rId3"/>
          <a:stretch>
            <a:fillRect/>
          </a:stretch>
        </p:blipFill>
        <p:spPr>
          <a:xfrm>
            <a:off x="3566884" y="841132"/>
            <a:ext cx="4389120" cy="3291840"/>
          </a:xfrm>
          <a:prstGeom prst="rect">
            <a:avLst/>
          </a:prstGeom>
        </p:spPr>
      </p:pic>
      <p:pic>
        <p:nvPicPr>
          <p:cNvPr id="19" name="Picture 18">
            <a:extLst>
              <a:ext uri="{FF2B5EF4-FFF2-40B4-BE49-F238E27FC236}">
                <a16:creationId xmlns:a16="http://schemas.microsoft.com/office/drawing/2014/main" id="{FC3D61B6-709F-447C-9BE4-3C02BF25C370}"/>
              </a:ext>
            </a:extLst>
          </p:cNvPr>
          <p:cNvPicPr>
            <a:picLocks noChangeAspect="1"/>
          </p:cNvPicPr>
          <p:nvPr/>
        </p:nvPicPr>
        <p:blipFill>
          <a:blip r:embed="rId4"/>
          <a:stretch>
            <a:fillRect/>
          </a:stretch>
        </p:blipFill>
        <p:spPr>
          <a:xfrm>
            <a:off x="7553063" y="834525"/>
            <a:ext cx="4389120" cy="3291840"/>
          </a:xfrm>
          <a:prstGeom prst="rect">
            <a:avLst/>
          </a:prstGeom>
        </p:spPr>
      </p:pic>
      <p:pic>
        <p:nvPicPr>
          <p:cNvPr id="20" name="Picture 19">
            <a:extLst>
              <a:ext uri="{FF2B5EF4-FFF2-40B4-BE49-F238E27FC236}">
                <a16:creationId xmlns:a16="http://schemas.microsoft.com/office/drawing/2014/main" id="{939D52F3-4C20-4EB7-9125-344639B57703}"/>
              </a:ext>
            </a:extLst>
          </p:cNvPr>
          <p:cNvPicPr>
            <a:picLocks noChangeAspect="1"/>
          </p:cNvPicPr>
          <p:nvPr/>
        </p:nvPicPr>
        <p:blipFill>
          <a:blip r:embed="rId5"/>
          <a:stretch>
            <a:fillRect/>
          </a:stretch>
        </p:blipFill>
        <p:spPr>
          <a:xfrm>
            <a:off x="3536707" y="3553809"/>
            <a:ext cx="4389120" cy="3291840"/>
          </a:xfrm>
          <a:prstGeom prst="rect">
            <a:avLst/>
          </a:prstGeom>
        </p:spPr>
      </p:pic>
      <p:pic>
        <p:nvPicPr>
          <p:cNvPr id="21" name="Picture 20">
            <a:extLst>
              <a:ext uri="{FF2B5EF4-FFF2-40B4-BE49-F238E27FC236}">
                <a16:creationId xmlns:a16="http://schemas.microsoft.com/office/drawing/2014/main" id="{06CE0CDA-E36E-4D7D-B0EE-AC31357ACEE9}"/>
              </a:ext>
            </a:extLst>
          </p:cNvPr>
          <p:cNvPicPr>
            <a:picLocks noChangeAspect="1"/>
          </p:cNvPicPr>
          <p:nvPr/>
        </p:nvPicPr>
        <p:blipFill>
          <a:blip r:embed="rId6"/>
          <a:stretch>
            <a:fillRect/>
          </a:stretch>
        </p:blipFill>
        <p:spPr>
          <a:xfrm>
            <a:off x="7553063" y="3553809"/>
            <a:ext cx="4389120" cy="3291840"/>
          </a:xfrm>
          <a:prstGeom prst="rect">
            <a:avLst/>
          </a:prstGeom>
        </p:spPr>
      </p:pic>
      <p:pic>
        <p:nvPicPr>
          <p:cNvPr id="4" name="Picture 3">
            <a:extLst>
              <a:ext uri="{FF2B5EF4-FFF2-40B4-BE49-F238E27FC236}">
                <a16:creationId xmlns:a16="http://schemas.microsoft.com/office/drawing/2014/main" id="{894BF6C0-7A84-4FDC-A3E2-5F9157B86CDA}"/>
              </a:ext>
            </a:extLst>
          </p:cNvPr>
          <p:cNvPicPr>
            <a:picLocks noChangeAspect="1"/>
          </p:cNvPicPr>
          <p:nvPr/>
        </p:nvPicPr>
        <p:blipFill>
          <a:blip r:embed="rId7"/>
          <a:stretch>
            <a:fillRect/>
          </a:stretch>
        </p:blipFill>
        <p:spPr>
          <a:xfrm>
            <a:off x="-326246" y="3553809"/>
            <a:ext cx="4389120" cy="3291840"/>
          </a:xfrm>
          <a:prstGeom prst="rect">
            <a:avLst/>
          </a:prstGeom>
        </p:spPr>
      </p:pic>
    </p:spTree>
    <p:extLst>
      <p:ext uri="{BB962C8B-B14F-4D97-AF65-F5344CB8AC3E}">
        <p14:creationId xmlns:p14="http://schemas.microsoft.com/office/powerpoint/2010/main" val="2141757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36432"/>
          </a:xfrm>
        </p:spPr>
        <p:txBody>
          <a:bodyPr>
            <a:normAutofit fontScale="90000"/>
          </a:bodyPr>
          <a:lstStyle/>
          <a:p>
            <a:r>
              <a:rPr lang="en-US"/>
              <a:t>2.2- Discussion. </a:t>
            </a:r>
            <a:r>
              <a:rPr lang="en-US" sz="3100"/>
              <a:t>30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F612EEA9-47F2-48BB-A930-FB578816F696}"/>
              </a:ext>
            </a:extLst>
          </p:cNvPr>
          <p:cNvPicPr>
            <a:picLocks noChangeAspect="1"/>
          </p:cNvPicPr>
          <p:nvPr/>
        </p:nvPicPr>
        <p:blipFill>
          <a:blip r:embed="rId2"/>
          <a:stretch>
            <a:fillRect/>
          </a:stretch>
        </p:blipFill>
        <p:spPr>
          <a:xfrm>
            <a:off x="-86773" y="932723"/>
            <a:ext cx="4132064" cy="3099048"/>
          </a:xfrm>
          <a:prstGeom prst="rect">
            <a:avLst/>
          </a:prstGeom>
        </p:spPr>
      </p:pic>
      <p:pic>
        <p:nvPicPr>
          <p:cNvPr id="9" name="Picture 8">
            <a:extLst>
              <a:ext uri="{FF2B5EF4-FFF2-40B4-BE49-F238E27FC236}">
                <a16:creationId xmlns:a16="http://schemas.microsoft.com/office/drawing/2014/main" id="{2A53A502-A45E-4858-AA2D-D18307B0C622}"/>
              </a:ext>
            </a:extLst>
          </p:cNvPr>
          <p:cNvPicPr>
            <a:picLocks noChangeAspect="1"/>
          </p:cNvPicPr>
          <p:nvPr/>
        </p:nvPicPr>
        <p:blipFill>
          <a:blip r:embed="rId3"/>
          <a:stretch>
            <a:fillRect/>
          </a:stretch>
        </p:blipFill>
        <p:spPr>
          <a:xfrm>
            <a:off x="3837947" y="932723"/>
            <a:ext cx="3940043" cy="2955032"/>
          </a:xfrm>
          <a:prstGeom prst="rect">
            <a:avLst/>
          </a:prstGeom>
        </p:spPr>
      </p:pic>
      <p:pic>
        <p:nvPicPr>
          <p:cNvPr id="14" name="Picture 13">
            <a:extLst>
              <a:ext uri="{FF2B5EF4-FFF2-40B4-BE49-F238E27FC236}">
                <a16:creationId xmlns:a16="http://schemas.microsoft.com/office/drawing/2014/main" id="{EFF2D101-4F25-4C7F-8A29-F67B9E6F801B}"/>
              </a:ext>
            </a:extLst>
          </p:cNvPr>
          <p:cNvPicPr>
            <a:picLocks noChangeAspect="1"/>
          </p:cNvPicPr>
          <p:nvPr/>
        </p:nvPicPr>
        <p:blipFill>
          <a:blip r:embed="rId4"/>
          <a:stretch>
            <a:fillRect/>
          </a:stretch>
        </p:blipFill>
        <p:spPr>
          <a:xfrm>
            <a:off x="7344140" y="796755"/>
            <a:ext cx="4580113" cy="3435085"/>
          </a:xfrm>
          <a:prstGeom prst="rect">
            <a:avLst/>
          </a:prstGeom>
        </p:spPr>
      </p:pic>
      <p:pic>
        <p:nvPicPr>
          <p:cNvPr id="15" name="Picture 14">
            <a:extLst>
              <a:ext uri="{FF2B5EF4-FFF2-40B4-BE49-F238E27FC236}">
                <a16:creationId xmlns:a16="http://schemas.microsoft.com/office/drawing/2014/main" id="{DD2114DF-7D7A-4E63-9195-60E2850927FB}"/>
              </a:ext>
            </a:extLst>
          </p:cNvPr>
          <p:cNvPicPr>
            <a:picLocks noChangeAspect="1"/>
          </p:cNvPicPr>
          <p:nvPr/>
        </p:nvPicPr>
        <p:blipFill>
          <a:blip r:embed="rId5"/>
          <a:stretch>
            <a:fillRect/>
          </a:stretch>
        </p:blipFill>
        <p:spPr>
          <a:xfrm>
            <a:off x="3661093" y="3433568"/>
            <a:ext cx="4452100" cy="3339075"/>
          </a:xfrm>
          <a:prstGeom prst="rect">
            <a:avLst/>
          </a:prstGeom>
        </p:spPr>
      </p:pic>
      <p:pic>
        <p:nvPicPr>
          <p:cNvPr id="16" name="Picture 15">
            <a:extLst>
              <a:ext uri="{FF2B5EF4-FFF2-40B4-BE49-F238E27FC236}">
                <a16:creationId xmlns:a16="http://schemas.microsoft.com/office/drawing/2014/main" id="{1D0B09FD-87B9-41A0-ADD6-5C6527C52768}"/>
              </a:ext>
            </a:extLst>
          </p:cNvPr>
          <p:cNvPicPr>
            <a:picLocks noChangeAspect="1"/>
          </p:cNvPicPr>
          <p:nvPr/>
        </p:nvPicPr>
        <p:blipFill>
          <a:blip r:embed="rId6"/>
          <a:stretch>
            <a:fillRect/>
          </a:stretch>
        </p:blipFill>
        <p:spPr>
          <a:xfrm>
            <a:off x="7831247" y="3709093"/>
            <a:ext cx="3728741" cy="2796556"/>
          </a:xfrm>
          <a:prstGeom prst="rect">
            <a:avLst/>
          </a:prstGeom>
        </p:spPr>
      </p:pic>
      <p:pic>
        <p:nvPicPr>
          <p:cNvPr id="5" name="Picture 4">
            <a:extLst>
              <a:ext uri="{FF2B5EF4-FFF2-40B4-BE49-F238E27FC236}">
                <a16:creationId xmlns:a16="http://schemas.microsoft.com/office/drawing/2014/main" id="{BDA66822-06B5-4982-AD76-0A3B07C05207}"/>
              </a:ext>
            </a:extLst>
          </p:cNvPr>
          <p:cNvPicPr>
            <a:picLocks noChangeAspect="1"/>
          </p:cNvPicPr>
          <p:nvPr/>
        </p:nvPicPr>
        <p:blipFill>
          <a:blip r:embed="rId7"/>
          <a:stretch>
            <a:fillRect/>
          </a:stretch>
        </p:blipFill>
        <p:spPr>
          <a:xfrm>
            <a:off x="-139620" y="3456776"/>
            <a:ext cx="4207269" cy="3155452"/>
          </a:xfrm>
          <a:prstGeom prst="rect">
            <a:avLst/>
          </a:prstGeom>
        </p:spPr>
      </p:pic>
    </p:spTree>
    <p:extLst>
      <p:ext uri="{BB962C8B-B14F-4D97-AF65-F5344CB8AC3E}">
        <p14:creationId xmlns:p14="http://schemas.microsoft.com/office/powerpoint/2010/main" val="466868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2.2- Discussion. </a:t>
            </a:r>
            <a:r>
              <a:rPr lang="en-US" sz="3100"/>
              <a:t>40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ED9C743C-D01B-4CF1-B8D1-A84E1C94F04D}"/>
              </a:ext>
            </a:extLst>
          </p:cNvPr>
          <p:cNvPicPr>
            <a:picLocks noChangeAspect="1"/>
          </p:cNvPicPr>
          <p:nvPr/>
        </p:nvPicPr>
        <p:blipFill>
          <a:blip r:embed="rId2"/>
          <a:stretch>
            <a:fillRect/>
          </a:stretch>
        </p:blipFill>
        <p:spPr>
          <a:xfrm>
            <a:off x="-178834" y="566936"/>
            <a:ext cx="4196071" cy="3147053"/>
          </a:xfrm>
          <a:prstGeom prst="rect">
            <a:avLst/>
          </a:prstGeom>
        </p:spPr>
      </p:pic>
      <p:pic>
        <p:nvPicPr>
          <p:cNvPr id="7" name="Picture 6">
            <a:extLst>
              <a:ext uri="{FF2B5EF4-FFF2-40B4-BE49-F238E27FC236}">
                <a16:creationId xmlns:a16="http://schemas.microsoft.com/office/drawing/2014/main" id="{C638C77F-F6D5-48ED-B5E2-28D7727A4BCC}"/>
              </a:ext>
            </a:extLst>
          </p:cNvPr>
          <p:cNvPicPr>
            <a:picLocks noChangeAspect="1"/>
          </p:cNvPicPr>
          <p:nvPr/>
        </p:nvPicPr>
        <p:blipFill>
          <a:blip r:embed="rId3"/>
          <a:stretch>
            <a:fillRect/>
          </a:stretch>
        </p:blipFill>
        <p:spPr>
          <a:xfrm>
            <a:off x="3501910" y="440181"/>
            <a:ext cx="4612117" cy="3459088"/>
          </a:xfrm>
          <a:prstGeom prst="rect">
            <a:avLst/>
          </a:prstGeom>
        </p:spPr>
      </p:pic>
      <p:pic>
        <p:nvPicPr>
          <p:cNvPr id="13" name="Picture 12">
            <a:extLst>
              <a:ext uri="{FF2B5EF4-FFF2-40B4-BE49-F238E27FC236}">
                <a16:creationId xmlns:a16="http://schemas.microsoft.com/office/drawing/2014/main" id="{DCA3739A-58AC-470D-8CC8-641A8076B554}"/>
              </a:ext>
            </a:extLst>
          </p:cNvPr>
          <p:cNvPicPr>
            <a:picLocks noChangeAspect="1"/>
          </p:cNvPicPr>
          <p:nvPr/>
        </p:nvPicPr>
        <p:blipFill>
          <a:blip r:embed="rId4"/>
          <a:stretch>
            <a:fillRect/>
          </a:stretch>
        </p:blipFill>
        <p:spPr>
          <a:xfrm>
            <a:off x="7704087" y="495888"/>
            <a:ext cx="4612117" cy="3459088"/>
          </a:xfrm>
          <a:prstGeom prst="rect">
            <a:avLst/>
          </a:prstGeom>
        </p:spPr>
      </p:pic>
      <p:pic>
        <p:nvPicPr>
          <p:cNvPr id="14" name="Picture 13">
            <a:extLst>
              <a:ext uri="{FF2B5EF4-FFF2-40B4-BE49-F238E27FC236}">
                <a16:creationId xmlns:a16="http://schemas.microsoft.com/office/drawing/2014/main" id="{29C864F0-3DEA-4B3D-BEB0-3CA5746DD5DF}"/>
              </a:ext>
            </a:extLst>
          </p:cNvPr>
          <p:cNvPicPr>
            <a:picLocks noChangeAspect="1"/>
          </p:cNvPicPr>
          <p:nvPr/>
        </p:nvPicPr>
        <p:blipFill>
          <a:blip r:embed="rId5"/>
          <a:stretch>
            <a:fillRect/>
          </a:stretch>
        </p:blipFill>
        <p:spPr>
          <a:xfrm>
            <a:off x="3501910" y="3307635"/>
            <a:ext cx="4306703" cy="3230027"/>
          </a:xfrm>
          <a:prstGeom prst="rect">
            <a:avLst/>
          </a:prstGeom>
        </p:spPr>
      </p:pic>
      <p:pic>
        <p:nvPicPr>
          <p:cNvPr id="15" name="Picture 14">
            <a:extLst>
              <a:ext uri="{FF2B5EF4-FFF2-40B4-BE49-F238E27FC236}">
                <a16:creationId xmlns:a16="http://schemas.microsoft.com/office/drawing/2014/main" id="{84D51A2D-7ECD-4178-AE92-50F079562B4D}"/>
              </a:ext>
            </a:extLst>
          </p:cNvPr>
          <p:cNvPicPr>
            <a:picLocks noChangeAspect="1"/>
          </p:cNvPicPr>
          <p:nvPr/>
        </p:nvPicPr>
        <p:blipFill>
          <a:blip r:embed="rId6"/>
          <a:stretch>
            <a:fillRect/>
          </a:stretch>
        </p:blipFill>
        <p:spPr>
          <a:xfrm>
            <a:off x="8049531" y="3312192"/>
            <a:ext cx="3870411" cy="3326587"/>
          </a:xfrm>
          <a:prstGeom prst="rect">
            <a:avLst/>
          </a:prstGeom>
        </p:spPr>
      </p:pic>
      <p:pic>
        <p:nvPicPr>
          <p:cNvPr id="5" name="Picture 4">
            <a:extLst>
              <a:ext uri="{FF2B5EF4-FFF2-40B4-BE49-F238E27FC236}">
                <a16:creationId xmlns:a16="http://schemas.microsoft.com/office/drawing/2014/main" id="{A4E62F34-8198-4EC8-ACA0-BBE509FB8509}"/>
              </a:ext>
            </a:extLst>
          </p:cNvPr>
          <p:cNvPicPr>
            <a:picLocks noChangeAspect="1"/>
          </p:cNvPicPr>
          <p:nvPr/>
        </p:nvPicPr>
        <p:blipFill>
          <a:blip r:embed="rId7"/>
          <a:stretch>
            <a:fillRect/>
          </a:stretch>
        </p:blipFill>
        <p:spPr>
          <a:xfrm>
            <a:off x="-205588" y="3355635"/>
            <a:ext cx="4196070" cy="3147053"/>
          </a:xfrm>
          <a:prstGeom prst="rect">
            <a:avLst/>
          </a:prstGeom>
        </p:spPr>
      </p:pic>
    </p:spTree>
    <p:extLst>
      <p:ext uri="{BB962C8B-B14F-4D97-AF65-F5344CB8AC3E}">
        <p14:creationId xmlns:p14="http://schemas.microsoft.com/office/powerpoint/2010/main" val="3470332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2.2- Discussion. </a:t>
            </a:r>
            <a:r>
              <a:rPr lang="en-US" sz="3100"/>
              <a:t>50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621A2B5C-BA28-44F4-9E94-9B4D70212429}"/>
              </a:ext>
            </a:extLst>
          </p:cNvPr>
          <p:cNvPicPr>
            <a:picLocks noChangeAspect="1"/>
          </p:cNvPicPr>
          <p:nvPr/>
        </p:nvPicPr>
        <p:blipFill>
          <a:blip r:embed="rId2"/>
          <a:stretch>
            <a:fillRect/>
          </a:stretch>
        </p:blipFill>
        <p:spPr>
          <a:xfrm>
            <a:off x="3762083" y="565060"/>
            <a:ext cx="4420096" cy="3315072"/>
          </a:xfrm>
          <a:prstGeom prst="rect">
            <a:avLst/>
          </a:prstGeom>
        </p:spPr>
      </p:pic>
      <p:pic>
        <p:nvPicPr>
          <p:cNvPr id="6" name="Picture 5">
            <a:extLst>
              <a:ext uri="{FF2B5EF4-FFF2-40B4-BE49-F238E27FC236}">
                <a16:creationId xmlns:a16="http://schemas.microsoft.com/office/drawing/2014/main" id="{16512CC0-0283-4A94-AD82-857ADA01B0C2}"/>
              </a:ext>
            </a:extLst>
          </p:cNvPr>
          <p:cNvPicPr>
            <a:picLocks noChangeAspect="1"/>
          </p:cNvPicPr>
          <p:nvPr/>
        </p:nvPicPr>
        <p:blipFill>
          <a:blip r:embed="rId3"/>
          <a:stretch>
            <a:fillRect/>
          </a:stretch>
        </p:blipFill>
        <p:spPr>
          <a:xfrm>
            <a:off x="-26144" y="556695"/>
            <a:ext cx="4324085" cy="3243064"/>
          </a:xfrm>
          <a:prstGeom prst="rect">
            <a:avLst/>
          </a:prstGeom>
        </p:spPr>
      </p:pic>
      <p:pic>
        <p:nvPicPr>
          <p:cNvPr id="15" name="Picture 14">
            <a:extLst>
              <a:ext uri="{FF2B5EF4-FFF2-40B4-BE49-F238E27FC236}">
                <a16:creationId xmlns:a16="http://schemas.microsoft.com/office/drawing/2014/main" id="{8AE6F143-3DF6-46EA-9ECB-9DD00B5C0816}"/>
              </a:ext>
            </a:extLst>
          </p:cNvPr>
          <p:cNvPicPr>
            <a:picLocks noChangeAspect="1"/>
          </p:cNvPicPr>
          <p:nvPr/>
        </p:nvPicPr>
        <p:blipFill>
          <a:blip r:embed="rId4"/>
          <a:stretch>
            <a:fillRect/>
          </a:stretch>
        </p:blipFill>
        <p:spPr>
          <a:xfrm>
            <a:off x="7598521" y="642946"/>
            <a:ext cx="4212400" cy="3159300"/>
          </a:xfrm>
          <a:prstGeom prst="rect">
            <a:avLst/>
          </a:prstGeom>
        </p:spPr>
      </p:pic>
      <p:pic>
        <p:nvPicPr>
          <p:cNvPr id="16" name="Picture 15">
            <a:extLst>
              <a:ext uri="{FF2B5EF4-FFF2-40B4-BE49-F238E27FC236}">
                <a16:creationId xmlns:a16="http://schemas.microsoft.com/office/drawing/2014/main" id="{E5D06EB4-B1BB-44C2-8240-EDD82083B382}"/>
              </a:ext>
            </a:extLst>
          </p:cNvPr>
          <p:cNvPicPr>
            <a:picLocks noChangeAspect="1"/>
          </p:cNvPicPr>
          <p:nvPr/>
        </p:nvPicPr>
        <p:blipFill>
          <a:blip r:embed="rId5"/>
          <a:stretch>
            <a:fillRect/>
          </a:stretch>
        </p:blipFill>
        <p:spPr>
          <a:xfrm>
            <a:off x="3752936" y="3404659"/>
            <a:ext cx="4516107" cy="3387080"/>
          </a:xfrm>
          <a:prstGeom prst="rect">
            <a:avLst/>
          </a:prstGeom>
        </p:spPr>
      </p:pic>
      <p:pic>
        <p:nvPicPr>
          <p:cNvPr id="17" name="Picture 16">
            <a:extLst>
              <a:ext uri="{FF2B5EF4-FFF2-40B4-BE49-F238E27FC236}">
                <a16:creationId xmlns:a16="http://schemas.microsoft.com/office/drawing/2014/main" id="{E415F888-DA07-4F29-B792-17CD004A9C07}"/>
              </a:ext>
            </a:extLst>
          </p:cNvPr>
          <p:cNvPicPr>
            <a:picLocks noChangeAspect="1"/>
          </p:cNvPicPr>
          <p:nvPr/>
        </p:nvPicPr>
        <p:blipFill>
          <a:blip r:embed="rId6"/>
          <a:stretch>
            <a:fillRect/>
          </a:stretch>
        </p:blipFill>
        <p:spPr>
          <a:xfrm>
            <a:off x="7741584" y="3215680"/>
            <a:ext cx="4471520" cy="3813043"/>
          </a:xfrm>
          <a:prstGeom prst="rect">
            <a:avLst/>
          </a:prstGeom>
        </p:spPr>
      </p:pic>
      <p:pic>
        <p:nvPicPr>
          <p:cNvPr id="4" name="Picture 3">
            <a:extLst>
              <a:ext uri="{FF2B5EF4-FFF2-40B4-BE49-F238E27FC236}">
                <a16:creationId xmlns:a16="http://schemas.microsoft.com/office/drawing/2014/main" id="{7EEFFCFE-97E8-48E0-AC4C-1510DED955B6}"/>
              </a:ext>
            </a:extLst>
          </p:cNvPr>
          <p:cNvPicPr>
            <a:picLocks noChangeAspect="1"/>
          </p:cNvPicPr>
          <p:nvPr/>
        </p:nvPicPr>
        <p:blipFill>
          <a:blip r:embed="rId7"/>
          <a:stretch>
            <a:fillRect/>
          </a:stretch>
        </p:blipFill>
        <p:spPr>
          <a:xfrm>
            <a:off x="-77528" y="3586422"/>
            <a:ext cx="4095409" cy="3071557"/>
          </a:xfrm>
          <a:prstGeom prst="rect">
            <a:avLst/>
          </a:prstGeom>
        </p:spPr>
      </p:pic>
    </p:spTree>
    <p:extLst>
      <p:ext uri="{BB962C8B-B14F-4D97-AF65-F5344CB8AC3E}">
        <p14:creationId xmlns:p14="http://schemas.microsoft.com/office/powerpoint/2010/main" val="1103659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76064"/>
          </a:xfrm>
        </p:spPr>
        <p:txBody>
          <a:bodyPr>
            <a:normAutofit fontScale="90000"/>
          </a:bodyPr>
          <a:lstStyle/>
          <a:p>
            <a:r>
              <a:rPr lang="en-US"/>
              <a:t>2.2- Discussion. </a:t>
            </a:r>
            <a:r>
              <a:rPr lang="en-US" sz="3100"/>
              <a:t>60</a:t>
            </a:r>
            <a:r>
              <a:rPr lang="en-US"/>
              <a:t> </a:t>
            </a:r>
            <a:r>
              <a:rPr lang="en-US" sz="3100"/>
              <a:t>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9" name="Picture 8">
            <a:extLst>
              <a:ext uri="{FF2B5EF4-FFF2-40B4-BE49-F238E27FC236}">
                <a16:creationId xmlns:a16="http://schemas.microsoft.com/office/drawing/2014/main" id="{D48488B7-9873-40ED-8539-F945C6A5B0C2}"/>
              </a:ext>
            </a:extLst>
          </p:cNvPr>
          <p:cNvPicPr>
            <a:picLocks noChangeAspect="1"/>
          </p:cNvPicPr>
          <p:nvPr/>
        </p:nvPicPr>
        <p:blipFill>
          <a:blip r:embed="rId2"/>
          <a:stretch>
            <a:fillRect/>
          </a:stretch>
        </p:blipFill>
        <p:spPr>
          <a:xfrm>
            <a:off x="111787" y="644691"/>
            <a:ext cx="4064000" cy="3048000"/>
          </a:xfrm>
          <a:prstGeom prst="rect">
            <a:avLst/>
          </a:prstGeom>
        </p:spPr>
      </p:pic>
      <p:pic>
        <p:nvPicPr>
          <p:cNvPr id="13" name="Picture 12">
            <a:extLst>
              <a:ext uri="{FF2B5EF4-FFF2-40B4-BE49-F238E27FC236}">
                <a16:creationId xmlns:a16="http://schemas.microsoft.com/office/drawing/2014/main" id="{9A545AF7-6E47-41CA-9165-C6323F9F9F2E}"/>
              </a:ext>
            </a:extLst>
          </p:cNvPr>
          <p:cNvPicPr>
            <a:picLocks noChangeAspect="1"/>
          </p:cNvPicPr>
          <p:nvPr/>
        </p:nvPicPr>
        <p:blipFill>
          <a:blip r:embed="rId3"/>
          <a:stretch>
            <a:fillRect/>
          </a:stretch>
        </p:blipFill>
        <p:spPr>
          <a:xfrm>
            <a:off x="4175787" y="548680"/>
            <a:ext cx="4064000" cy="3048000"/>
          </a:xfrm>
          <a:prstGeom prst="rect">
            <a:avLst/>
          </a:prstGeom>
        </p:spPr>
      </p:pic>
      <p:pic>
        <p:nvPicPr>
          <p:cNvPr id="14" name="Picture 13">
            <a:extLst>
              <a:ext uri="{FF2B5EF4-FFF2-40B4-BE49-F238E27FC236}">
                <a16:creationId xmlns:a16="http://schemas.microsoft.com/office/drawing/2014/main" id="{6C247FD9-E53E-41A4-BBF1-228AA3A31F28}"/>
              </a:ext>
            </a:extLst>
          </p:cNvPr>
          <p:cNvPicPr>
            <a:picLocks noChangeAspect="1"/>
          </p:cNvPicPr>
          <p:nvPr/>
        </p:nvPicPr>
        <p:blipFill>
          <a:blip r:embed="rId4"/>
          <a:stretch>
            <a:fillRect/>
          </a:stretch>
        </p:blipFill>
        <p:spPr>
          <a:xfrm>
            <a:off x="7816150" y="63702"/>
            <a:ext cx="4516369" cy="3836823"/>
          </a:xfrm>
          <a:prstGeom prst="rect">
            <a:avLst/>
          </a:prstGeom>
        </p:spPr>
      </p:pic>
      <p:pic>
        <p:nvPicPr>
          <p:cNvPr id="15" name="Picture 14">
            <a:extLst>
              <a:ext uri="{FF2B5EF4-FFF2-40B4-BE49-F238E27FC236}">
                <a16:creationId xmlns:a16="http://schemas.microsoft.com/office/drawing/2014/main" id="{FE2D6DEE-4137-45BB-9D40-DE9B36E6BA61}"/>
              </a:ext>
            </a:extLst>
          </p:cNvPr>
          <p:cNvPicPr>
            <a:picLocks noChangeAspect="1"/>
          </p:cNvPicPr>
          <p:nvPr/>
        </p:nvPicPr>
        <p:blipFill>
          <a:blip r:embed="rId5"/>
          <a:stretch>
            <a:fillRect/>
          </a:stretch>
        </p:blipFill>
        <p:spPr>
          <a:xfrm>
            <a:off x="3837946" y="3444457"/>
            <a:ext cx="4516107" cy="3387080"/>
          </a:xfrm>
          <a:prstGeom prst="rect">
            <a:avLst/>
          </a:prstGeom>
        </p:spPr>
      </p:pic>
      <p:pic>
        <p:nvPicPr>
          <p:cNvPr id="16" name="Picture 15">
            <a:extLst>
              <a:ext uri="{FF2B5EF4-FFF2-40B4-BE49-F238E27FC236}">
                <a16:creationId xmlns:a16="http://schemas.microsoft.com/office/drawing/2014/main" id="{74EB5F14-1E9B-4973-9146-DBAAECAF1FDE}"/>
              </a:ext>
            </a:extLst>
          </p:cNvPr>
          <p:cNvPicPr>
            <a:picLocks noChangeAspect="1"/>
          </p:cNvPicPr>
          <p:nvPr/>
        </p:nvPicPr>
        <p:blipFill>
          <a:blip r:embed="rId6"/>
          <a:stretch>
            <a:fillRect/>
          </a:stretch>
        </p:blipFill>
        <p:spPr>
          <a:xfrm>
            <a:off x="7712507" y="3088368"/>
            <a:ext cx="4910340" cy="3972748"/>
          </a:xfrm>
          <a:prstGeom prst="rect">
            <a:avLst/>
          </a:prstGeom>
        </p:spPr>
      </p:pic>
      <p:pic>
        <p:nvPicPr>
          <p:cNvPr id="4" name="Picture 3">
            <a:extLst>
              <a:ext uri="{FF2B5EF4-FFF2-40B4-BE49-F238E27FC236}">
                <a16:creationId xmlns:a16="http://schemas.microsoft.com/office/drawing/2014/main" id="{D5CFE438-22FA-4938-9594-5AE1860184D9}"/>
              </a:ext>
            </a:extLst>
          </p:cNvPr>
          <p:cNvPicPr>
            <a:picLocks noChangeAspect="1"/>
          </p:cNvPicPr>
          <p:nvPr/>
        </p:nvPicPr>
        <p:blipFill>
          <a:blip r:embed="rId7"/>
          <a:stretch>
            <a:fillRect/>
          </a:stretch>
        </p:blipFill>
        <p:spPr>
          <a:xfrm>
            <a:off x="-101016" y="3262707"/>
            <a:ext cx="4431477" cy="3798409"/>
          </a:xfrm>
          <a:prstGeom prst="rect">
            <a:avLst/>
          </a:prstGeom>
        </p:spPr>
      </p:pic>
    </p:spTree>
    <p:extLst>
      <p:ext uri="{BB962C8B-B14F-4D97-AF65-F5344CB8AC3E}">
        <p14:creationId xmlns:p14="http://schemas.microsoft.com/office/powerpoint/2010/main" val="2721787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571580" y="133884"/>
            <a:ext cx="11078400" cy="480053"/>
          </a:xfrm>
        </p:spPr>
        <p:txBody>
          <a:bodyPr>
            <a:normAutofit fontScale="90000"/>
          </a:bodyPr>
          <a:lstStyle/>
          <a:p>
            <a:r>
              <a:rPr lang="en-US"/>
              <a:t>2.2- Discussion. </a:t>
            </a:r>
            <a:r>
              <a:rPr lang="en-US" sz="3100"/>
              <a:t>80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7" name="Picture 6">
            <a:extLst>
              <a:ext uri="{FF2B5EF4-FFF2-40B4-BE49-F238E27FC236}">
                <a16:creationId xmlns:a16="http://schemas.microsoft.com/office/drawing/2014/main" id="{392386D8-D441-4BD2-8FC0-A0F74473253A}"/>
              </a:ext>
            </a:extLst>
          </p:cNvPr>
          <p:cNvPicPr>
            <a:picLocks noChangeAspect="1"/>
          </p:cNvPicPr>
          <p:nvPr/>
        </p:nvPicPr>
        <p:blipFill>
          <a:blip r:embed="rId2"/>
          <a:stretch>
            <a:fillRect/>
          </a:stretch>
        </p:blipFill>
        <p:spPr>
          <a:xfrm>
            <a:off x="-144693" y="446245"/>
            <a:ext cx="4420096" cy="3315072"/>
          </a:xfrm>
          <a:prstGeom prst="rect">
            <a:avLst/>
          </a:prstGeom>
        </p:spPr>
      </p:pic>
      <p:pic>
        <p:nvPicPr>
          <p:cNvPr id="13" name="Picture 12">
            <a:extLst>
              <a:ext uri="{FF2B5EF4-FFF2-40B4-BE49-F238E27FC236}">
                <a16:creationId xmlns:a16="http://schemas.microsoft.com/office/drawing/2014/main" id="{35BAACEA-5085-4578-920B-7B224388DE70}"/>
              </a:ext>
            </a:extLst>
          </p:cNvPr>
          <p:cNvPicPr>
            <a:picLocks noChangeAspect="1"/>
          </p:cNvPicPr>
          <p:nvPr/>
        </p:nvPicPr>
        <p:blipFill>
          <a:blip r:embed="rId3"/>
          <a:stretch>
            <a:fillRect/>
          </a:stretch>
        </p:blipFill>
        <p:spPr>
          <a:xfrm>
            <a:off x="3657740" y="546432"/>
            <a:ext cx="4598528" cy="3502120"/>
          </a:xfrm>
          <a:prstGeom prst="rect">
            <a:avLst/>
          </a:prstGeom>
        </p:spPr>
      </p:pic>
      <p:pic>
        <p:nvPicPr>
          <p:cNvPr id="14" name="Picture 13">
            <a:extLst>
              <a:ext uri="{FF2B5EF4-FFF2-40B4-BE49-F238E27FC236}">
                <a16:creationId xmlns:a16="http://schemas.microsoft.com/office/drawing/2014/main" id="{75539775-40A9-4396-908B-678313C938D8}"/>
              </a:ext>
            </a:extLst>
          </p:cNvPr>
          <p:cNvPicPr>
            <a:picLocks noChangeAspect="1"/>
          </p:cNvPicPr>
          <p:nvPr/>
        </p:nvPicPr>
        <p:blipFill>
          <a:blip r:embed="rId4"/>
          <a:stretch>
            <a:fillRect/>
          </a:stretch>
        </p:blipFill>
        <p:spPr>
          <a:xfrm>
            <a:off x="7946156" y="600411"/>
            <a:ext cx="3999683" cy="3114360"/>
          </a:xfrm>
          <a:prstGeom prst="rect">
            <a:avLst/>
          </a:prstGeom>
        </p:spPr>
      </p:pic>
      <p:pic>
        <p:nvPicPr>
          <p:cNvPr id="15" name="Picture 14">
            <a:extLst>
              <a:ext uri="{FF2B5EF4-FFF2-40B4-BE49-F238E27FC236}">
                <a16:creationId xmlns:a16="http://schemas.microsoft.com/office/drawing/2014/main" id="{98CF9540-EC0F-4B17-B667-6E26EDE2843C}"/>
              </a:ext>
            </a:extLst>
          </p:cNvPr>
          <p:cNvPicPr>
            <a:picLocks noChangeAspect="1"/>
          </p:cNvPicPr>
          <p:nvPr/>
        </p:nvPicPr>
        <p:blipFill>
          <a:blip r:embed="rId5"/>
          <a:stretch>
            <a:fillRect/>
          </a:stretch>
        </p:blipFill>
        <p:spPr>
          <a:xfrm>
            <a:off x="3610497" y="3332925"/>
            <a:ext cx="4420096" cy="3315072"/>
          </a:xfrm>
          <a:prstGeom prst="rect">
            <a:avLst/>
          </a:prstGeom>
        </p:spPr>
      </p:pic>
      <p:pic>
        <p:nvPicPr>
          <p:cNvPr id="16" name="Picture 15">
            <a:extLst>
              <a:ext uri="{FF2B5EF4-FFF2-40B4-BE49-F238E27FC236}">
                <a16:creationId xmlns:a16="http://schemas.microsoft.com/office/drawing/2014/main" id="{099A7C91-57AB-4C51-9591-8E175BF4DF46}"/>
              </a:ext>
            </a:extLst>
          </p:cNvPr>
          <p:cNvPicPr>
            <a:picLocks noChangeAspect="1"/>
          </p:cNvPicPr>
          <p:nvPr/>
        </p:nvPicPr>
        <p:blipFill>
          <a:blip r:embed="rId6"/>
          <a:stretch>
            <a:fillRect/>
          </a:stretch>
        </p:blipFill>
        <p:spPr>
          <a:xfrm>
            <a:off x="7866245" y="3360373"/>
            <a:ext cx="4516107" cy="3387080"/>
          </a:xfrm>
          <a:prstGeom prst="rect">
            <a:avLst/>
          </a:prstGeom>
        </p:spPr>
      </p:pic>
      <p:pic>
        <p:nvPicPr>
          <p:cNvPr id="5" name="Picture 4">
            <a:extLst>
              <a:ext uri="{FF2B5EF4-FFF2-40B4-BE49-F238E27FC236}">
                <a16:creationId xmlns:a16="http://schemas.microsoft.com/office/drawing/2014/main" id="{6259ADE3-3FCF-4BB2-8C4A-3AFCA1D665A3}"/>
              </a:ext>
            </a:extLst>
          </p:cNvPr>
          <p:cNvPicPr>
            <a:picLocks noChangeAspect="1"/>
          </p:cNvPicPr>
          <p:nvPr/>
        </p:nvPicPr>
        <p:blipFill>
          <a:blip r:embed="rId7"/>
          <a:stretch>
            <a:fillRect/>
          </a:stretch>
        </p:blipFill>
        <p:spPr>
          <a:xfrm>
            <a:off x="-144693" y="3233469"/>
            <a:ext cx="4264057" cy="3198043"/>
          </a:xfrm>
          <a:prstGeom prst="rect">
            <a:avLst/>
          </a:prstGeom>
        </p:spPr>
      </p:pic>
    </p:spTree>
    <p:extLst>
      <p:ext uri="{BB962C8B-B14F-4D97-AF65-F5344CB8AC3E}">
        <p14:creationId xmlns:p14="http://schemas.microsoft.com/office/powerpoint/2010/main" val="3065230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436467" y="105832"/>
            <a:ext cx="11078400" cy="440096"/>
          </a:xfrm>
        </p:spPr>
        <p:txBody>
          <a:bodyPr>
            <a:normAutofit fontScale="90000"/>
          </a:bodyPr>
          <a:lstStyle/>
          <a:p>
            <a:r>
              <a:rPr lang="en-US"/>
              <a:t>2.2- Discussion. </a:t>
            </a:r>
            <a:r>
              <a:rPr lang="en-US" sz="3100"/>
              <a:t>90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E5C6CEA0-E738-4D4F-AAAA-0A204C58C2D8}"/>
              </a:ext>
            </a:extLst>
          </p:cNvPr>
          <p:cNvPicPr>
            <a:picLocks noChangeAspect="1"/>
          </p:cNvPicPr>
          <p:nvPr/>
        </p:nvPicPr>
        <p:blipFill>
          <a:blip r:embed="rId2"/>
          <a:stretch>
            <a:fillRect/>
          </a:stretch>
        </p:blipFill>
        <p:spPr>
          <a:xfrm>
            <a:off x="3647315" y="699196"/>
            <a:ext cx="4516107" cy="3387080"/>
          </a:xfrm>
          <a:prstGeom prst="rect">
            <a:avLst/>
          </a:prstGeom>
        </p:spPr>
      </p:pic>
      <p:pic>
        <p:nvPicPr>
          <p:cNvPr id="12" name="Picture 11">
            <a:extLst>
              <a:ext uri="{FF2B5EF4-FFF2-40B4-BE49-F238E27FC236}">
                <a16:creationId xmlns:a16="http://schemas.microsoft.com/office/drawing/2014/main" id="{1D9DD4A4-65F2-4940-8F2E-5A09F9B2AF56}"/>
              </a:ext>
            </a:extLst>
          </p:cNvPr>
          <p:cNvPicPr>
            <a:picLocks noChangeAspect="1"/>
          </p:cNvPicPr>
          <p:nvPr/>
        </p:nvPicPr>
        <p:blipFill>
          <a:blip r:embed="rId3"/>
          <a:stretch>
            <a:fillRect/>
          </a:stretch>
        </p:blipFill>
        <p:spPr>
          <a:xfrm>
            <a:off x="7412652" y="545929"/>
            <a:ext cx="4342881" cy="3693615"/>
          </a:xfrm>
          <a:prstGeom prst="rect">
            <a:avLst/>
          </a:prstGeom>
        </p:spPr>
      </p:pic>
      <p:pic>
        <p:nvPicPr>
          <p:cNvPr id="13" name="Picture 12">
            <a:extLst>
              <a:ext uri="{FF2B5EF4-FFF2-40B4-BE49-F238E27FC236}">
                <a16:creationId xmlns:a16="http://schemas.microsoft.com/office/drawing/2014/main" id="{2FC5C00D-F67A-438E-991E-210F3060E284}"/>
              </a:ext>
            </a:extLst>
          </p:cNvPr>
          <p:cNvPicPr>
            <a:picLocks noChangeAspect="1"/>
          </p:cNvPicPr>
          <p:nvPr/>
        </p:nvPicPr>
        <p:blipFill>
          <a:blip r:embed="rId4"/>
          <a:stretch>
            <a:fillRect/>
          </a:stretch>
        </p:blipFill>
        <p:spPr>
          <a:xfrm>
            <a:off x="3570369" y="3603917"/>
            <a:ext cx="4416491" cy="3312368"/>
          </a:xfrm>
          <a:prstGeom prst="rect">
            <a:avLst/>
          </a:prstGeom>
        </p:spPr>
      </p:pic>
      <p:pic>
        <p:nvPicPr>
          <p:cNvPr id="14" name="Picture 13">
            <a:extLst>
              <a:ext uri="{FF2B5EF4-FFF2-40B4-BE49-F238E27FC236}">
                <a16:creationId xmlns:a16="http://schemas.microsoft.com/office/drawing/2014/main" id="{28185965-F0C4-40EA-A1A0-4888DE8F8A15}"/>
              </a:ext>
            </a:extLst>
          </p:cNvPr>
          <p:cNvPicPr>
            <a:picLocks noChangeAspect="1"/>
          </p:cNvPicPr>
          <p:nvPr/>
        </p:nvPicPr>
        <p:blipFill>
          <a:blip r:embed="rId5"/>
          <a:stretch>
            <a:fillRect/>
          </a:stretch>
        </p:blipFill>
        <p:spPr>
          <a:xfrm>
            <a:off x="7456552" y="3728306"/>
            <a:ext cx="4172925" cy="3129695"/>
          </a:xfrm>
          <a:prstGeom prst="rect">
            <a:avLst/>
          </a:prstGeom>
        </p:spPr>
      </p:pic>
      <p:pic>
        <p:nvPicPr>
          <p:cNvPr id="15" name="Picture 14">
            <a:extLst>
              <a:ext uri="{FF2B5EF4-FFF2-40B4-BE49-F238E27FC236}">
                <a16:creationId xmlns:a16="http://schemas.microsoft.com/office/drawing/2014/main" id="{E4DB138A-D37B-4418-9DCA-E087D1BCBA3F}"/>
              </a:ext>
            </a:extLst>
          </p:cNvPr>
          <p:cNvPicPr>
            <a:picLocks noChangeAspect="1"/>
          </p:cNvPicPr>
          <p:nvPr/>
        </p:nvPicPr>
        <p:blipFill>
          <a:blip r:embed="rId6"/>
          <a:stretch>
            <a:fillRect/>
          </a:stretch>
        </p:blipFill>
        <p:spPr>
          <a:xfrm>
            <a:off x="-163758" y="699197"/>
            <a:ext cx="4295644" cy="3221732"/>
          </a:xfrm>
          <a:prstGeom prst="rect">
            <a:avLst/>
          </a:prstGeom>
        </p:spPr>
      </p:pic>
      <p:pic>
        <p:nvPicPr>
          <p:cNvPr id="4" name="Picture 3">
            <a:extLst>
              <a:ext uri="{FF2B5EF4-FFF2-40B4-BE49-F238E27FC236}">
                <a16:creationId xmlns:a16="http://schemas.microsoft.com/office/drawing/2014/main" id="{4C77E246-051B-4C4C-B753-C0AF87369A84}"/>
              </a:ext>
            </a:extLst>
          </p:cNvPr>
          <p:cNvPicPr>
            <a:picLocks noChangeAspect="1"/>
          </p:cNvPicPr>
          <p:nvPr/>
        </p:nvPicPr>
        <p:blipFill>
          <a:blip r:embed="rId7"/>
          <a:stretch>
            <a:fillRect/>
          </a:stretch>
        </p:blipFill>
        <p:spPr>
          <a:xfrm>
            <a:off x="-164345" y="3783867"/>
            <a:ext cx="3811660" cy="2858745"/>
          </a:xfrm>
          <a:prstGeom prst="rect">
            <a:avLst/>
          </a:prstGeom>
        </p:spPr>
      </p:pic>
    </p:spTree>
    <p:extLst>
      <p:ext uri="{BB962C8B-B14F-4D97-AF65-F5344CB8AC3E}">
        <p14:creationId xmlns:p14="http://schemas.microsoft.com/office/powerpoint/2010/main" val="3925049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556800" y="165529"/>
            <a:ext cx="11078400" cy="425904"/>
          </a:xfrm>
        </p:spPr>
        <p:txBody>
          <a:bodyPr>
            <a:normAutofit fontScale="90000"/>
          </a:bodyPr>
          <a:lstStyle/>
          <a:p>
            <a:r>
              <a:rPr lang="en-US"/>
              <a:t>2.2- Discussion. </a:t>
            </a:r>
            <a:r>
              <a:rPr lang="en-US" sz="3100"/>
              <a:t>100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DA3840-6047-4A9F-A2A4-48A104A1315B}"/>
              </a:ext>
            </a:extLst>
          </p:cNvPr>
          <p:cNvPicPr>
            <a:picLocks noChangeAspect="1"/>
          </p:cNvPicPr>
          <p:nvPr/>
        </p:nvPicPr>
        <p:blipFill>
          <a:blip r:embed="rId2"/>
          <a:stretch>
            <a:fillRect/>
          </a:stretch>
        </p:blipFill>
        <p:spPr>
          <a:xfrm>
            <a:off x="-55583" y="440095"/>
            <a:ext cx="4229672" cy="3585531"/>
          </a:xfrm>
          <a:prstGeom prst="rect">
            <a:avLst/>
          </a:prstGeom>
        </p:spPr>
      </p:pic>
      <p:pic>
        <p:nvPicPr>
          <p:cNvPr id="13" name="Picture 12">
            <a:extLst>
              <a:ext uri="{FF2B5EF4-FFF2-40B4-BE49-F238E27FC236}">
                <a16:creationId xmlns:a16="http://schemas.microsoft.com/office/drawing/2014/main" id="{350DC528-EA8D-4363-9013-494008916452}"/>
              </a:ext>
            </a:extLst>
          </p:cNvPr>
          <p:cNvPicPr>
            <a:picLocks noChangeAspect="1"/>
          </p:cNvPicPr>
          <p:nvPr/>
        </p:nvPicPr>
        <p:blipFill>
          <a:blip r:embed="rId3"/>
          <a:stretch>
            <a:fillRect/>
          </a:stretch>
        </p:blipFill>
        <p:spPr>
          <a:xfrm>
            <a:off x="3823967" y="659335"/>
            <a:ext cx="4196071" cy="3147053"/>
          </a:xfrm>
          <a:prstGeom prst="rect">
            <a:avLst/>
          </a:prstGeom>
        </p:spPr>
      </p:pic>
      <p:pic>
        <p:nvPicPr>
          <p:cNvPr id="14" name="Picture 13">
            <a:extLst>
              <a:ext uri="{FF2B5EF4-FFF2-40B4-BE49-F238E27FC236}">
                <a16:creationId xmlns:a16="http://schemas.microsoft.com/office/drawing/2014/main" id="{1CA8ECE6-953F-4581-A5DE-42D1730C0341}"/>
              </a:ext>
            </a:extLst>
          </p:cNvPr>
          <p:cNvPicPr>
            <a:picLocks noChangeAspect="1"/>
          </p:cNvPicPr>
          <p:nvPr/>
        </p:nvPicPr>
        <p:blipFill>
          <a:blip r:embed="rId4"/>
          <a:stretch>
            <a:fillRect/>
          </a:stretch>
        </p:blipFill>
        <p:spPr>
          <a:xfrm>
            <a:off x="7875223" y="659333"/>
            <a:ext cx="4196071" cy="3147053"/>
          </a:xfrm>
          <a:prstGeom prst="rect">
            <a:avLst/>
          </a:prstGeom>
        </p:spPr>
      </p:pic>
      <p:pic>
        <p:nvPicPr>
          <p:cNvPr id="15" name="Picture 14">
            <a:extLst>
              <a:ext uri="{FF2B5EF4-FFF2-40B4-BE49-F238E27FC236}">
                <a16:creationId xmlns:a16="http://schemas.microsoft.com/office/drawing/2014/main" id="{7D912470-F2DC-4261-B147-81B1EFFC49D2}"/>
              </a:ext>
            </a:extLst>
          </p:cNvPr>
          <p:cNvPicPr>
            <a:picLocks noChangeAspect="1"/>
          </p:cNvPicPr>
          <p:nvPr/>
        </p:nvPicPr>
        <p:blipFill>
          <a:blip r:embed="rId5"/>
          <a:stretch>
            <a:fillRect/>
          </a:stretch>
        </p:blipFill>
        <p:spPr>
          <a:xfrm>
            <a:off x="3679152" y="3377460"/>
            <a:ext cx="4196071" cy="3147053"/>
          </a:xfrm>
          <a:prstGeom prst="rect">
            <a:avLst/>
          </a:prstGeom>
        </p:spPr>
      </p:pic>
      <p:pic>
        <p:nvPicPr>
          <p:cNvPr id="16" name="Picture 15">
            <a:extLst>
              <a:ext uri="{FF2B5EF4-FFF2-40B4-BE49-F238E27FC236}">
                <a16:creationId xmlns:a16="http://schemas.microsoft.com/office/drawing/2014/main" id="{5D30AC0A-3919-4FD0-BCE2-56C4A1D957A4}"/>
              </a:ext>
            </a:extLst>
          </p:cNvPr>
          <p:cNvPicPr>
            <a:picLocks noChangeAspect="1"/>
          </p:cNvPicPr>
          <p:nvPr/>
        </p:nvPicPr>
        <p:blipFill>
          <a:blip r:embed="rId6"/>
          <a:stretch>
            <a:fillRect/>
          </a:stretch>
        </p:blipFill>
        <p:spPr>
          <a:xfrm>
            <a:off x="8082049" y="3127464"/>
            <a:ext cx="4041456" cy="3600049"/>
          </a:xfrm>
          <a:prstGeom prst="rect">
            <a:avLst/>
          </a:prstGeom>
        </p:spPr>
      </p:pic>
      <p:pic>
        <p:nvPicPr>
          <p:cNvPr id="3" name="Picture 2">
            <a:extLst>
              <a:ext uri="{FF2B5EF4-FFF2-40B4-BE49-F238E27FC236}">
                <a16:creationId xmlns:a16="http://schemas.microsoft.com/office/drawing/2014/main" id="{9A52043F-3405-4725-BC6F-265626039FA0}"/>
              </a:ext>
            </a:extLst>
          </p:cNvPr>
          <p:cNvPicPr>
            <a:picLocks noChangeAspect="1"/>
          </p:cNvPicPr>
          <p:nvPr/>
        </p:nvPicPr>
        <p:blipFill>
          <a:blip r:embed="rId7"/>
          <a:stretch>
            <a:fillRect/>
          </a:stretch>
        </p:blipFill>
        <p:spPr>
          <a:xfrm>
            <a:off x="185554" y="3631286"/>
            <a:ext cx="3715492" cy="2786619"/>
          </a:xfrm>
          <a:prstGeom prst="rect">
            <a:avLst/>
          </a:prstGeom>
        </p:spPr>
      </p:pic>
    </p:spTree>
    <p:extLst>
      <p:ext uri="{BB962C8B-B14F-4D97-AF65-F5344CB8AC3E}">
        <p14:creationId xmlns:p14="http://schemas.microsoft.com/office/powerpoint/2010/main" val="1981804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fontScale="90000"/>
          </a:bodyPr>
          <a:lstStyle/>
          <a:p>
            <a:r>
              <a:rPr lang="en-US"/>
              <a:t>2.2- Discussion. Delta </a:t>
            </a:r>
            <a:r>
              <a:rPr lang="en-US" err="1"/>
              <a:t>w.r.t.</a:t>
            </a:r>
            <a:r>
              <a:rPr lang="en-US"/>
              <a:t> [1+D] with the DMRS </a:t>
            </a:r>
            <a:r>
              <a:rPr lang="en-US">
                <a:solidFill>
                  <a:schemeClr val="tx1">
                    <a:lumMod val="95000"/>
                    <a:lumOff val="5000"/>
                  </a:schemeClr>
                </a:solidFill>
              </a:rPr>
              <a:t>not</a:t>
            </a:r>
            <a:r>
              <a:rPr lang="en-US"/>
              <a:t>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3021529"/>
          </a:xfrm>
        </p:spPr>
        <p:txBody>
          <a:bodyPr vert="horz" lIns="91440" tIns="45720" rIns="91440" bIns="45720" rtlCol="0" anchor="t">
            <a:normAutofit/>
          </a:bodyPr>
          <a:lstStyle/>
          <a:p>
            <a:pPr marL="0" indent="0">
              <a:buNone/>
            </a:pPr>
            <a:r>
              <a:rPr lang="en-US" sz="2400" b="1" i="1" dirty="0"/>
              <a:t>Observation 2</a:t>
            </a:r>
            <a:r>
              <a:rPr lang="en-US" sz="2400" i="1" dirty="0"/>
              <a:t>: For all the tested channel bandwidth, and allocation configurations, there are filters that conform to 38.101-1 Rel-16 requirements that offer larger or same output power than the [1+D] filter without DMRS shaping.</a:t>
            </a:r>
          </a:p>
          <a:p>
            <a:pPr marL="0" indent="0">
              <a:buNone/>
            </a:pPr>
            <a:endParaRPr lang="en-US" sz="2400" i="1" dirty="0">
              <a:cs typeface="Calibri"/>
            </a:endParaRPr>
          </a:p>
          <a:p>
            <a:pPr marL="0" indent="0">
              <a:buNone/>
            </a:pPr>
            <a:r>
              <a:rPr lang="en-US" sz="2400" b="1" i="1" dirty="0">
                <a:ea typeface="+mn-lt"/>
                <a:cs typeface="+mn-lt"/>
              </a:rPr>
              <a:t>Observation 3</a:t>
            </a:r>
            <a:r>
              <a:rPr lang="en-US" sz="2400" i="1" dirty="0">
                <a:ea typeface="+mn-lt"/>
                <a:cs typeface="+mn-lt"/>
              </a:rPr>
              <a:t>: When comparing [1+D] results with and without DMRS shaping, it can be noted that in most of the cases DMRS without shaping offers smaller output power. </a:t>
            </a:r>
            <a:endParaRPr lang="en-US" sz="2400" i="1" dirty="0">
              <a:cs typeface="Calibri"/>
            </a:endParaRPr>
          </a:p>
        </p:txBody>
      </p:sp>
    </p:spTree>
    <p:extLst>
      <p:ext uri="{BB962C8B-B14F-4D97-AF65-F5344CB8AC3E}">
        <p14:creationId xmlns:p14="http://schemas.microsoft.com/office/powerpoint/2010/main" val="3238571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2.3-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932539"/>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best filter per channel BW and transmission configuration. The criteria followed is to select the filter that offers the highest output power, and in case there are more than one filter with the same highest output power, the one with lower EVM is chosen.</a:t>
            </a:r>
          </a:p>
        </p:txBody>
      </p:sp>
    </p:spTree>
    <p:extLst>
      <p:ext uri="{BB962C8B-B14F-4D97-AF65-F5344CB8AC3E}">
        <p14:creationId xmlns:p14="http://schemas.microsoft.com/office/powerpoint/2010/main" val="391576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5150105" cy="5369007"/>
          </a:xfrm>
        </p:spPr>
        <p:txBody>
          <a:bodyPr>
            <a:normAutofit/>
          </a:bodyPr>
          <a:lstStyle/>
          <a:p>
            <a:pPr marL="0" indent="0" algn="just" fontAlgn="base">
              <a:buNone/>
            </a:pPr>
            <a:r>
              <a:rPr lang="en-US" sz="1800" dirty="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dirty="0" err="1"/>
              <a:t>gNB</a:t>
            </a:r>
            <a:r>
              <a:rPr lang="en-US" sz="1800" dirty="0"/>
              <a:t> receiver, agreed in the way forward [3].</a:t>
            </a:r>
          </a:p>
          <a:p>
            <a:pPr marL="0" indent="0" algn="just" fontAlgn="base">
              <a:buNone/>
            </a:pPr>
            <a:r>
              <a:rPr lang="en-US" sz="1800" dirty="0"/>
              <a:t>Additionally, the [1+D] filter is included in the evaluations with two different configurations, in one, the DMRS are shaped (as the rest of the filters) and in another, the DMRS are not shaped.</a:t>
            </a:r>
          </a:p>
          <a:p>
            <a:pPr marL="0" indent="0" algn="just" fontAlgn="base">
              <a:buNone/>
            </a:pPr>
            <a:r>
              <a:rPr lang="en-US" sz="1800" dirty="0"/>
              <a:t>Table 1 shows the simulation parameters.</a:t>
            </a:r>
          </a:p>
          <a:p>
            <a:pPr marL="0" indent="0" algn="just" fontAlgn="base">
              <a:buNone/>
            </a:pPr>
            <a:r>
              <a:rPr lang="en-US" sz="1800" dirty="0"/>
              <a:t>Following the agreed way forward after RAN4#100e [3], PC2 is addressed in the evaluations.</a:t>
            </a:r>
          </a:p>
          <a:p>
            <a:pPr marL="457200" lvl="1" indent="0" algn="just" fontAlgn="base">
              <a:buNone/>
            </a:pPr>
            <a:endParaRPr lang="en-US" sz="1800" dirty="0"/>
          </a:p>
        </p:txBody>
      </p:sp>
      <p:graphicFrame>
        <p:nvGraphicFramePr>
          <p:cNvPr id="5" name="Table 4">
            <a:extLst>
              <a:ext uri="{FF2B5EF4-FFF2-40B4-BE49-F238E27FC236}">
                <a16:creationId xmlns:a16="http://schemas.microsoft.com/office/drawing/2014/main" id="{07D24B0F-F591-4003-B4A9-CA909D606293}"/>
              </a:ext>
            </a:extLst>
          </p:cNvPr>
          <p:cNvGraphicFramePr>
            <a:graphicFrameLocks noGrp="1"/>
          </p:cNvGraphicFramePr>
          <p:nvPr>
            <p:extLst>
              <p:ext uri="{D42A27DB-BD31-4B8C-83A1-F6EECF244321}">
                <p14:modId xmlns:p14="http://schemas.microsoft.com/office/powerpoint/2010/main" val="1367363241"/>
              </p:ext>
            </p:extLst>
          </p:nvPr>
        </p:nvGraphicFramePr>
        <p:xfrm>
          <a:off x="5831002" y="1253331"/>
          <a:ext cx="5418666" cy="45008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kern="1200">
                          <a:solidFill>
                            <a:schemeClr val="dk1"/>
                          </a:solidFill>
                          <a:effectLst/>
                          <a:latin typeface="+mn-lt"/>
                          <a:ea typeface="+mn-ea"/>
                          <a:cs typeface="+mn-cs"/>
                        </a:rPr>
                        <a:t>30 kHz</a:t>
                      </a:r>
                    </a:p>
                  </a:txBody>
                  <a:tcPr/>
                </a:tc>
                <a:extLst>
                  <a:ext uri="{0D108BD9-81ED-4DB2-BD59-A6C34878D82A}">
                    <a16:rowId xmlns:a16="http://schemas.microsoft.com/office/drawing/2014/main" val="3659922112"/>
                  </a:ext>
                </a:extLst>
              </a:tr>
            </a:tbl>
          </a:graphicData>
        </a:graphic>
      </p:graphicFrame>
      <p:sp>
        <p:nvSpPr>
          <p:cNvPr id="6" name="TextBox 5">
            <a:extLst>
              <a:ext uri="{FF2B5EF4-FFF2-40B4-BE49-F238E27FC236}">
                <a16:creationId xmlns:a16="http://schemas.microsoft.com/office/drawing/2014/main" id="{C3ABDE83-105A-4855-9FD2-3285B42BE13F}"/>
              </a:ext>
            </a:extLst>
          </p:cNvPr>
          <p:cNvSpPr txBox="1"/>
          <p:nvPr/>
        </p:nvSpPr>
        <p:spPr>
          <a:xfrm>
            <a:off x="7226934" y="831396"/>
            <a:ext cx="3090398" cy="369332"/>
          </a:xfrm>
          <a:prstGeom prst="rect">
            <a:avLst/>
          </a:prstGeom>
          <a:noFill/>
        </p:spPr>
        <p:txBody>
          <a:bodyPr wrap="none" rtlCol="0">
            <a:spAutoFit/>
          </a:bodyPr>
          <a:lstStyle/>
          <a:p>
            <a:r>
              <a:rPr lang="en-US"/>
              <a:t>Table 1: Simulation parameters</a:t>
            </a:r>
          </a:p>
        </p:txBody>
      </p:sp>
    </p:spTree>
    <p:extLst>
      <p:ext uri="{BB962C8B-B14F-4D97-AF65-F5344CB8AC3E}">
        <p14:creationId xmlns:p14="http://schemas.microsoft.com/office/powerpoint/2010/main" val="32330684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2.3-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815413" y="4389107"/>
            <a:ext cx="3840427" cy="261505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10 MHz: For central and small-medium size transmission, 0.2 and Triang B (less aggressive filters) offer best performance. For edge transmission, 0.335 and 0.28 (more aggressive than Triang B and 0.2) are best. For the small allocations, less aggressive filters perform better.</a:t>
            </a:r>
          </a:p>
          <a:p>
            <a:pPr defTabSz="479988">
              <a:spcAft>
                <a:spcPts val="800"/>
              </a:spcAft>
              <a:tabLst>
                <a:tab pos="479988" algn="l"/>
              </a:tabLst>
            </a:pPr>
            <a:endParaRPr lang="en-US" sz="1600"/>
          </a:p>
          <a:p>
            <a:pPr defTabSz="479988">
              <a:spcAft>
                <a:spcPts val="800"/>
              </a:spcAft>
              <a:tabLst>
                <a:tab pos="479988" algn="l"/>
              </a:tabLst>
            </a:pPr>
            <a:endParaRPr lang="en-US" sz="1600"/>
          </a:p>
        </p:txBody>
      </p:sp>
      <p:pic>
        <p:nvPicPr>
          <p:cNvPr id="12" name="Picture 11">
            <a:extLst>
              <a:ext uri="{FF2B5EF4-FFF2-40B4-BE49-F238E27FC236}">
                <a16:creationId xmlns:a16="http://schemas.microsoft.com/office/drawing/2014/main" id="{4641153A-E05F-415F-8E62-4A905F5EF88F}"/>
              </a:ext>
            </a:extLst>
          </p:cNvPr>
          <p:cNvPicPr>
            <a:picLocks noChangeAspect="1"/>
          </p:cNvPicPr>
          <p:nvPr/>
        </p:nvPicPr>
        <p:blipFill>
          <a:blip r:embed="rId2"/>
          <a:stretch>
            <a:fillRect/>
          </a:stretch>
        </p:blipFill>
        <p:spPr>
          <a:xfrm>
            <a:off x="239349" y="932723"/>
            <a:ext cx="5201920" cy="3901440"/>
          </a:xfrm>
          <a:prstGeom prst="rect">
            <a:avLst/>
          </a:prstGeom>
        </p:spPr>
      </p:pic>
      <p:pic>
        <p:nvPicPr>
          <p:cNvPr id="13" name="Picture 12">
            <a:extLst>
              <a:ext uri="{FF2B5EF4-FFF2-40B4-BE49-F238E27FC236}">
                <a16:creationId xmlns:a16="http://schemas.microsoft.com/office/drawing/2014/main" id="{F58D828F-CBA6-4BAE-810E-F69B41629425}"/>
              </a:ext>
            </a:extLst>
          </p:cNvPr>
          <p:cNvPicPr>
            <a:picLocks noChangeAspect="1"/>
          </p:cNvPicPr>
          <p:nvPr/>
        </p:nvPicPr>
        <p:blipFill>
          <a:blip r:embed="rId3"/>
          <a:stretch>
            <a:fillRect/>
          </a:stretch>
        </p:blipFill>
        <p:spPr>
          <a:xfrm>
            <a:off x="6178267" y="938821"/>
            <a:ext cx="5201920" cy="3901440"/>
          </a:xfrm>
          <a:prstGeom prst="rect">
            <a:avLst/>
          </a:prstGeom>
        </p:spPr>
      </p:pic>
      <p:sp>
        <p:nvSpPr>
          <p:cNvPr id="18" name="Rectangle 17">
            <a:extLst>
              <a:ext uri="{FF2B5EF4-FFF2-40B4-BE49-F238E27FC236}">
                <a16:creationId xmlns:a16="http://schemas.microsoft.com/office/drawing/2014/main" id="{86213D2B-8E97-496B-A8C3-B2436C54A998}"/>
              </a:ext>
            </a:extLst>
          </p:cNvPr>
          <p:cNvSpPr/>
          <p:nvPr/>
        </p:nvSpPr>
        <p:spPr>
          <a:xfrm>
            <a:off x="6532331" y="4485117"/>
            <a:ext cx="4844256" cy="830997"/>
          </a:xfrm>
          <a:prstGeom prst="rect">
            <a:avLst/>
          </a:prstGeom>
        </p:spPr>
        <p:txBody>
          <a:bodyPr wrap="square">
            <a:spAutoFit/>
          </a:bodyPr>
          <a:lstStyle/>
          <a:p>
            <a:pPr defTabSz="479988">
              <a:spcAft>
                <a:spcPts val="800"/>
              </a:spcAft>
              <a:tabLst>
                <a:tab pos="479988" algn="l"/>
              </a:tabLst>
            </a:pPr>
            <a:r>
              <a:rPr lang="en-US" sz="1600"/>
              <a:t>15 MHz: Central and small-medium allocations, 0.2 and Triang B are best. For edge and medium-large allocations, small difference between 0.335, 0.28.</a:t>
            </a:r>
          </a:p>
        </p:txBody>
      </p:sp>
    </p:spTree>
    <p:extLst>
      <p:ext uri="{BB962C8B-B14F-4D97-AF65-F5344CB8AC3E}">
        <p14:creationId xmlns:p14="http://schemas.microsoft.com/office/powerpoint/2010/main" val="2112252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2.3- Discussion. Best filters per channel bandwidth. </a:t>
            </a:r>
            <a:endParaRPr lang="en-US">
              <a:cs typeface="Calibri Light"/>
            </a:endParaRP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1103445" y="4713784"/>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20 MHz: Small and medium allocations, less aggressive filters perform better (0.2 and Triang B). For larger (and edge) allocations, more aggressive filters (0.28, 0.335 and Triang A). [1+D] is barely ever the best filter.</a:t>
            </a:r>
          </a:p>
        </p:txBody>
      </p:sp>
      <p:pic>
        <p:nvPicPr>
          <p:cNvPr id="3" name="Picture 2">
            <a:extLst>
              <a:ext uri="{FF2B5EF4-FFF2-40B4-BE49-F238E27FC236}">
                <a16:creationId xmlns:a16="http://schemas.microsoft.com/office/drawing/2014/main" id="{F29FCE33-F33B-46D8-8DE0-01D079913A51}"/>
              </a:ext>
            </a:extLst>
          </p:cNvPr>
          <p:cNvPicPr>
            <a:picLocks noChangeAspect="1"/>
          </p:cNvPicPr>
          <p:nvPr/>
        </p:nvPicPr>
        <p:blipFill>
          <a:blip r:embed="rId2"/>
          <a:stretch>
            <a:fillRect/>
          </a:stretch>
        </p:blipFill>
        <p:spPr>
          <a:xfrm>
            <a:off x="290528" y="1099133"/>
            <a:ext cx="5201920" cy="3901440"/>
          </a:xfrm>
          <a:prstGeom prst="rect">
            <a:avLst/>
          </a:prstGeom>
        </p:spPr>
      </p:pic>
      <p:pic>
        <p:nvPicPr>
          <p:cNvPr id="4" name="Picture 3">
            <a:extLst>
              <a:ext uri="{FF2B5EF4-FFF2-40B4-BE49-F238E27FC236}">
                <a16:creationId xmlns:a16="http://schemas.microsoft.com/office/drawing/2014/main" id="{4785D420-8B9B-4F56-ACBB-806F4B6F6477}"/>
              </a:ext>
            </a:extLst>
          </p:cNvPr>
          <p:cNvPicPr>
            <a:picLocks noChangeAspect="1"/>
          </p:cNvPicPr>
          <p:nvPr/>
        </p:nvPicPr>
        <p:blipFill>
          <a:blip r:embed="rId3"/>
          <a:stretch>
            <a:fillRect/>
          </a:stretch>
        </p:blipFill>
        <p:spPr>
          <a:xfrm>
            <a:off x="6699552" y="1177644"/>
            <a:ext cx="5201920" cy="3901440"/>
          </a:xfrm>
          <a:prstGeom prst="rect">
            <a:avLst/>
          </a:prstGeom>
        </p:spPr>
      </p:pic>
      <p:sp>
        <p:nvSpPr>
          <p:cNvPr id="12" name="TextBox 11">
            <a:extLst>
              <a:ext uri="{FF2B5EF4-FFF2-40B4-BE49-F238E27FC236}">
                <a16:creationId xmlns:a16="http://schemas.microsoft.com/office/drawing/2014/main" id="{3D464A96-D682-447D-8874-C8FAEEAE02C0}"/>
              </a:ext>
            </a:extLst>
          </p:cNvPr>
          <p:cNvSpPr txBox="1"/>
          <p:nvPr/>
        </p:nvSpPr>
        <p:spPr>
          <a:xfrm>
            <a:off x="7431245" y="4707280"/>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dirty="0"/>
              <a:t>30 MHz: Small and medium allocations, less aggressive filters perform better (0.2 and </a:t>
            </a:r>
            <a:r>
              <a:rPr lang="en-US" sz="1600" dirty="0" err="1"/>
              <a:t>Triang</a:t>
            </a:r>
            <a:r>
              <a:rPr lang="en-US" sz="1600" dirty="0"/>
              <a:t> B). For larger allocations, closer to the edge, 0.335 is best, and 0.28 for allocations further from the edge. </a:t>
            </a:r>
          </a:p>
        </p:txBody>
      </p:sp>
    </p:spTree>
    <p:extLst>
      <p:ext uri="{BB962C8B-B14F-4D97-AF65-F5344CB8AC3E}">
        <p14:creationId xmlns:p14="http://schemas.microsoft.com/office/powerpoint/2010/main" val="4046420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57632" y="245359"/>
            <a:ext cx="11078400" cy="965235"/>
          </a:xfrm>
        </p:spPr>
        <p:txBody>
          <a:bodyPr>
            <a:normAutofit/>
          </a:bodyPr>
          <a:lstStyle/>
          <a:p>
            <a:r>
              <a:rPr lang="en-US" sz="4000"/>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815B4272-CFA5-45DE-9B84-9F81AB5959EC}"/>
              </a:ext>
            </a:extLst>
          </p:cNvPr>
          <p:cNvPicPr>
            <a:picLocks noChangeAspect="1"/>
          </p:cNvPicPr>
          <p:nvPr/>
        </p:nvPicPr>
        <p:blipFill>
          <a:blip r:embed="rId2"/>
          <a:stretch>
            <a:fillRect/>
          </a:stretch>
        </p:blipFill>
        <p:spPr>
          <a:xfrm>
            <a:off x="455968" y="632496"/>
            <a:ext cx="5201920" cy="3901440"/>
          </a:xfrm>
          <a:prstGeom prst="rect">
            <a:avLst/>
          </a:prstGeom>
        </p:spPr>
      </p:pic>
      <p:pic>
        <p:nvPicPr>
          <p:cNvPr id="14" name="Picture 13">
            <a:extLst>
              <a:ext uri="{FF2B5EF4-FFF2-40B4-BE49-F238E27FC236}">
                <a16:creationId xmlns:a16="http://schemas.microsoft.com/office/drawing/2014/main" id="{5D9F5BF5-737A-44B3-8079-468BA8B08CE0}"/>
              </a:ext>
            </a:extLst>
          </p:cNvPr>
          <p:cNvPicPr>
            <a:picLocks noChangeAspect="1"/>
          </p:cNvPicPr>
          <p:nvPr/>
        </p:nvPicPr>
        <p:blipFill>
          <a:blip r:embed="rId3"/>
          <a:stretch>
            <a:fillRect/>
          </a:stretch>
        </p:blipFill>
        <p:spPr>
          <a:xfrm>
            <a:off x="6390619" y="632496"/>
            <a:ext cx="5201920" cy="3901440"/>
          </a:xfrm>
          <a:prstGeom prst="rect">
            <a:avLst/>
          </a:prstGeom>
        </p:spPr>
      </p:pic>
      <p:sp>
        <p:nvSpPr>
          <p:cNvPr id="19" name="TextBox 18">
            <a:extLst>
              <a:ext uri="{FF2B5EF4-FFF2-40B4-BE49-F238E27FC236}">
                <a16:creationId xmlns:a16="http://schemas.microsoft.com/office/drawing/2014/main" id="{43B33312-D296-4772-B8BA-19636B58BB0B}"/>
              </a:ext>
            </a:extLst>
          </p:cNvPr>
          <p:cNvSpPr txBox="1"/>
          <p:nvPr/>
        </p:nvSpPr>
        <p:spPr>
          <a:xfrm>
            <a:off x="911424" y="4222425"/>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40 MHz: For small and central allocations, 0.2 and Triang B are the best. For 1 PRB allocation, closer to the edges, [1+D] is the best. Again, for larger allocations, and edge allocations, more aggressive filters perform better.</a:t>
            </a:r>
          </a:p>
        </p:txBody>
      </p:sp>
      <p:sp>
        <p:nvSpPr>
          <p:cNvPr id="20" name="TextBox 19">
            <a:extLst>
              <a:ext uri="{FF2B5EF4-FFF2-40B4-BE49-F238E27FC236}">
                <a16:creationId xmlns:a16="http://schemas.microsoft.com/office/drawing/2014/main" id="{E3CDCB19-3E23-4B87-8572-09A569A7FF00}"/>
              </a:ext>
            </a:extLst>
          </p:cNvPr>
          <p:cNvSpPr txBox="1"/>
          <p:nvPr/>
        </p:nvSpPr>
        <p:spPr>
          <a:xfrm>
            <a:off x="6980360" y="4101075"/>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50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3434224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91242"/>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9239C43C-7666-48DD-A2BF-F8E92F6D9501}"/>
              </a:ext>
            </a:extLst>
          </p:cNvPr>
          <p:cNvPicPr>
            <a:picLocks noChangeAspect="1"/>
          </p:cNvPicPr>
          <p:nvPr/>
        </p:nvPicPr>
        <p:blipFill>
          <a:blip r:embed="rId2"/>
          <a:stretch>
            <a:fillRect/>
          </a:stretch>
        </p:blipFill>
        <p:spPr>
          <a:xfrm>
            <a:off x="0" y="548680"/>
            <a:ext cx="5689600" cy="4267200"/>
          </a:xfrm>
          <a:prstGeom prst="rect">
            <a:avLst/>
          </a:prstGeom>
        </p:spPr>
      </p:pic>
      <p:pic>
        <p:nvPicPr>
          <p:cNvPr id="4" name="Picture 3">
            <a:extLst>
              <a:ext uri="{FF2B5EF4-FFF2-40B4-BE49-F238E27FC236}">
                <a16:creationId xmlns:a16="http://schemas.microsoft.com/office/drawing/2014/main" id="{A5A510EB-2940-4ED2-8942-7A9BAD870359}"/>
              </a:ext>
            </a:extLst>
          </p:cNvPr>
          <p:cNvPicPr>
            <a:picLocks noChangeAspect="1"/>
          </p:cNvPicPr>
          <p:nvPr/>
        </p:nvPicPr>
        <p:blipFill>
          <a:blip r:embed="rId3"/>
          <a:stretch>
            <a:fillRect/>
          </a:stretch>
        </p:blipFill>
        <p:spPr>
          <a:xfrm>
            <a:off x="5807968" y="548680"/>
            <a:ext cx="5689600" cy="4267200"/>
          </a:xfrm>
          <a:prstGeom prst="rect">
            <a:avLst/>
          </a:prstGeom>
        </p:spPr>
      </p:pic>
      <p:sp>
        <p:nvSpPr>
          <p:cNvPr id="10" name="TextBox 9">
            <a:extLst>
              <a:ext uri="{FF2B5EF4-FFF2-40B4-BE49-F238E27FC236}">
                <a16:creationId xmlns:a16="http://schemas.microsoft.com/office/drawing/2014/main" id="{D7DDE596-49FD-4B82-BB1A-DE7635251D35}"/>
              </a:ext>
            </a:extLst>
          </p:cNvPr>
          <p:cNvSpPr txBox="1"/>
          <p:nvPr/>
        </p:nvSpPr>
        <p:spPr>
          <a:xfrm>
            <a:off x="719403" y="4485118"/>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60 MHz: For small and central allocations, 0.2 and Triang B are the best. For 1 PRB allocation, closer to the edges, 0.335 is the best. Again, for larger allocations, and edge allocations, more aggressive filters perform better.</a:t>
            </a:r>
          </a:p>
        </p:txBody>
      </p:sp>
      <p:sp>
        <p:nvSpPr>
          <p:cNvPr id="12" name="TextBox 11">
            <a:extLst>
              <a:ext uri="{FF2B5EF4-FFF2-40B4-BE49-F238E27FC236}">
                <a16:creationId xmlns:a16="http://schemas.microsoft.com/office/drawing/2014/main" id="{A5CD750A-0A36-4B38-A9E5-6C3825978F6C}"/>
              </a:ext>
            </a:extLst>
          </p:cNvPr>
          <p:cNvSpPr txBox="1"/>
          <p:nvPr/>
        </p:nvSpPr>
        <p:spPr>
          <a:xfrm>
            <a:off x="6545022" y="4384743"/>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80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1512144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44EE13-09E7-423C-A8A3-68205644082D}"/>
              </a:ext>
            </a:extLst>
          </p:cNvPr>
          <p:cNvPicPr>
            <a:picLocks noChangeAspect="1"/>
          </p:cNvPicPr>
          <p:nvPr/>
        </p:nvPicPr>
        <p:blipFill>
          <a:blip r:embed="rId2"/>
          <a:stretch>
            <a:fillRect/>
          </a:stretch>
        </p:blipFill>
        <p:spPr>
          <a:xfrm>
            <a:off x="6078656" y="608635"/>
            <a:ext cx="5201920" cy="3901440"/>
          </a:xfrm>
          <a:prstGeom prst="rect">
            <a:avLst/>
          </a:prstGeom>
        </p:spPr>
      </p:pic>
      <p:sp>
        <p:nvSpPr>
          <p:cNvPr id="14" name="TextBox 13">
            <a:extLst>
              <a:ext uri="{FF2B5EF4-FFF2-40B4-BE49-F238E27FC236}">
                <a16:creationId xmlns:a16="http://schemas.microsoft.com/office/drawing/2014/main" id="{70938428-BDD2-4161-B76D-87E14472F875}"/>
              </a:ext>
            </a:extLst>
          </p:cNvPr>
          <p:cNvSpPr txBox="1"/>
          <p:nvPr/>
        </p:nvSpPr>
        <p:spPr>
          <a:xfrm>
            <a:off x="911424" y="4439629"/>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90 MHz: For small and central allocations, Triang B and 0.2 are the best. Again, for larger allocations, and edge allocations, more aggressive filters perform better.</a:t>
            </a:r>
          </a:p>
        </p:txBody>
      </p:sp>
      <p:sp>
        <p:nvSpPr>
          <p:cNvPr id="15" name="TextBox 14">
            <a:extLst>
              <a:ext uri="{FF2B5EF4-FFF2-40B4-BE49-F238E27FC236}">
                <a16:creationId xmlns:a16="http://schemas.microsoft.com/office/drawing/2014/main" id="{479E68C2-8DC3-4503-9C78-53EA6D31B53B}"/>
              </a:ext>
            </a:extLst>
          </p:cNvPr>
          <p:cNvSpPr txBox="1"/>
          <p:nvPr/>
        </p:nvSpPr>
        <p:spPr>
          <a:xfrm>
            <a:off x="6672064" y="4460366"/>
            <a:ext cx="4304805" cy="1917424"/>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100 MHz: For small and central allocations, 0.2 and Triang B are the best. Again, for larger allocations, and edge allocations, more aggressive filters perform better. For closer to the edge allocations, 0.335 is the best, then 0.28 and Triang A are better for large allocations not next to the edge of the channel.</a:t>
            </a:r>
          </a:p>
        </p:txBody>
      </p:sp>
      <p:pic>
        <p:nvPicPr>
          <p:cNvPr id="17" name="Picture 16">
            <a:extLst>
              <a:ext uri="{FF2B5EF4-FFF2-40B4-BE49-F238E27FC236}">
                <a16:creationId xmlns:a16="http://schemas.microsoft.com/office/drawing/2014/main" id="{38FEBA64-A7E8-4E9B-BB4B-6E47D00AB7E9}"/>
              </a:ext>
            </a:extLst>
          </p:cNvPr>
          <p:cNvPicPr>
            <a:picLocks noChangeAspect="1"/>
          </p:cNvPicPr>
          <p:nvPr/>
        </p:nvPicPr>
        <p:blipFill>
          <a:blip r:embed="rId3"/>
          <a:stretch>
            <a:fillRect/>
          </a:stretch>
        </p:blipFill>
        <p:spPr>
          <a:xfrm>
            <a:off x="232625" y="608635"/>
            <a:ext cx="5201920" cy="3901440"/>
          </a:xfrm>
          <a:prstGeom prst="rect">
            <a:avLst/>
          </a:prstGeom>
        </p:spPr>
      </p:pic>
    </p:spTree>
    <p:extLst>
      <p:ext uri="{BB962C8B-B14F-4D97-AF65-F5344CB8AC3E}">
        <p14:creationId xmlns:p14="http://schemas.microsoft.com/office/powerpoint/2010/main" val="22501350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9" name="Content Placeholder 2">
            <a:extLst>
              <a:ext uri="{FF2B5EF4-FFF2-40B4-BE49-F238E27FC236}">
                <a16:creationId xmlns:a16="http://schemas.microsoft.com/office/drawing/2014/main" id="{89B738E3-F8A5-4587-8424-C5C6B4F9C741}"/>
              </a:ext>
            </a:extLst>
          </p:cNvPr>
          <p:cNvSpPr>
            <a:spLocks noGrp="1"/>
          </p:cNvSpPr>
          <p:nvPr>
            <p:ph idx="1"/>
          </p:nvPr>
        </p:nvSpPr>
        <p:spPr>
          <a:xfrm>
            <a:off x="730623" y="1489958"/>
            <a:ext cx="10282518" cy="3966945"/>
          </a:xfrm>
        </p:spPr>
        <p:txBody>
          <a:bodyPr vert="horz" lIns="91440" tIns="45720" rIns="91440" bIns="45720" rtlCol="0" anchor="t">
            <a:normAutofit/>
          </a:bodyPr>
          <a:lstStyle/>
          <a:p>
            <a:pPr marL="0" indent="0">
              <a:buNone/>
            </a:pPr>
            <a:r>
              <a:rPr lang="en-US" sz="2400" b="1" i="1" dirty="0"/>
              <a:t>Observation 4</a:t>
            </a:r>
            <a:r>
              <a:rPr lang="en-US" sz="2400" i="1" dirty="0"/>
              <a:t>: Triangular filters have very similar performance to their closer 3-tap filter in frequency shape.</a:t>
            </a:r>
          </a:p>
          <a:p>
            <a:pPr marL="0" indent="0">
              <a:buNone/>
            </a:pPr>
            <a:r>
              <a:rPr lang="en-US" sz="2400" b="1" i="1" dirty="0"/>
              <a:t>Observation 5</a:t>
            </a:r>
            <a:r>
              <a:rPr lang="en-US" sz="2400" i="1" dirty="0"/>
              <a:t>: There is not a single solution for all the evaluated cases. Depending on the allocation configuration, different filters (i.e., more or less aggressive) perform differently.</a:t>
            </a:r>
          </a:p>
          <a:p>
            <a:pPr marL="0" indent="0">
              <a:buNone/>
            </a:pPr>
            <a:r>
              <a:rPr lang="en-US" sz="2400" b="1" i="1" dirty="0"/>
              <a:t>Observation 6: </a:t>
            </a:r>
            <a:r>
              <a:rPr lang="en-US" sz="2400" i="1" dirty="0"/>
              <a:t>For smaller allocations (e.g., ≤ 16 PRB), less aggressive filters show the best performance in terms of output power.</a:t>
            </a:r>
          </a:p>
          <a:p>
            <a:pPr marL="0" indent="0">
              <a:buNone/>
            </a:pPr>
            <a:r>
              <a:rPr lang="en-US" sz="2400" b="1" i="1" dirty="0"/>
              <a:t>Observation 7: </a:t>
            </a:r>
            <a:r>
              <a:rPr lang="en-US" sz="2400" i="1" dirty="0"/>
              <a:t>[1+D] filter with or without DMRS shaping does not present transmitter gain.</a:t>
            </a:r>
            <a:endParaRPr lang="en-US" sz="2400" b="1" i="1" dirty="0"/>
          </a:p>
          <a:p>
            <a:pPr marL="0" indent="0">
              <a:buNone/>
            </a:pPr>
            <a:endParaRPr lang="en-US" sz="2400" i="1" dirty="0"/>
          </a:p>
        </p:txBody>
      </p:sp>
    </p:spTree>
    <p:extLst>
      <p:ext uri="{BB962C8B-B14F-4D97-AF65-F5344CB8AC3E}">
        <p14:creationId xmlns:p14="http://schemas.microsoft.com/office/powerpoint/2010/main" val="1690038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a:bodyPr>
          <a:lstStyle/>
          <a:p>
            <a:r>
              <a:rPr lang="en-US"/>
              <a:t>3- Conclusion</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4292277"/>
          </a:xfrm>
        </p:spPr>
        <p:txBody>
          <a:bodyPr vert="horz" lIns="91440" tIns="45720" rIns="91440" bIns="45720" rtlCol="0" anchor="t">
            <a:normAutofit fontScale="85000" lnSpcReduction="20000"/>
          </a:bodyPr>
          <a:lstStyle/>
          <a:p>
            <a:pPr marL="0" indent="0">
              <a:buNone/>
            </a:pPr>
            <a:r>
              <a:rPr lang="en-US" sz="2400" b="1" i="1" dirty="0"/>
              <a:t>Observation 1</a:t>
            </a:r>
            <a:r>
              <a:rPr lang="en-US" sz="2400" i="1" dirty="0"/>
              <a:t>: For all the tested channel bandwidth, and allocation configurations, there are filters that conform to 38.101-1 Rel-16 requirements that offer larger or same output power than the [1+D] filter with DMRS shaping.</a:t>
            </a:r>
          </a:p>
          <a:p>
            <a:pPr marL="0" indent="0">
              <a:buNone/>
            </a:pPr>
            <a:r>
              <a:rPr lang="en-US" sz="2400" b="1" i="1" dirty="0"/>
              <a:t>Observation 2</a:t>
            </a:r>
            <a:r>
              <a:rPr lang="en-US" sz="2400" i="1" dirty="0"/>
              <a:t>: For all the tested channel bandwidth, and allocation configurations, there are filters that conform to 38.101-1 Rel-16 requirements that offer larger or same output power than the [1+D] filter without DMRS shaping.</a:t>
            </a:r>
          </a:p>
          <a:p>
            <a:pPr marL="0" indent="0">
              <a:buNone/>
            </a:pPr>
            <a:r>
              <a:rPr lang="en-US" sz="2400" b="1" i="1" dirty="0">
                <a:ea typeface="+mn-lt"/>
                <a:cs typeface="+mn-lt"/>
              </a:rPr>
              <a:t>Observation 3</a:t>
            </a:r>
            <a:r>
              <a:rPr lang="en-US" sz="2400" i="1" dirty="0">
                <a:ea typeface="+mn-lt"/>
                <a:cs typeface="+mn-lt"/>
              </a:rPr>
              <a:t>: When comparing [1+D] results with and without DMRS shaping, it can be noted that in most of the cases DMRS without shaping offers smaller output power. </a:t>
            </a:r>
            <a:endParaRPr lang="en-US" sz="2400" i="1" dirty="0">
              <a:cs typeface="Calibri"/>
            </a:endParaRPr>
          </a:p>
          <a:p>
            <a:pPr marL="0" indent="0">
              <a:buNone/>
            </a:pPr>
            <a:r>
              <a:rPr lang="en-US" sz="2400" b="1" i="1" dirty="0"/>
              <a:t>Observation 4</a:t>
            </a:r>
            <a:r>
              <a:rPr lang="en-US" sz="2400" i="1" dirty="0"/>
              <a:t>: Triangular filters have very similar performance to their closer 3-tap filter in frequency shape.</a:t>
            </a:r>
            <a:endParaRPr lang="en-US" dirty="0"/>
          </a:p>
          <a:p>
            <a:pPr marL="0" indent="0">
              <a:buNone/>
            </a:pPr>
            <a:r>
              <a:rPr lang="en-US" sz="2400" b="1" i="1" dirty="0"/>
              <a:t>Observation 5</a:t>
            </a:r>
            <a:r>
              <a:rPr lang="en-US" sz="2400" i="1" dirty="0"/>
              <a:t>: There is not a single solution for all the evaluated cases. Depending on the allocation configuration, different filters (i.e., more or less aggressive) perform differently.</a:t>
            </a:r>
          </a:p>
          <a:p>
            <a:pPr marL="0" indent="0">
              <a:buNone/>
            </a:pPr>
            <a:r>
              <a:rPr lang="en-US" sz="2400" b="1" i="1" dirty="0"/>
              <a:t>Observation 6: </a:t>
            </a:r>
            <a:r>
              <a:rPr lang="en-US" sz="2400" i="1" dirty="0"/>
              <a:t>For smaller allocations (e.g., ≤ 16 PRB), less aggressive filters show the best performance in terms of output power.</a:t>
            </a:r>
          </a:p>
          <a:p>
            <a:pPr marL="0" indent="0">
              <a:buNone/>
            </a:pPr>
            <a:r>
              <a:rPr lang="en-US" sz="2400" b="1" i="1" dirty="0"/>
              <a:t>Observation 7: </a:t>
            </a:r>
            <a:r>
              <a:rPr lang="en-US" sz="2400" i="1" dirty="0"/>
              <a:t>[1+D] filter with or without DMRS shaping does not present transmitter gain.</a:t>
            </a:r>
            <a:endParaRPr lang="en-US" sz="2400" b="1" i="1" dirty="0"/>
          </a:p>
          <a:p>
            <a:pPr marL="0" indent="0">
              <a:buNone/>
            </a:pPr>
            <a:endParaRPr lang="en-US" sz="2400" i="1" dirty="0"/>
          </a:p>
          <a:p>
            <a:pPr marL="0" indent="0">
              <a:buNone/>
            </a:pPr>
            <a:endParaRPr lang="en-US" sz="2400" i="1" dirty="0"/>
          </a:p>
        </p:txBody>
      </p:sp>
    </p:spTree>
    <p:extLst>
      <p:ext uri="{BB962C8B-B14F-4D97-AF65-F5344CB8AC3E}">
        <p14:creationId xmlns:p14="http://schemas.microsoft.com/office/powerpoint/2010/main" val="38834205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US" dirty="0"/>
              <a:t>[1] RP-210910, Optimizations of pi/2 BPSK uplink power in NR, Moderator (Huawei)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indent="0">
              <a:spcBef>
                <a:spcPts val="0"/>
              </a:spcBef>
              <a:buNone/>
            </a:pPr>
            <a:r>
              <a:rPr lang="en-US" dirty="0"/>
              <a:t>[3] R4-2115064, WF on ’Optimizations of pi/2 BPSK uplink power in NR’ in Rel-17, Nokia</a:t>
            </a:r>
            <a:endParaRPr lang="en-US"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9047376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Appendix OBO results</a:t>
            </a:r>
          </a:p>
        </p:txBody>
      </p:sp>
    </p:spTree>
    <p:extLst>
      <p:ext uri="{BB962C8B-B14F-4D97-AF65-F5344CB8AC3E}">
        <p14:creationId xmlns:p14="http://schemas.microsoft.com/office/powerpoint/2010/main" val="1073546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10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40D75A24-3E53-46C6-A8F9-51D310181161}"/>
              </a:ext>
            </a:extLst>
          </p:cNvPr>
          <p:cNvPicPr>
            <a:picLocks noChangeAspect="1"/>
          </p:cNvPicPr>
          <p:nvPr/>
        </p:nvPicPr>
        <p:blipFill>
          <a:blip r:embed="rId2"/>
          <a:stretch>
            <a:fillRect/>
          </a:stretch>
        </p:blipFill>
        <p:spPr>
          <a:xfrm>
            <a:off x="-195392" y="3345035"/>
            <a:ext cx="4064000" cy="3048000"/>
          </a:xfrm>
          <a:prstGeom prst="rect">
            <a:avLst/>
          </a:prstGeom>
        </p:spPr>
      </p:pic>
      <p:pic>
        <p:nvPicPr>
          <p:cNvPr id="12" name="Picture 11">
            <a:extLst>
              <a:ext uri="{FF2B5EF4-FFF2-40B4-BE49-F238E27FC236}">
                <a16:creationId xmlns:a16="http://schemas.microsoft.com/office/drawing/2014/main" id="{55CE11CE-EB6C-4889-B87C-D0EAADEE752E}"/>
              </a:ext>
            </a:extLst>
          </p:cNvPr>
          <p:cNvPicPr>
            <a:picLocks noChangeAspect="1"/>
          </p:cNvPicPr>
          <p:nvPr/>
        </p:nvPicPr>
        <p:blipFill>
          <a:blip r:embed="rId3"/>
          <a:stretch>
            <a:fillRect/>
          </a:stretch>
        </p:blipFill>
        <p:spPr>
          <a:xfrm>
            <a:off x="-182721" y="801019"/>
            <a:ext cx="4064000" cy="3048000"/>
          </a:xfrm>
          <a:prstGeom prst="rect">
            <a:avLst/>
          </a:prstGeom>
        </p:spPr>
      </p:pic>
      <p:pic>
        <p:nvPicPr>
          <p:cNvPr id="13" name="Picture 12">
            <a:extLst>
              <a:ext uri="{FF2B5EF4-FFF2-40B4-BE49-F238E27FC236}">
                <a16:creationId xmlns:a16="http://schemas.microsoft.com/office/drawing/2014/main" id="{7BA49FE5-250B-4847-8CCF-13FA590FD16E}"/>
              </a:ext>
            </a:extLst>
          </p:cNvPr>
          <p:cNvPicPr>
            <a:picLocks noChangeAspect="1"/>
          </p:cNvPicPr>
          <p:nvPr/>
        </p:nvPicPr>
        <p:blipFill>
          <a:blip r:embed="rId4"/>
          <a:stretch>
            <a:fillRect/>
          </a:stretch>
        </p:blipFill>
        <p:spPr>
          <a:xfrm>
            <a:off x="3297505" y="836712"/>
            <a:ext cx="4064000" cy="3048000"/>
          </a:xfrm>
          <a:prstGeom prst="rect">
            <a:avLst/>
          </a:prstGeom>
        </p:spPr>
      </p:pic>
      <p:pic>
        <p:nvPicPr>
          <p:cNvPr id="14" name="Picture 13">
            <a:extLst>
              <a:ext uri="{FF2B5EF4-FFF2-40B4-BE49-F238E27FC236}">
                <a16:creationId xmlns:a16="http://schemas.microsoft.com/office/drawing/2014/main" id="{2CE3293F-7532-4FC3-8866-06DE9D6686C2}"/>
              </a:ext>
            </a:extLst>
          </p:cNvPr>
          <p:cNvPicPr>
            <a:picLocks noChangeAspect="1"/>
          </p:cNvPicPr>
          <p:nvPr/>
        </p:nvPicPr>
        <p:blipFill>
          <a:blip r:embed="rId5"/>
          <a:stretch>
            <a:fillRect/>
          </a:stretch>
        </p:blipFill>
        <p:spPr>
          <a:xfrm>
            <a:off x="6844559" y="836712"/>
            <a:ext cx="4064000" cy="3048000"/>
          </a:xfrm>
          <a:prstGeom prst="rect">
            <a:avLst/>
          </a:prstGeom>
        </p:spPr>
      </p:pic>
      <p:pic>
        <p:nvPicPr>
          <p:cNvPr id="15" name="Picture 14">
            <a:extLst>
              <a:ext uri="{FF2B5EF4-FFF2-40B4-BE49-F238E27FC236}">
                <a16:creationId xmlns:a16="http://schemas.microsoft.com/office/drawing/2014/main" id="{193AD849-898A-4F48-832C-DA72FEEBD70D}"/>
              </a:ext>
            </a:extLst>
          </p:cNvPr>
          <p:cNvPicPr>
            <a:picLocks noChangeAspect="1"/>
          </p:cNvPicPr>
          <p:nvPr/>
        </p:nvPicPr>
        <p:blipFill>
          <a:blip r:embed="rId6"/>
          <a:stretch>
            <a:fillRect/>
          </a:stretch>
        </p:blipFill>
        <p:spPr>
          <a:xfrm>
            <a:off x="3266996" y="3377488"/>
            <a:ext cx="4064000" cy="3048000"/>
          </a:xfrm>
          <a:prstGeom prst="rect">
            <a:avLst/>
          </a:prstGeom>
        </p:spPr>
      </p:pic>
      <p:pic>
        <p:nvPicPr>
          <p:cNvPr id="16" name="Picture 15">
            <a:extLst>
              <a:ext uri="{FF2B5EF4-FFF2-40B4-BE49-F238E27FC236}">
                <a16:creationId xmlns:a16="http://schemas.microsoft.com/office/drawing/2014/main" id="{517EAABF-4D84-44E8-8C16-A52884B7CB47}"/>
              </a:ext>
            </a:extLst>
          </p:cNvPr>
          <p:cNvPicPr>
            <a:picLocks noChangeAspect="1"/>
          </p:cNvPicPr>
          <p:nvPr/>
        </p:nvPicPr>
        <p:blipFill>
          <a:blip r:embed="rId7"/>
          <a:stretch>
            <a:fillRect/>
          </a:stretch>
        </p:blipFill>
        <p:spPr>
          <a:xfrm>
            <a:off x="6856184" y="3345035"/>
            <a:ext cx="4064000" cy="3048000"/>
          </a:xfrm>
          <a:prstGeom prst="rect">
            <a:avLst/>
          </a:prstGeom>
        </p:spPr>
      </p:pic>
      <p:pic>
        <p:nvPicPr>
          <p:cNvPr id="17" name="Picture 16">
            <a:extLst>
              <a:ext uri="{FF2B5EF4-FFF2-40B4-BE49-F238E27FC236}">
                <a16:creationId xmlns:a16="http://schemas.microsoft.com/office/drawing/2014/main" id="{B9BCF16B-C0A1-41E8-87CC-A6CFBEDD38A3}"/>
              </a:ext>
            </a:extLst>
          </p:cNvPr>
          <p:cNvPicPr>
            <a:picLocks noChangeAspect="1"/>
          </p:cNvPicPr>
          <p:nvPr/>
        </p:nvPicPr>
        <p:blipFill>
          <a:blip r:embed="rId8"/>
          <a:stretch>
            <a:fillRect/>
          </a:stretch>
        </p:blipFill>
        <p:spPr>
          <a:xfrm>
            <a:off x="11088555" y="1272183"/>
            <a:ext cx="786752" cy="3627799"/>
          </a:xfrm>
          <a:prstGeom prst="rect">
            <a:avLst/>
          </a:prstGeom>
        </p:spPr>
      </p:pic>
    </p:spTree>
    <p:extLst>
      <p:ext uri="{BB962C8B-B14F-4D97-AF65-F5344CB8AC3E}">
        <p14:creationId xmlns:p14="http://schemas.microsoft.com/office/powerpoint/2010/main" val="818752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pic>
        <p:nvPicPr>
          <p:cNvPr id="6" name="Picture 5">
            <a:extLst>
              <a:ext uri="{FF2B5EF4-FFF2-40B4-BE49-F238E27FC236}">
                <a16:creationId xmlns:a16="http://schemas.microsoft.com/office/drawing/2014/main" id="{200F4323-329F-4AFA-89F2-431D84FBBB31}"/>
              </a:ext>
            </a:extLst>
          </p:cNvPr>
          <p:cNvPicPr>
            <a:picLocks noChangeAspect="1"/>
          </p:cNvPicPr>
          <p:nvPr/>
        </p:nvPicPr>
        <p:blipFill>
          <a:blip r:embed="rId2"/>
          <a:stretch>
            <a:fillRect/>
          </a:stretch>
        </p:blipFill>
        <p:spPr>
          <a:xfrm>
            <a:off x="5651771" y="-155642"/>
            <a:ext cx="5734455" cy="4300841"/>
          </a:xfrm>
          <a:prstGeom prst="rect">
            <a:avLst/>
          </a:prstGeom>
        </p:spPr>
      </p:pic>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a:t>The figure shows the tested filters. The triangular filters are generated in such a way that the slope is the maximum slope that fits the maximum attenuation in the two frequency ranges that separate one half of the allocation (same frequency ranges as the EVM equalizer flatness mask). For the evaluations, the number in brackets corresponds to the attenuation (in dB) of the first and second frequency range. </a:t>
            </a:r>
          </a:p>
          <a:p>
            <a:pPr marL="0" indent="0" algn="just" fontAlgn="base">
              <a:buNone/>
            </a:pPr>
            <a:endParaRPr lang="en-US" sz="1800"/>
          </a:p>
          <a:p>
            <a:pPr marL="0" indent="0" algn="just" fontAlgn="base">
              <a:buNone/>
            </a:pPr>
            <a:r>
              <a:rPr lang="en-US" sz="1800"/>
              <a:t>In the continuation, the filters are referred as:</a:t>
            </a:r>
          </a:p>
          <a:p>
            <a:pPr marL="0" indent="0" algn="just" fontAlgn="base">
              <a:buNone/>
            </a:pPr>
            <a:r>
              <a:rPr lang="en-US" sz="1800"/>
              <a:t>[-0.2 1 -0.2] </a:t>
            </a:r>
            <a:r>
              <a:rPr lang="en-US" sz="1800">
                <a:sym typeface="Wingdings" panose="05000000000000000000" pitchFamily="2" charset="2"/>
              </a:rPr>
              <a:t> 0.2</a:t>
            </a:r>
            <a:endParaRPr lang="en-US" sz="1800"/>
          </a:p>
          <a:p>
            <a:pPr marL="0" indent="0" algn="just" fontAlgn="base">
              <a:buNone/>
            </a:pPr>
            <a:r>
              <a:rPr lang="en-US" sz="1800"/>
              <a:t>[-0.28 1 -0.28]  </a:t>
            </a:r>
            <a:r>
              <a:rPr lang="en-US" sz="1800">
                <a:sym typeface="Wingdings" panose="05000000000000000000" pitchFamily="2" charset="2"/>
              </a:rPr>
              <a:t> 0.28 </a:t>
            </a:r>
          </a:p>
          <a:p>
            <a:pPr marL="0" indent="0" algn="just" fontAlgn="base">
              <a:buNone/>
            </a:pPr>
            <a:r>
              <a:rPr lang="en-US" sz="1800"/>
              <a:t>[-0.335 1 -0.335] </a:t>
            </a:r>
            <a:r>
              <a:rPr lang="en-US" sz="1800">
                <a:sym typeface="Wingdings" panose="05000000000000000000" pitchFamily="2" charset="2"/>
              </a:rPr>
              <a:t> 0.335</a:t>
            </a:r>
          </a:p>
          <a:p>
            <a:pPr marL="0" indent="0" algn="just" fontAlgn="base">
              <a:buNone/>
            </a:pPr>
            <a:r>
              <a:rPr lang="en-US" sz="1800">
                <a:sym typeface="Wingdings" panose="05000000000000000000" pitchFamily="2" charset="2"/>
              </a:rPr>
              <a:t>[1+D]  [1+D]</a:t>
            </a:r>
          </a:p>
          <a:p>
            <a:pPr marL="0" indent="0" algn="just" fontAlgn="base">
              <a:buNone/>
            </a:pPr>
            <a:r>
              <a:rPr lang="en-US" sz="1800">
                <a:sym typeface="Wingdings" panose="05000000000000000000" pitchFamily="2" charset="2"/>
              </a:rPr>
              <a:t>Triangular window [6 14]  Triang A</a:t>
            </a:r>
          </a:p>
          <a:p>
            <a:pPr marL="0" indent="0" algn="just" fontAlgn="base">
              <a:buNone/>
            </a:pPr>
            <a:r>
              <a:rPr lang="en-US" sz="1800">
                <a:sym typeface="Wingdings" panose="05000000000000000000" pitchFamily="2" charset="2"/>
              </a:rPr>
              <a:t>Triangular window [6 8]  Triang B</a:t>
            </a: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60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062103"/>
          </a:xfrm>
          <a:prstGeom prst="rect">
            <a:avLst/>
          </a:prstGeom>
          <a:noFill/>
        </p:spPr>
        <p:txBody>
          <a:bodyPr wrap="square" lIns="91440" tIns="45720" rIns="91440" bIns="45720" rtlCol="0" anchor="t">
            <a:spAutoFit/>
          </a:bodyPr>
          <a:lstStyle/>
          <a:p>
            <a:r>
              <a:rPr lang="en-US" sz="1600"/>
              <a:t>0.335 is the most aggressive 3-tap filter that meets the current spectral flatness requirements, less aggressive 3-tap filters are included too.</a:t>
            </a:r>
          </a:p>
          <a:p>
            <a:endParaRPr lang="en-US" sz="1600"/>
          </a:p>
          <a:p>
            <a:r>
              <a:rPr lang="en-US" sz="1600" err="1"/>
              <a:t>Triang</a:t>
            </a:r>
            <a:r>
              <a:rPr lang="en-US" sz="1600"/>
              <a:t> A is the most aggressive triangular window that meets the current spectral flatness requirements, and </a:t>
            </a:r>
            <a:r>
              <a:rPr lang="en-US" sz="1600" err="1"/>
              <a:t>Triang</a:t>
            </a:r>
            <a:r>
              <a:rPr lang="en-US" sz="1600"/>
              <a:t> B is a less aggressive triangular window, with frequency shape quite similar as the 0.2 3-tap filter.</a:t>
            </a:r>
            <a:endParaRPr lang="en-US" sz="1600">
              <a:cs typeface="Calibri"/>
            </a:endParaRPr>
          </a:p>
        </p:txBody>
      </p:sp>
    </p:spTree>
    <p:extLst>
      <p:ext uri="{BB962C8B-B14F-4D97-AF65-F5344CB8AC3E}">
        <p14:creationId xmlns:p14="http://schemas.microsoft.com/office/powerpoint/2010/main" val="23511354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15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DCD5FC79-DB72-4B15-89CD-C5449E138C38}"/>
              </a:ext>
            </a:extLst>
          </p:cNvPr>
          <p:cNvPicPr>
            <a:picLocks noChangeAspect="1"/>
          </p:cNvPicPr>
          <p:nvPr/>
        </p:nvPicPr>
        <p:blipFill>
          <a:blip r:embed="rId2"/>
          <a:stretch>
            <a:fillRect/>
          </a:stretch>
        </p:blipFill>
        <p:spPr>
          <a:xfrm>
            <a:off x="-154487" y="3332989"/>
            <a:ext cx="4064000" cy="3048000"/>
          </a:xfrm>
          <a:prstGeom prst="rect">
            <a:avLst/>
          </a:prstGeom>
        </p:spPr>
      </p:pic>
      <p:pic>
        <p:nvPicPr>
          <p:cNvPr id="6" name="Picture 5">
            <a:extLst>
              <a:ext uri="{FF2B5EF4-FFF2-40B4-BE49-F238E27FC236}">
                <a16:creationId xmlns:a16="http://schemas.microsoft.com/office/drawing/2014/main" id="{A5831520-B966-4BBB-A9A2-42766CC6A7DA}"/>
              </a:ext>
            </a:extLst>
          </p:cNvPr>
          <p:cNvPicPr>
            <a:picLocks noChangeAspect="1"/>
          </p:cNvPicPr>
          <p:nvPr/>
        </p:nvPicPr>
        <p:blipFill>
          <a:blip r:embed="rId3"/>
          <a:stretch>
            <a:fillRect/>
          </a:stretch>
        </p:blipFill>
        <p:spPr>
          <a:xfrm>
            <a:off x="-154487" y="644691"/>
            <a:ext cx="4064000" cy="3048000"/>
          </a:xfrm>
          <a:prstGeom prst="rect">
            <a:avLst/>
          </a:prstGeom>
        </p:spPr>
      </p:pic>
      <p:pic>
        <p:nvPicPr>
          <p:cNvPr id="7" name="Picture 6">
            <a:extLst>
              <a:ext uri="{FF2B5EF4-FFF2-40B4-BE49-F238E27FC236}">
                <a16:creationId xmlns:a16="http://schemas.microsoft.com/office/drawing/2014/main" id="{0E33FBF9-46C5-48A6-9F2A-34C1C8ACA81E}"/>
              </a:ext>
            </a:extLst>
          </p:cNvPr>
          <p:cNvPicPr>
            <a:picLocks noChangeAspect="1"/>
          </p:cNvPicPr>
          <p:nvPr/>
        </p:nvPicPr>
        <p:blipFill>
          <a:blip r:embed="rId4"/>
          <a:stretch>
            <a:fillRect/>
          </a:stretch>
        </p:blipFill>
        <p:spPr>
          <a:xfrm>
            <a:off x="3431029" y="683548"/>
            <a:ext cx="4064000" cy="3048000"/>
          </a:xfrm>
          <a:prstGeom prst="rect">
            <a:avLst/>
          </a:prstGeom>
        </p:spPr>
      </p:pic>
      <p:pic>
        <p:nvPicPr>
          <p:cNvPr id="9" name="Picture 8">
            <a:extLst>
              <a:ext uri="{FF2B5EF4-FFF2-40B4-BE49-F238E27FC236}">
                <a16:creationId xmlns:a16="http://schemas.microsoft.com/office/drawing/2014/main" id="{2CF65159-D5AB-4D34-A66D-B9552D11E377}"/>
              </a:ext>
            </a:extLst>
          </p:cNvPr>
          <p:cNvPicPr>
            <a:picLocks noChangeAspect="1"/>
          </p:cNvPicPr>
          <p:nvPr/>
        </p:nvPicPr>
        <p:blipFill>
          <a:blip r:embed="rId5"/>
          <a:stretch>
            <a:fillRect/>
          </a:stretch>
        </p:blipFill>
        <p:spPr>
          <a:xfrm>
            <a:off x="7061537" y="677040"/>
            <a:ext cx="4064000" cy="3048000"/>
          </a:xfrm>
          <a:prstGeom prst="rect">
            <a:avLst/>
          </a:prstGeom>
        </p:spPr>
      </p:pic>
      <p:pic>
        <p:nvPicPr>
          <p:cNvPr id="10" name="Picture 9">
            <a:extLst>
              <a:ext uri="{FF2B5EF4-FFF2-40B4-BE49-F238E27FC236}">
                <a16:creationId xmlns:a16="http://schemas.microsoft.com/office/drawing/2014/main" id="{254D852B-1EBA-40C1-A7AF-846C074EB102}"/>
              </a:ext>
            </a:extLst>
          </p:cNvPr>
          <p:cNvPicPr>
            <a:picLocks noChangeAspect="1"/>
          </p:cNvPicPr>
          <p:nvPr/>
        </p:nvPicPr>
        <p:blipFill>
          <a:blip r:embed="rId6"/>
          <a:stretch>
            <a:fillRect/>
          </a:stretch>
        </p:blipFill>
        <p:spPr>
          <a:xfrm>
            <a:off x="3397469" y="3357403"/>
            <a:ext cx="4064000" cy="3048000"/>
          </a:xfrm>
          <a:prstGeom prst="rect">
            <a:avLst/>
          </a:prstGeom>
        </p:spPr>
      </p:pic>
      <p:pic>
        <p:nvPicPr>
          <p:cNvPr id="13" name="Picture 12">
            <a:extLst>
              <a:ext uri="{FF2B5EF4-FFF2-40B4-BE49-F238E27FC236}">
                <a16:creationId xmlns:a16="http://schemas.microsoft.com/office/drawing/2014/main" id="{0234A1C3-11BA-43CC-8125-CF5FA68EC1A3}"/>
              </a:ext>
            </a:extLst>
          </p:cNvPr>
          <p:cNvPicPr>
            <a:picLocks noChangeAspect="1"/>
          </p:cNvPicPr>
          <p:nvPr/>
        </p:nvPicPr>
        <p:blipFill>
          <a:blip r:embed="rId7"/>
          <a:stretch>
            <a:fillRect/>
          </a:stretch>
        </p:blipFill>
        <p:spPr>
          <a:xfrm>
            <a:off x="7028354" y="3381739"/>
            <a:ext cx="4063999" cy="3048000"/>
          </a:xfrm>
          <a:prstGeom prst="rect">
            <a:avLst/>
          </a:prstGeom>
        </p:spPr>
      </p:pic>
      <p:pic>
        <p:nvPicPr>
          <p:cNvPr id="18" name="Picture 17">
            <a:extLst>
              <a:ext uri="{FF2B5EF4-FFF2-40B4-BE49-F238E27FC236}">
                <a16:creationId xmlns:a16="http://schemas.microsoft.com/office/drawing/2014/main" id="{870F653F-1C28-4E87-A354-039E254B61AB}"/>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2855164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570058F4-D449-4445-93BB-32DF83D44519}"/>
              </a:ext>
            </a:extLst>
          </p:cNvPr>
          <p:cNvPicPr>
            <a:picLocks noChangeAspect="1"/>
          </p:cNvPicPr>
          <p:nvPr/>
        </p:nvPicPr>
        <p:blipFill>
          <a:blip r:embed="rId2"/>
          <a:stretch>
            <a:fillRect/>
          </a:stretch>
        </p:blipFill>
        <p:spPr>
          <a:xfrm>
            <a:off x="-168307" y="3217037"/>
            <a:ext cx="4064000" cy="3048000"/>
          </a:xfrm>
          <a:prstGeom prst="rect">
            <a:avLst/>
          </a:prstGeom>
        </p:spPr>
      </p:pic>
      <p:pic>
        <p:nvPicPr>
          <p:cNvPr id="12" name="Picture 11">
            <a:extLst>
              <a:ext uri="{FF2B5EF4-FFF2-40B4-BE49-F238E27FC236}">
                <a16:creationId xmlns:a16="http://schemas.microsoft.com/office/drawing/2014/main" id="{8B0A08D2-72FE-4612-B646-72E145016E5A}"/>
              </a:ext>
            </a:extLst>
          </p:cNvPr>
          <p:cNvPicPr>
            <a:picLocks noChangeAspect="1"/>
          </p:cNvPicPr>
          <p:nvPr/>
        </p:nvPicPr>
        <p:blipFill>
          <a:blip r:embed="rId3"/>
          <a:stretch>
            <a:fillRect/>
          </a:stretch>
        </p:blipFill>
        <p:spPr>
          <a:xfrm>
            <a:off x="-144693" y="617339"/>
            <a:ext cx="4064000" cy="3048000"/>
          </a:xfrm>
          <a:prstGeom prst="rect">
            <a:avLst/>
          </a:prstGeom>
        </p:spPr>
      </p:pic>
      <p:pic>
        <p:nvPicPr>
          <p:cNvPr id="13" name="Picture 12">
            <a:extLst>
              <a:ext uri="{FF2B5EF4-FFF2-40B4-BE49-F238E27FC236}">
                <a16:creationId xmlns:a16="http://schemas.microsoft.com/office/drawing/2014/main" id="{A6ABDA1F-1997-46A4-8B1C-39793C56109B}"/>
              </a:ext>
            </a:extLst>
          </p:cNvPr>
          <p:cNvPicPr>
            <a:picLocks noChangeAspect="1"/>
          </p:cNvPicPr>
          <p:nvPr/>
        </p:nvPicPr>
        <p:blipFill>
          <a:blip r:embed="rId4"/>
          <a:stretch>
            <a:fillRect/>
          </a:stretch>
        </p:blipFill>
        <p:spPr>
          <a:xfrm>
            <a:off x="3516601" y="673657"/>
            <a:ext cx="4064000" cy="3048000"/>
          </a:xfrm>
          <a:prstGeom prst="rect">
            <a:avLst/>
          </a:prstGeom>
        </p:spPr>
      </p:pic>
      <p:pic>
        <p:nvPicPr>
          <p:cNvPr id="14" name="Picture 13">
            <a:extLst>
              <a:ext uri="{FF2B5EF4-FFF2-40B4-BE49-F238E27FC236}">
                <a16:creationId xmlns:a16="http://schemas.microsoft.com/office/drawing/2014/main" id="{EBC60608-C190-400F-9C18-CC041942A53F}"/>
              </a:ext>
            </a:extLst>
          </p:cNvPr>
          <p:cNvPicPr>
            <a:picLocks noChangeAspect="1"/>
          </p:cNvPicPr>
          <p:nvPr/>
        </p:nvPicPr>
        <p:blipFill>
          <a:blip r:embed="rId5"/>
          <a:stretch>
            <a:fillRect/>
          </a:stretch>
        </p:blipFill>
        <p:spPr>
          <a:xfrm>
            <a:off x="7103331" y="722341"/>
            <a:ext cx="4064000" cy="3048000"/>
          </a:xfrm>
          <a:prstGeom prst="rect">
            <a:avLst/>
          </a:prstGeom>
        </p:spPr>
      </p:pic>
      <p:pic>
        <p:nvPicPr>
          <p:cNvPr id="15" name="Picture 14">
            <a:extLst>
              <a:ext uri="{FF2B5EF4-FFF2-40B4-BE49-F238E27FC236}">
                <a16:creationId xmlns:a16="http://schemas.microsoft.com/office/drawing/2014/main" id="{B538FA4A-3230-4612-BE16-3312B2492316}"/>
              </a:ext>
            </a:extLst>
          </p:cNvPr>
          <p:cNvPicPr>
            <a:picLocks noChangeAspect="1"/>
          </p:cNvPicPr>
          <p:nvPr/>
        </p:nvPicPr>
        <p:blipFill>
          <a:blip r:embed="rId6"/>
          <a:stretch>
            <a:fillRect/>
          </a:stretch>
        </p:blipFill>
        <p:spPr>
          <a:xfrm>
            <a:off x="3467512" y="3265721"/>
            <a:ext cx="4064000" cy="3048000"/>
          </a:xfrm>
          <a:prstGeom prst="rect">
            <a:avLst/>
          </a:prstGeom>
        </p:spPr>
      </p:pic>
      <p:pic>
        <p:nvPicPr>
          <p:cNvPr id="16" name="Picture 15">
            <a:extLst>
              <a:ext uri="{FF2B5EF4-FFF2-40B4-BE49-F238E27FC236}">
                <a16:creationId xmlns:a16="http://schemas.microsoft.com/office/drawing/2014/main" id="{AF9C8D26-2BF5-4ECB-8D87-53875893B2AF}"/>
              </a:ext>
            </a:extLst>
          </p:cNvPr>
          <p:cNvPicPr>
            <a:picLocks noChangeAspect="1"/>
          </p:cNvPicPr>
          <p:nvPr/>
        </p:nvPicPr>
        <p:blipFill>
          <a:blip r:embed="rId7"/>
          <a:stretch>
            <a:fillRect/>
          </a:stretch>
        </p:blipFill>
        <p:spPr>
          <a:xfrm>
            <a:off x="7056107" y="3302775"/>
            <a:ext cx="4064000" cy="3048000"/>
          </a:xfrm>
          <a:prstGeom prst="rect">
            <a:avLst/>
          </a:prstGeom>
        </p:spPr>
      </p:pic>
      <p:pic>
        <p:nvPicPr>
          <p:cNvPr id="17" name="Picture 16">
            <a:extLst>
              <a:ext uri="{FF2B5EF4-FFF2-40B4-BE49-F238E27FC236}">
                <a16:creationId xmlns:a16="http://schemas.microsoft.com/office/drawing/2014/main" id="{FF927FEE-AF4D-4C31-B6E0-71C063A78D46}"/>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40583015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82229" y="356659"/>
            <a:ext cx="11078400" cy="467989"/>
          </a:xfrm>
        </p:spPr>
        <p:txBody>
          <a:bodyPr>
            <a:normAutofit fontScale="90000"/>
          </a:bodyPr>
          <a:lstStyle/>
          <a:p>
            <a:r>
              <a:rPr lang="en-US"/>
              <a:t>30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1C82FD70-8244-4D7F-A969-D472A2B7C2D3}"/>
              </a:ext>
            </a:extLst>
          </p:cNvPr>
          <p:cNvPicPr>
            <a:picLocks noChangeAspect="1"/>
          </p:cNvPicPr>
          <p:nvPr/>
        </p:nvPicPr>
        <p:blipFill>
          <a:blip r:embed="rId2"/>
          <a:stretch>
            <a:fillRect/>
          </a:stretch>
        </p:blipFill>
        <p:spPr>
          <a:xfrm>
            <a:off x="-57697" y="3453343"/>
            <a:ext cx="4064000" cy="3048000"/>
          </a:xfrm>
          <a:prstGeom prst="rect">
            <a:avLst/>
          </a:prstGeom>
        </p:spPr>
      </p:pic>
      <p:pic>
        <p:nvPicPr>
          <p:cNvPr id="12" name="Picture 11">
            <a:extLst>
              <a:ext uri="{FF2B5EF4-FFF2-40B4-BE49-F238E27FC236}">
                <a16:creationId xmlns:a16="http://schemas.microsoft.com/office/drawing/2014/main" id="{2ADB2515-22E1-4D65-B4AD-0D429F7C85C2}"/>
              </a:ext>
            </a:extLst>
          </p:cNvPr>
          <p:cNvPicPr>
            <a:picLocks noChangeAspect="1"/>
          </p:cNvPicPr>
          <p:nvPr/>
        </p:nvPicPr>
        <p:blipFill>
          <a:blip r:embed="rId3"/>
          <a:stretch>
            <a:fillRect/>
          </a:stretch>
        </p:blipFill>
        <p:spPr>
          <a:xfrm>
            <a:off x="-39573" y="800463"/>
            <a:ext cx="4064000" cy="3048000"/>
          </a:xfrm>
          <a:prstGeom prst="rect">
            <a:avLst/>
          </a:prstGeom>
        </p:spPr>
      </p:pic>
      <p:pic>
        <p:nvPicPr>
          <p:cNvPr id="13" name="Picture 12">
            <a:extLst>
              <a:ext uri="{FF2B5EF4-FFF2-40B4-BE49-F238E27FC236}">
                <a16:creationId xmlns:a16="http://schemas.microsoft.com/office/drawing/2014/main" id="{8E939C4E-080C-48AF-8161-460D7037FE2B}"/>
              </a:ext>
            </a:extLst>
          </p:cNvPr>
          <p:cNvPicPr>
            <a:picLocks noChangeAspect="1"/>
          </p:cNvPicPr>
          <p:nvPr/>
        </p:nvPicPr>
        <p:blipFill>
          <a:blip r:embed="rId4"/>
          <a:stretch>
            <a:fillRect/>
          </a:stretch>
        </p:blipFill>
        <p:spPr>
          <a:xfrm>
            <a:off x="3507748" y="836897"/>
            <a:ext cx="4064000" cy="3048000"/>
          </a:xfrm>
          <a:prstGeom prst="rect">
            <a:avLst/>
          </a:prstGeom>
        </p:spPr>
      </p:pic>
      <p:pic>
        <p:nvPicPr>
          <p:cNvPr id="14" name="Picture 13">
            <a:extLst>
              <a:ext uri="{FF2B5EF4-FFF2-40B4-BE49-F238E27FC236}">
                <a16:creationId xmlns:a16="http://schemas.microsoft.com/office/drawing/2014/main" id="{067195EE-3F97-455A-BAE2-CC5DDEA26BBF}"/>
              </a:ext>
            </a:extLst>
          </p:cNvPr>
          <p:cNvPicPr>
            <a:picLocks noChangeAspect="1"/>
          </p:cNvPicPr>
          <p:nvPr/>
        </p:nvPicPr>
        <p:blipFill>
          <a:blip r:embed="rId5"/>
          <a:stretch>
            <a:fillRect/>
          </a:stretch>
        </p:blipFill>
        <p:spPr>
          <a:xfrm>
            <a:off x="7170241" y="836897"/>
            <a:ext cx="4064000" cy="3048000"/>
          </a:xfrm>
          <a:prstGeom prst="rect">
            <a:avLst/>
          </a:prstGeom>
        </p:spPr>
      </p:pic>
      <p:pic>
        <p:nvPicPr>
          <p:cNvPr id="15" name="Picture 14">
            <a:extLst>
              <a:ext uri="{FF2B5EF4-FFF2-40B4-BE49-F238E27FC236}">
                <a16:creationId xmlns:a16="http://schemas.microsoft.com/office/drawing/2014/main" id="{394AC385-A587-4DE5-9775-836581EDB900}"/>
              </a:ext>
            </a:extLst>
          </p:cNvPr>
          <p:cNvPicPr>
            <a:picLocks noChangeAspect="1"/>
          </p:cNvPicPr>
          <p:nvPr/>
        </p:nvPicPr>
        <p:blipFill>
          <a:blip r:embed="rId6"/>
          <a:stretch>
            <a:fillRect/>
          </a:stretch>
        </p:blipFill>
        <p:spPr>
          <a:xfrm>
            <a:off x="3597324" y="3441093"/>
            <a:ext cx="4064000" cy="3048000"/>
          </a:xfrm>
          <a:prstGeom prst="rect">
            <a:avLst/>
          </a:prstGeom>
        </p:spPr>
      </p:pic>
      <p:pic>
        <p:nvPicPr>
          <p:cNvPr id="16" name="Picture 15">
            <a:extLst>
              <a:ext uri="{FF2B5EF4-FFF2-40B4-BE49-F238E27FC236}">
                <a16:creationId xmlns:a16="http://schemas.microsoft.com/office/drawing/2014/main" id="{B81BBFC1-CB5C-40E6-848C-F471083687A2}"/>
              </a:ext>
            </a:extLst>
          </p:cNvPr>
          <p:cNvPicPr>
            <a:picLocks noChangeAspect="1"/>
          </p:cNvPicPr>
          <p:nvPr/>
        </p:nvPicPr>
        <p:blipFill>
          <a:blip r:embed="rId7"/>
          <a:stretch>
            <a:fillRect/>
          </a:stretch>
        </p:blipFill>
        <p:spPr>
          <a:xfrm>
            <a:off x="7152117" y="3441173"/>
            <a:ext cx="4064000" cy="3048000"/>
          </a:xfrm>
          <a:prstGeom prst="rect">
            <a:avLst/>
          </a:prstGeom>
        </p:spPr>
      </p:pic>
      <p:pic>
        <p:nvPicPr>
          <p:cNvPr id="17" name="Picture 16">
            <a:extLst>
              <a:ext uri="{FF2B5EF4-FFF2-40B4-BE49-F238E27FC236}">
                <a16:creationId xmlns:a16="http://schemas.microsoft.com/office/drawing/2014/main" id="{5EE5A72F-6F3D-4736-B1E3-7FD160E15CE0}"/>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1501992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60"/>
            <a:ext cx="11078400" cy="400561"/>
          </a:xfrm>
        </p:spPr>
        <p:txBody>
          <a:bodyPr>
            <a:normAutofit fontScale="90000"/>
          </a:bodyPr>
          <a:lstStyle/>
          <a:p>
            <a:r>
              <a:rPr lang="en-US"/>
              <a:t>40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A9339B87-85D9-45C4-A075-CAC28193AE98}"/>
              </a:ext>
            </a:extLst>
          </p:cNvPr>
          <p:cNvPicPr>
            <a:picLocks noChangeAspect="1"/>
          </p:cNvPicPr>
          <p:nvPr/>
        </p:nvPicPr>
        <p:blipFill>
          <a:blip r:embed="rId2"/>
          <a:stretch>
            <a:fillRect/>
          </a:stretch>
        </p:blipFill>
        <p:spPr>
          <a:xfrm>
            <a:off x="-34484" y="3170311"/>
            <a:ext cx="4064000" cy="3048000"/>
          </a:xfrm>
          <a:prstGeom prst="rect">
            <a:avLst/>
          </a:prstGeom>
        </p:spPr>
      </p:pic>
      <p:pic>
        <p:nvPicPr>
          <p:cNvPr id="12" name="Picture 11">
            <a:extLst>
              <a:ext uri="{FF2B5EF4-FFF2-40B4-BE49-F238E27FC236}">
                <a16:creationId xmlns:a16="http://schemas.microsoft.com/office/drawing/2014/main" id="{BDF18056-0980-4582-9F29-F7E70D72CEB9}"/>
              </a:ext>
            </a:extLst>
          </p:cNvPr>
          <p:cNvPicPr>
            <a:picLocks noChangeAspect="1"/>
          </p:cNvPicPr>
          <p:nvPr/>
        </p:nvPicPr>
        <p:blipFill>
          <a:blip r:embed="rId3"/>
          <a:stretch>
            <a:fillRect/>
          </a:stretch>
        </p:blipFill>
        <p:spPr>
          <a:xfrm>
            <a:off x="-34484" y="688320"/>
            <a:ext cx="4064000" cy="3048000"/>
          </a:xfrm>
          <a:prstGeom prst="rect">
            <a:avLst/>
          </a:prstGeom>
        </p:spPr>
      </p:pic>
      <p:pic>
        <p:nvPicPr>
          <p:cNvPr id="13" name="Picture 12">
            <a:extLst>
              <a:ext uri="{FF2B5EF4-FFF2-40B4-BE49-F238E27FC236}">
                <a16:creationId xmlns:a16="http://schemas.microsoft.com/office/drawing/2014/main" id="{C13DD940-F446-49B8-9038-13C4753CFFC4}"/>
              </a:ext>
            </a:extLst>
          </p:cNvPr>
          <p:cNvPicPr>
            <a:picLocks noChangeAspect="1"/>
          </p:cNvPicPr>
          <p:nvPr/>
        </p:nvPicPr>
        <p:blipFill>
          <a:blip r:embed="rId4"/>
          <a:stretch>
            <a:fillRect/>
          </a:stretch>
        </p:blipFill>
        <p:spPr>
          <a:xfrm>
            <a:off x="3565853" y="728647"/>
            <a:ext cx="4064000" cy="3048000"/>
          </a:xfrm>
          <a:prstGeom prst="rect">
            <a:avLst/>
          </a:prstGeom>
        </p:spPr>
      </p:pic>
      <p:pic>
        <p:nvPicPr>
          <p:cNvPr id="14" name="Picture 13">
            <a:extLst>
              <a:ext uri="{FF2B5EF4-FFF2-40B4-BE49-F238E27FC236}">
                <a16:creationId xmlns:a16="http://schemas.microsoft.com/office/drawing/2014/main" id="{61A0CD2E-30A0-47C4-B186-CDE811AD0D97}"/>
              </a:ext>
            </a:extLst>
          </p:cNvPr>
          <p:cNvPicPr>
            <a:picLocks noChangeAspect="1"/>
          </p:cNvPicPr>
          <p:nvPr/>
        </p:nvPicPr>
        <p:blipFill>
          <a:blip r:embed="rId5"/>
          <a:stretch>
            <a:fillRect/>
          </a:stretch>
        </p:blipFill>
        <p:spPr>
          <a:xfrm>
            <a:off x="7225835" y="757220"/>
            <a:ext cx="4064000" cy="3048000"/>
          </a:xfrm>
          <a:prstGeom prst="rect">
            <a:avLst/>
          </a:prstGeom>
        </p:spPr>
      </p:pic>
      <p:pic>
        <p:nvPicPr>
          <p:cNvPr id="15" name="Picture 14">
            <a:extLst>
              <a:ext uri="{FF2B5EF4-FFF2-40B4-BE49-F238E27FC236}">
                <a16:creationId xmlns:a16="http://schemas.microsoft.com/office/drawing/2014/main" id="{ADF7741D-5ABB-469A-B336-FDF0E9E4E5C6}"/>
              </a:ext>
            </a:extLst>
          </p:cNvPr>
          <p:cNvPicPr>
            <a:picLocks noChangeAspect="1"/>
          </p:cNvPicPr>
          <p:nvPr/>
        </p:nvPicPr>
        <p:blipFill>
          <a:blip r:embed="rId6"/>
          <a:stretch>
            <a:fillRect/>
          </a:stretch>
        </p:blipFill>
        <p:spPr>
          <a:xfrm>
            <a:off x="3582012" y="3319076"/>
            <a:ext cx="4064000" cy="3048000"/>
          </a:xfrm>
          <a:prstGeom prst="rect">
            <a:avLst/>
          </a:prstGeom>
        </p:spPr>
      </p:pic>
      <p:pic>
        <p:nvPicPr>
          <p:cNvPr id="16" name="Picture 15">
            <a:extLst>
              <a:ext uri="{FF2B5EF4-FFF2-40B4-BE49-F238E27FC236}">
                <a16:creationId xmlns:a16="http://schemas.microsoft.com/office/drawing/2014/main" id="{793EC8B2-13FC-4156-AC40-678ABC99FE4F}"/>
              </a:ext>
            </a:extLst>
          </p:cNvPr>
          <p:cNvPicPr>
            <a:picLocks noChangeAspect="1"/>
          </p:cNvPicPr>
          <p:nvPr/>
        </p:nvPicPr>
        <p:blipFill>
          <a:blip r:embed="rId7"/>
          <a:stretch>
            <a:fillRect/>
          </a:stretch>
        </p:blipFill>
        <p:spPr>
          <a:xfrm>
            <a:off x="7225835" y="3387257"/>
            <a:ext cx="4064000" cy="3048000"/>
          </a:xfrm>
          <a:prstGeom prst="rect">
            <a:avLst/>
          </a:prstGeom>
        </p:spPr>
      </p:pic>
      <p:pic>
        <p:nvPicPr>
          <p:cNvPr id="17" name="Picture 16">
            <a:extLst>
              <a:ext uri="{FF2B5EF4-FFF2-40B4-BE49-F238E27FC236}">
                <a16:creationId xmlns:a16="http://schemas.microsoft.com/office/drawing/2014/main" id="{7A6F53A6-B87B-44A2-9267-CBD091F659E4}"/>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13916907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50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A547CC61-1051-4619-BC95-84E35496BFF9}"/>
              </a:ext>
            </a:extLst>
          </p:cNvPr>
          <p:cNvPicPr>
            <a:picLocks noChangeAspect="1"/>
          </p:cNvPicPr>
          <p:nvPr/>
        </p:nvPicPr>
        <p:blipFill>
          <a:blip r:embed="rId2"/>
          <a:stretch>
            <a:fillRect/>
          </a:stretch>
        </p:blipFill>
        <p:spPr>
          <a:xfrm>
            <a:off x="-98491" y="3421323"/>
            <a:ext cx="4064000" cy="3048000"/>
          </a:xfrm>
          <a:prstGeom prst="rect">
            <a:avLst/>
          </a:prstGeom>
        </p:spPr>
      </p:pic>
      <p:pic>
        <p:nvPicPr>
          <p:cNvPr id="12" name="Picture 11">
            <a:extLst>
              <a:ext uri="{FF2B5EF4-FFF2-40B4-BE49-F238E27FC236}">
                <a16:creationId xmlns:a16="http://schemas.microsoft.com/office/drawing/2014/main" id="{3E635CCE-D15F-4F0E-884B-9080D5DE00B3}"/>
              </a:ext>
            </a:extLst>
          </p:cNvPr>
          <p:cNvPicPr>
            <a:picLocks noChangeAspect="1"/>
          </p:cNvPicPr>
          <p:nvPr/>
        </p:nvPicPr>
        <p:blipFill>
          <a:blip r:embed="rId3"/>
          <a:stretch>
            <a:fillRect/>
          </a:stretch>
        </p:blipFill>
        <p:spPr>
          <a:xfrm>
            <a:off x="0" y="617232"/>
            <a:ext cx="4064000" cy="3048000"/>
          </a:xfrm>
          <a:prstGeom prst="rect">
            <a:avLst/>
          </a:prstGeom>
        </p:spPr>
      </p:pic>
      <p:pic>
        <p:nvPicPr>
          <p:cNvPr id="13" name="Picture 12">
            <a:extLst>
              <a:ext uri="{FF2B5EF4-FFF2-40B4-BE49-F238E27FC236}">
                <a16:creationId xmlns:a16="http://schemas.microsoft.com/office/drawing/2014/main" id="{0F342A19-5BDD-499D-8BFB-E917BA5678D8}"/>
              </a:ext>
            </a:extLst>
          </p:cNvPr>
          <p:cNvPicPr>
            <a:picLocks noChangeAspect="1"/>
          </p:cNvPicPr>
          <p:nvPr/>
        </p:nvPicPr>
        <p:blipFill>
          <a:blip r:embed="rId4"/>
          <a:stretch>
            <a:fillRect/>
          </a:stretch>
        </p:blipFill>
        <p:spPr>
          <a:xfrm>
            <a:off x="3569072" y="669032"/>
            <a:ext cx="4064000" cy="3048000"/>
          </a:xfrm>
          <a:prstGeom prst="rect">
            <a:avLst/>
          </a:prstGeom>
        </p:spPr>
      </p:pic>
      <p:pic>
        <p:nvPicPr>
          <p:cNvPr id="14" name="Picture 13">
            <a:extLst>
              <a:ext uri="{FF2B5EF4-FFF2-40B4-BE49-F238E27FC236}">
                <a16:creationId xmlns:a16="http://schemas.microsoft.com/office/drawing/2014/main" id="{A9A9176F-4E3C-4165-9F13-60987097DB8A}"/>
              </a:ext>
            </a:extLst>
          </p:cNvPr>
          <p:cNvPicPr>
            <a:picLocks noChangeAspect="1"/>
          </p:cNvPicPr>
          <p:nvPr/>
        </p:nvPicPr>
        <p:blipFill>
          <a:blip r:embed="rId5"/>
          <a:stretch>
            <a:fillRect/>
          </a:stretch>
        </p:blipFill>
        <p:spPr>
          <a:xfrm>
            <a:off x="7331729" y="669032"/>
            <a:ext cx="4064000" cy="3048000"/>
          </a:xfrm>
          <a:prstGeom prst="rect">
            <a:avLst/>
          </a:prstGeom>
        </p:spPr>
      </p:pic>
      <p:pic>
        <p:nvPicPr>
          <p:cNvPr id="15" name="Picture 14">
            <a:extLst>
              <a:ext uri="{FF2B5EF4-FFF2-40B4-BE49-F238E27FC236}">
                <a16:creationId xmlns:a16="http://schemas.microsoft.com/office/drawing/2014/main" id="{C1186E9D-01A0-48C9-864B-6837B6887E47}"/>
              </a:ext>
            </a:extLst>
          </p:cNvPr>
          <p:cNvPicPr>
            <a:picLocks noChangeAspect="1"/>
          </p:cNvPicPr>
          <p:nvPr/>
        </p:nvPicPr>
        <p:blipFill>
          <a:blip r:embed="rId6"/>
          <a:stretch>
            <a:fillRect/>
          </a:stretch>
        </p:blipFill>
        <p:spPr>
          <a:xfrm>
            <a:off x="3470581" y="3453343"/>
            <a:ext cx="4064000" cy="3048000"/>
          </a:xfrm>
          <a:prstGeom prst="rect">
            <a:avLst/>
          </a:prstGeom>
        </p:spPr>
      </p:pic>
      <p:pic>
        <p:nvPicPr>
          <p:cNvPr id="16" name="Picture 15">
            <a:extLst>
              <a:ext uri="{FF2B5EF4-FFF2-40B4-BE49-F238E27FC236}">
                <a16:creationId xmlns:a16="http://schemas.microsoft.com/office/drawing/2014/main" id="{06409C96-824C-4C22-807A-D0C3B5953C73}"/>
              </a:ext>
            </a:extLst>
          </p:cNvPr>
          <p:cNvPicPr>
            <a:picLocks noChangeAspect="1"/>
          </p:cNvPicPr>
          <p:nvPr/>
        </p:nvPicPr>
        <p:blipFill>
          <a:blip r:embed="rId7"/>
          <a:stretch>
            <a:fillRect/>
          </a:stretch>
        </p:blipFill>
        <p:spPr>
          <a:xfrm>
            <a:off x="7354799" y="3453343"/>
            <a:ext cx="4064000" cy="3048000"/>
          </a:xfrm>
          <a:prstGeom prst="rect">
            <a:avLst/>
          </a:prstGeom>
        </p:spPr>
      </p:pic>
      <p:pic>
        <p:nvPicPr>
          <p:cNvPr id="17" name="Picture 16">
            <a:extLst>
              <a:ext uri="{FF2B5EF4-FFF2-40B4-BE49-F238E27FC236}">
                <a16:creationId xmlns:a16="http://schemas.microsoft.com/office/drawing/2014/main" id="{7E92E197-1387-4054-8800-033BF6FBD0C3}"/>
              </a:ext>
            </a:extLst>
          </p:cNvPr>
          <p:cNvPicPr>
            <a:picLocks noChangeAspect="1"/>
          </p:cNvPicPr>
          <p:nvPr/>
        </p:nvPicPr>
        <p:blipFill>
          <a:blip r:embed="rId8"/>
          <a:stretch>
            <a:fillRect/>
          </a:stretch>
        </p:blipFill>
        <p:spPr>
          <a:xfrm>
            <a:off x="11239015" y="1177977"/>
            <a:ext cx="786752" cy="3627799"/>
          </a:xfrm>
          <a:prstGeom prst="rect">
            <a:avLst/>
          </a:prstGeom>
        </p:spPr>
      </p:pic>
    </p:spTree>
    <p:extLst>
      <p:ext uri="{BB962C8B-B14F-4D97-AF65-F5344CB8AC3E}">
        <p14:creationId xmlns:p14="http://schemas.microsoft.com/office/powerpoint/2010/main" val="21992541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94763"/>
          </a:xfrm>
        </p:spPr>
        <p:txBody>
          <a:bodyPr>
            <a:normAutofit fontScale="90000"/>
          </a:bodyPr>
          <a:lstStyle/>
          <a:p>
            <a:r>
              <a:rPr lang="en-US"/>
              <a:t>60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3FC34342-F9C3-4269-9D8F-DF47922F6676}"/>
              </a:ext>
            </a:extLst>
          </p:cNvPr>
          <p:cNvPicPr>
            <a:picLocks noChangeAspect="1"/>
          </p:cNvPicPr>
          <p:nvPr/>
        </p:nvPicPr>
        <p:blipFill>
          <a:blip r:embed="rId2"/>
          <a:stretch>
            <a:fillRect/>
          </a:stretch>
        </p:blipFill>
        <p:spPr>
          <a:xfrm>
            <a:off x="-131823" y="3476276"/>
            <a:ext cx="4064000" cy="3048000"/>
          </a:xfrm>
          <a:prstGeom prst="rect">
            <a:avLst/>
          </a:prstGeom>
        </p:spPr>
      </p:pic>
      <p:pic>
        <p:nvPicPr>
          <p:cNvPr id="12" name="Picture 11">
            <a:extLst>
              <a:ext uri="{FF2B5EF4-FFF2-40B4-BE49-F238E27FC236}">
                <a16:creationId xmlns:a16="http://schemas.microsoft.com/office/drawing/2014/main" id="{F29F1F65-091B-4F4B-B4FC-85669C7C4FA6}"/>
              </a:ext>
            </a:extLst>
          </p:cNvPr>
          <p:cNvPicPr>
            <a:picLocks noChangeAspect="1"/>
          </p:cNvPicPr>
          <p:nvPr/>
        </p:nvPicPr>
        <p:blipFill>
          <a:blip r:embed="rId3"/>
          <a:stretch>
            <a:fillRect/>
          </a:stretch>
        </p:blipFill>
        <p:spPr>
          <a:xfrm>
            <a:off x="-72916" y="830176"/>
            <a:ext cx="4064000" cy="3048000"/>
          </a:xfrm>
          <a:prstGeom prst="rect">
            <a:avLst/>
          </a:prstGeom>
        </p:spPr>
      </p:pic>
      <p:pic>
        <p:nvPicPr>
          <p:cNvPr id="14" name="Picture 13">
            <a:extLst>
              <a:ext uri="{FF2B5EF4-FFF2-40B4-BE49-F238E27FC236}">
                <a16:creationId xmlns:a16="http://schemas.microsoft.com/office/drawing/2014/main" id="{AAB920DA-5ADF-4849-A922-D85C74562354}"/>
              </a:ext>
            </a:extLst>
          </p:cNvPr>
          <p:cNvPicPr>
            <a:picLocks noChangeAspect="1"/>
          </p:cNvPicPr>
          <p:nvPr/>
        </p:nvPicPr>
        <p:blipFill>
          <a:blip r:embed="rId4"/>
          <a:stretch>
            <a:fillRect/>
          </a:stretch>
        </p:blipFill>
        <p:spPr>
          <a:xfrm>
            <a:off x="3655816" y="842396"/>
            <a:ext cx="4064000" cy="3048000"/>
          </a:xfrm>
          <a:prstGeom prst="rect">
            <a:avLst/>
          </a:prstGeom>
        </p:spPr>
      </p:pic>
      <p:pic>
        <p:nvPicPr>
          <p:cNvPr id="15" name="Picture 14">
            <a:extLst>
              <a:ext uri="{FF2B5EF4-FFF2-40B4-BE49-F238E27FC236}">
                <a16:creationId xmlns:a16="http://schemas.microsoft.com/office/drawing/2014/main" id="{F62D4DF5-2356-4EF6-AABF-F796BC736B47}"/>
              </a:ext>
            </a:extLst>
          </p:cNvPr>
          <p:cNvPicPr>
            <a:picLocks noChangeAspect="1"/>
          </p:cNvPicPr>
          <p:nvPr/>
        </p:nvPicPr>
        <p:blipFill>
          <a:blip r:embed="rId5"/>
          <a:stretch>
            <a:fillRect/>
          </a:stretch>
        </p:blipFill>
        <p:spPr>
          <a:xfrm>
            <a:off x="7467392" y="776121"/>
            <a:ext cx="4064000" cy="3048000"/>
          </a:xfrm>
          <a:prstGeom prst="rect">
            <a:avLst/>
          </a:prstGeom>
        </p:spPr>
      </p:pic>
      <p:pic>
        <p:nvPicPr>
          <p:cNvPr id="16" name="Picture 15">
            <a:extLst>
              <a:ext uri="{FF2B5EF4-FFF2-40B4-BE49-F238E27FC236}">
                <a16:creationId xmlns:a16="http://schemas.microsoft.com/office/drawing/2014/main" id="{D1AC640C-A4BD-4B1D-B608-17BAD8F50766}"/>
              </a:ext>
            </a:extLst>
          </p:cNvPr>
          <p:cNvPicPr>
            <a:picLocks noChangeAspect="1"/>
          </p:cNvPicPr>
          <p:nvPr/>
        </p:nvPicPr>
        <p:blipFill>
          <a:blip r:embed="rId6"/>
          <a:stretch>
            <a:fillRect/>
          </a:stretch>
        </p:blipFill>
        <p:spPr>
          <a:xfrm>
            <a:off x="3627453" y="3497521"/>
            <a:ext cx="4064000" cy="3048000"/>
          </a:xfrm>
          <a:prstGeom prst="rect">
            <a:avLst/>
          </a:prstGeom>
        </p:spPr>
      </p:pic>
      <p:pic>
        <p:nvPicPr>
          <p:cNvPr id="17" name="Picture 16">
            <a:extLst>
              <a:ext uri="{FF2B5EF4-FFF2-40B4-BE49-F238E27FC236}">
                <a16:creationId xmlns:a16="http://schemas.microsoft.com/office/drawing/2014/main" id="{C83606B9-B0F6-4F1A-AB78-52F9792A18B6}"/>
              </a:ext>
            </a:extLst>
          </p:cNvPr>
          <p:cNvPicPr>
            <a:picLocks noChangeAspect="1"/>
          </p:cNvPicPr>
          <p:nvPr/>
        </p:nvPicPr>
        <p:blipFill>
          <a:blip r:embed="rId7"/>
          <a:stretch>
            <a:fillRect/>
          </a:stretch>
        </p:blipFill>
        <p:spPr>
          <a:xfrm>
            <a:off x="7444032" y="3526523"/>
            <a:ext cx="4064000" cy="3048000"/>
          </a:xfrm>
          <a:prstGeom prst="rect">
            <a:avLst/>
          </a:prstGeom>
        </p:spPr>
      </p:pic>
      <p:pic>
        <p:nvPicPr>
          <p:cNvPr id="18" name="Picture 17">
            <a:extLst>
              <a:ext uri="{FF2B5EF4-FFF2-40B4-BE49-F238E27FC236}">
                <a16:creationId xmlns:a16="http://schemas.microsoft.com/office/drawing/2014/main" id="{C31A60ED-9494-49B9-B559-21BE995BB024}"/>
              </a:ext>
            </a:extLst>
          </p:cNvPr>
          <p:cNvPicPr>
            <a:picLocks noChangeAspect="1"/>
          </p:cNvPicPr>
          <p:nvPr/>
        </p:nvPicPr>
        <p:blipFill>
          <a:blip r:embed="rId8"/>
          <a:stretch>
            <a:fillRect/>
          </a:stretch>
        </p:blipFill>
        <p:spPr>
          <a:xfrm>
            <a:off x="11268217" y="1220755"/>
            <a:ext cx="786752" cy="3627799"/>
          </a:xfrm>
          <a:prstGeom prst="rect">
            <a:avLst/>
          </a:prstGeom>
        </p:spPr>
      </p:pic>
    </p:spTree>
    <p:extLst>
      <p:ext uri="{BB962C8B-B14F-4D97-AF65-F5344CB8AC3E}">
        <p14:creationId xmlns:p14="http://schemas.microsoft.com/office/powerpoint/2010/main" val="4072113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80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6" name="Picture 15">
            <a:extLst>
              <a:ext uri="{FF2B5EF4-FFF2-40B4-BE49-F238E27FC236}">
                <a16:creationId xmlns:a16="http://schemas.microsoft.com/office/drawing/2014/main" id="{3FE7B5F6-B701-4C36-BB2A-5C2C7E0B53E3}"/>
              </a:ext>
            </a:extLst>
          </p:cNvPr>
          <p:cNvPicPr>
            <a:picLocks noChangeAspect="1"/>
          </p:cNvPicPr>
          <p:nvPr/>
        </p:nvPicPr>
        <p:blipFill>
          <a:blip r:embed="rId2"/>
          <a:stretch>
            <a:fillRect/>
          </a:stretch>
        </p:blipFill>
        <p:spPr>
          <a:xfrm>
            <a:off x="-119329" y="3485528"/>
            <a:ext cx="4064000" cy="3048000"/>
          </a:xfrm>
          <a:prstGeom prst="rect">
            <a:avLst/>
          </a:prstGeom>
        </p:spPr>
      </p:pic>
      <p:pic>
        <p:nvPicPr>
          <p:cNvPr id="17" name="Picture 16">
            <a:extLst>
              <a:ext uri="{FF2B5EF4-FFF2-40B4-BE49-F238E27FC236}">
                <a16:creationId xmlns:a16="http://schemas.microsoft.com/office/drawing/2014/main" id="{2EEFD73E-090E-44B1-82F2-31D128399B09}"/>
              </a:ext>
            </a:extLst>
          </p:cNvPr>
          <p:cNvPicPr>
            <a:picLocks noChangeAspect="1"/>
          </p:cNvPicPr>
          <p:nvPr/>
        </p:nvPicPr>
        <p:blipFill>
          <a:blip r:embed="rId3"/>
          <a:stretch>
            <a:fillRect/>
          </a:stretch>
        </p:blipFill>
        <p:spPr>
          <a:xfrm>
            <a:off x="-119329" y="726239"/>
            <a:ext cx="4064000" cy="3048000"/>
          </a:xfrm>
          <a:prstGeom prst="rect">
            <a:avLst/>
          </a:prstGeom>
        </p:spPr>
      </p:pic>
      <p:pic>
        <p:nvPicPr>
          <p:cNvPr id="18" name="Picture 17">
            <a:extLst>
              <a:ext uri="{FF2B5EF4-FFF2-40B4-BE49-F238E27FC236}">
                <a16:creationId xmlns:a16="http://schemas.microsoft.com/office/drawing/2014/main" id="{33272D32-E800-4FF5-8508-0D0F703398B9}"/>
              </a:ext>
            </a:extLst>
          </p:cNvPr>
          <p:cNvPicPr>
            <a:picLocks noChangeAspect="1"/>
          </p:cNvPicPr>
          <p:nvPr/>
        </p:nvPicPr>
        <p:blipFill>
          <a:blip r:embed="rId4"/>
          <a:stretch>
            <a:fillRect/>
          </a:stretch>
        </p:blipFill>
        <p:spPr>
          <a:xfrm>
            <a:off x="3541023" y="709548"/>
            <a:ext cx="4064000" cy="3048000"/>
          </a:xfrm>
          <a:prstGeom prst="rect">
            <a:avLst/>
          </a:prstGeom>
        </p:spPr>
      </p:pic>
      <p:pic>
        <p:nvPicPr>
          <p:cNvPr id="19" name="Picture 18">
            <a:extLst>
              <a:ext uri="{FF2B5EF4-FFF2-40B4-BE49-F238E27FC236}">
                <a16:creationId xmlns:a16="http://schemas.microsoft.com/office/drawing/2014/main" id="{E6A78CC6-036B-43C0-AFEE-B7EF448223B6}"/>
              </a:ext>
            </a:extLst>
          </p:cNvPr>
          <p:cNvPicPr>
            <a:picLocks noChangeAspect="1"/>
          </p:cNvPicPr>
          <p:nvPr/>
        </p:nvPicPr>
        <p:blipFill>
          <a:blip r:embed="rId5"/>
          <a:stretch>
            <a:fillRect/>
          </a:stretch>
        </p:blipFill>
        <p:spPr>
          <a:xfrm>
            <a:off x="7341803" y="690193"/>
            <a:ext cx="4064000" cy="3048000"/>
          </a:xfrm>
          <a:prstGeom prst="rect">
            <a:avLst/>
          </a:prstGeom>
        </p:spPr>
      </p:pic>
      <p:pic>
        <p:nvPicPr>
          <p:cNvPr id="20" name="Picture 19">
            <a:extLst>
              <a:ext uri="{FF2B5EF4-FFF2-40B4-BE49-F238E27FC236}">
                <a16:creationId xmlns:a16="http://schemas.microsoft.com/office/drawing/2014/main" id="{055399C2-9601-4807-A820-24D68A46A164}"/>
              </a:ext>
            </a:extLst>
          </p:cNvPr>
          <p:cNvPicPr>
            <a:picLocks noChangeAspect="1"/>
          </p:cNvPicPr>
          <p:nvPr/>
        </p:nvPicPr>
        <p:blipFill>
          <a:blip r:embed="rId6"/>
          <a:stretch>
            <a:fillRect/>
          </a:stretch>
        </p:blipFill>
        <p:spPr>
          <a:xfrm>
            <a:off x="3529261" y="3484959"/>
            <a:ext cx="4064000" cy="3048000"/>
          </a:xfrm>
          <a:prstGeom prst="rect">
            <a:avLst/>
          </a:prstGeom>
        </p:spPr>
      </p:pic>
      <p:pic>
        <p:nvPicPr>
          <p:cNvPr id="21" name="Picture 20">
            <a:extLst>
              <a:ext uri="{FF2B5EF4-FFF2-40B4-BE49-F238E27FC236}">
                <a16:creationId xmlns:a16="http://schemas.microsoft.com/office/drawing/2014/main" id="{2789CB6B-BEC5-4CC3-B427-6AB9059EA591}"/>
              </a:ext>
            </a:extLst>
          </p:cNvPr>
          <p:cNvPicPr>
            <a:picLocks noChangeAspect="1"/>
          </p:cNvPicPr>
          <p:nvPr/>
        </p:nvPicPr>
        <p:blipFill>
          <a:blip r:embed="rId7"/>
          <a:stretch>
            <a:fillRect/>
          </a:stretch>
        </p:blipFill>
        <p:spPr>
          <a:xfrm>
            <a:off x="7330041" y="3463621"/>
            <a:ext cx="4064000" cy="3048000"/>
          </a:xfrm>
          <a:prstGeom prst="rect">
            <a:avLst/>
          </a:prstGeom>
        </p:spPr>
      </p:pic>
      <p:pic>
        <p:nvPicPr>
          <p:cNvPr id="22" name="Picture 21">
            <a:extLst>
              <a:ext uri="{FF2B5EF4-FFF2-40B4-BE49-F238E27FC236}">
                <a16:creationId xmlns:a16="http://schemas.microsoft.com/office/drawing/2014/main" id="{5E7740C8-DAC6-4BA6-87A8-B350289744F0}"/>
              </a:ext>
            </a:extLst>
          </p:cNvPr>
          <p:cNvPicPr>
            <a:picLocks noChangeAspect="1"/>
          </p:cNvPicPr>
          <p:nvPr/>
        </p:nvPicPr>
        <p:blipFill>
          <a:blip r:embed="rId8"/>
          <a:stretch>
            <a:fillRect/>
          </a:stretch>
        </p:blipFill>
        <p:spPr>
          <a:xfrm>
            <a:off x="11265375" y="1671061"/>
            <a:ext cx="786752" cy="3627799"/>
          </a:xfrm>
          <a:prstGeom prst="rect">
            <a:avLst/>
          </a:prstGeom>
        </p:spPr>
      </p:pic>
    </p:spTree>
    <p:extLst>
      <p:ext uri="{BB962C8B-B14F-4D97-AF65-F5344CB8AC3E}">
        <p14:creationId xmlns:p14="http://schemas.microsoft.com/office/powerpoint/2010/main" val="2597604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60"/>
            <a:ext cx="11078400" cy="463793"/>
          </a:xfrm>
        </p:spPr>
        <p:txBody>
          <a:bodyPr>
            <a:normAutofit fontScale="90000"/>
          </a:bodyPr>
          <a:lstStyle/>
          <a:p>
            <a:r>
              <a:rPr lang="en-US"/>
              <a:t>90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0" name="Picture 9">
            <a:extLst>
              <a:ext uri="{FF2B5EF4-FFF2-40B4-BE49-F238E27FC236}">
                <a16:creationId xmlns:a16="http://schemas.microsoft.com/office/drawing/2014/main" id="{BD17624E-3E4E-426C-8782-49AD99CB20DB}"/>
              </a:ext>
            </a:extLst>
          </p:cNvPr>
          <p:cNvPicPr>
            <a:picLocks noChangeAspect="1"/>
          </p:cNvPicPr>
          <p:nvPr/>
        </p:nvPicPr>
        <p:blipFill>
          <a:blip r:embed="rId2"/>
          <a:stretch>
            <a:fillRect/>
          </a:stretch>
        </p:blipFill>
        <p:spPr>
          <a:xfrm>
            <a:off x="-71509" y="3525011"/>
            <a:ext cx="4064000" cy="3048000"/>
          </a:xfrm>
          <a:prstGeom prst="rect">
            <a:avLst/>
          </a:prstGeom>
        </p:spPr>
      </p:pic>
      <p:pic>
        <p:nvPicPr>
          <p:cNvPr id="11" name="Picture 10">
            <a:extLst>
              <a:ext uri="{FF2B5EF4-FFF2-40B4-BE49-F238E27FC236}">
                <a16:creationId xmlns:a16="http://schemas.microsoft.com/office/drawing/2014/main" id="{EAE5865E-1526-425E-9888-FA9C131F18C0}"/>
              </a:ext>
            </a:extLst>
          </p:cNvPr>
          <p:cNvPicPr>
            <a:picLocks noChangeAspect="1"/>
          </p:cNvPicPr>
          <p:nvPr/>
        </p:nvPicPr>
        <p:blipFill>
          <a:blip r:embed="rId3"/>
          <a:stretch>
            <a:fillRect/>
          </a:stretch>
        </p:blipFill>
        <p:spPr>
          <a:xfrm>
            <a:off x="3530519" y="797568"/>
            <a:ext cx="4064000" cy="3048000"/>
          </a:xfrm>
          <a:prstGeom prst="rect">
            <a:avLst/>
          </a:prstGeom>
        </p:spPr>
      </p:pic>
      <p:pic>
        <p:nvPicPr>
          <p:cNvPr id="12" name="Picture 11">
            <a:extLst>
              <a:ext uri="{FF2B5EF4-FFF2-40B4-BE49-F238E27FC236}">
                <a16:creationId xmlns:a16="http://schemas.microsoft.com/office/drawing/2014/main" id="{31CB054F-5127-4486-9D33-0FD70ACD3920}"/>
              </a:ext>
            </a:extLst>
          </p:cNvPr>
          <p:cNvPicPr>
            <a:picLocks noChangeAspect="1"/>
          </p:cNvPicPr>
          <p:nvPr/>
        </p:nvPicPr>
        <p:blipFill>
          <a:blip r:embed="rId4"/>
          <a:stretch>
            <a:fillRect/>
          </a:stretch>
        </p:blipFill>
        <p:spPr>
          <a:xfrm>
            <a:off x="7365083" y="826565"/>
            <a:ext cx="4064000" cy="3048000"/>
          </a:xfrm>
          <a:prstGeom prst="rect">
            <a:avLst/>
          </a:prstGeom>
        </p:spPr>
      </p:pic>
      <p:pic>
        <p:nvPicPr>
          <p:cNvPr id="13" name="Picture 12">
            <a:extLst>
              <a:ext uri="{FF2B5EF4-FFF2-40B4-BE49-F238E27FC236}">
                <a16:creationId xmlns:a16="http://schemas.microsoft.com/office/drawing/2014/main" id="{F9561162-3020-47E9-8FCC-5473302F5952}"/>
              </a:ext>
            </a:extLst>
          </p:cNvPr>
          <p:cNvPicPr>
            <a:picLocks noChangeAspect="1"/>
          </p:cNvPicPr>
          <p:nvPr/>
        </p:nvPicPr>
        <p:blipFill>
          <a:blip r:embed="rId5"/>
          <a:stretch>
            <a:fillRect/>
          </a:stretch>
        </p:blipFill>
        <p:spPr>
          <a:xfrm>
            <a:off x="7350479" y="3489900"/>
            <a:ext cx="4064000" cy="3048000"/>
          </a:xfrm>
          <a:prstGeom prst="rect">
            <a:avLst/>
          </a:prstGeom>
        </p:spPr>
      </p:pic>
      <p:pic>
        <p:nvPicPr>
          <p:cNvPr id="14" name="Picture 13">
            <a:extLst>
              <a:ext uri="{FF2B5EF4-FFF2-40B4-BE49-F238E27FC236}">
                <a16:creationId xmlns:a16="http://schemas.microsoft.com/office/drawing/2014/main" id="{294BF784-8367-46C6-83E0-11AEFEB82B83}"/>
              </a:ext>
            </a:extLst>
          </p:cNvPr>
          <p:cNvPicPr>
            <a:picLocks noChangeAspect="1"/>
          </p:cNvPicPr>
          <p:nvPr/>
        </p:nvPicPr>
        <p:blipFill>
          <a:blip r:embed="rId6"/>
          <a:stretch>
            <a:fillRect/>
          </a:stretch>
        </p:blipFill>
        <p:spPr>
          <a:xfrm>
            <a:off x="11161539" y="1338807"/>
            <a:ext cx="786752" cy="3627799"/>
          </a:xfrm>
          <a:prstGeom prst="rect">
            <a:avLst/>
          </a:prstGeom>
        </p:spPr>
      </p:pic>
      <p:pic>
        <p:nvPicPr>
          <p:cNvPr id="15" name="Picture 14">
            <a:extLst>
              <a:ext uri="{FF2B5EF4-FFF2-40B4-BE49-F238E27FC236}">
                <a16:creationId xmlns:a16="http://schemas.microsoft.com/office/drawing/2014/main" id="{4325B01B-3E4D-4AB2-A14D-00FCE1D0BDA3}"/>
              </a:ext>
            </a:extLst>
          </p:cNvPr>
          <p:cNvPicPr>
            <a:picLocks noChangeAspect="1"/>
          </p:cNvPicPr>
          <p:nvPr/>
        </p:nvPicPr>
        <p:blipFill>
          <a:blip r:embed="rId7"/>
          <a:stretch>
            <a:fillRect/>
          </a:stretch>
        </p:blipFill>
        <p:spPr>
          <a:xfrm>
            <a:off x="-71509" y="826565"/>
            <a:ext cx="4064000" cy="3048000"/>
          </a:xfrm>
          <a:prstGeom prst="rect">
            <a:avLst/>
          </a:prstGeom>
        </p:spPr>
      </p:pic>
      <p:pic>
        <p:nvPicPr>
          <p:cNvPr id="16" name="Picture 15">
            <a:extLst>
              <a:ext uri="{FF2B5EF4-FFF2-40B4-BE49-F238E27FC236}">
                <a16:creationId xmlns:a16="http://schemas.microsoft.com/office/drawing/2014/main" id="{F387FAB7-F9DA-4D2F-B64D-86758F7AEC6A}"/>
              </a:ext>
            </a:extLst>
          </p:cNvPr>
          <p:cNvPicPr>
            <a:picLocks noChangeAspect="1"/>
          </p:cNvPicPr>
          <p:nvPr/>
        </p:nvPicPr>
        <p:blipFill>
          <a:blip r:embed="rId8"/>
          <a:stretch>
            <a:fillRect/>
          </a:stretch>
        </p:blipFill>
        <p:spPr>
          <a:xfrm>
            <a:off x="3519911" y="3496013"/>
            <a:ext cx="4064000" cy="3048000"/>
          </a:xfrm>
          <a:prstGeom prst="rect">
            <a:avLst/>
          </a:prstGeom>
        </p:spPr>
      </p:pic>
    </p:spTree>
    <p:extLst>
      <p:ext uri="{BB962C8B-B14F-4D97-AF65-F5344CB8AC3E}">
        <p14:creationId xmlns:p14="http://schemas.microsoft.com/office/powerpoint/2010/main" val="3149983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12800"/>
          </a:xfrm>
        </p:spPr>
        <p:txBody>
          <a:bodyPr>
            <a:normAutofit fontScale="90000"/>
          </a:bodyPr>
          <a:lstStyle/>
          <a:p>
            <a:r>
              <a:rPr lang="en-US"/>
              <a:t>100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5957763E-1969-4438-B88A-A8D941F47ABD}"/>
              </a:ext>
            </a:extLst>
          </p:cNvPr>
          <p:cNvPicPr>
            <a:picLocks noChangeAspect="1"/>
          </p:cNvPicPr>
          <p:nvPr/>
        </p:nvPicPr>
        <p:blipFill>
          <a:blip r:embed="rId2"/>
          <a:stretch>
            <a:fillRect/>
          </a:stretch>
        </p:blipFill>
        <p:spPr>
          <a:xfrm>
            <a:off x="42283" y="3429000"/>
            <a:ext cx="4064000" cy="3048000"/>
          </a:xfrm>
          <a:prstGeom prst="rect">
            <a:avLst/>
          </a:prstGeom>
        </p:spPr>
      </p:pic>
      <p:pic>
        <p:nvPicPr>
          <p:cNvPr id="4" name="Picture 3">
            <a:extLst>
              <a:ext uri="{FF2B5EF4-FFF2-40B4-BE49-F238E27FC236}">
                <a16:creationId xmlns:a16="http://schemas.microsoft.com/office/drawing/2014/main" id="{29D45F8A-466B-4F3D-A496-C8CB7AD96719}"/>
              </a:ext>
            </a:extLst>
          </p:cNvPr>
          <p:cNvPicPr>
            <a:picLocks noChangeAspect="1"/>
          </p:cNvPicPr>
          <p:nvPr/>
        </p:nvPicPr>
        <p:blipFill>
          <a:blip r:embed="rId3"/>
          <a:stretch>
            <a:fillRect/>
          </a:stretch>
        </p:blipFill>
        <p:spPr>
          <a:xfrm>
            <a:off x="42283" y="590016"/>
            <a:ext cx="4064000" cy="3048000"/>
          </a:xfrm>
          <a:prstGeom prst="rect">
            <a:avLst/>
          </a:prstGeom>
        </p:spPr>
      </p:pic>
      <p:pic>
        <p:nvPicPr>
          <p:cNvPr id="6" name="Picture 5">
            <a:extLst>
              <a:ext uri="{FF2B5EF4-FFF2-40B4-BE49-F238E27FC236}">
                <a16:creationId xmlns:a16="http://schemas.microsoft.com/office/drawing/2014/main" id="{23F2A3A6-5927-4DD4-B1FE-D4A00D5BAA90}"/>
              </a:ext>
            </a:extLst>
          </p:cNvPr>
          <p:cNvPicPr>
            <a:picLocks noChangeAspect="1"/>
          </p:cNvPicPr>
          <p:nvPr/>
        </p:nvPicPr>
        <p:blipFill>
          <a:blip r:embed="rId3"/>
          <a:stretch>
            <a:fillRect/>
          </a:stretch>
        </p:blipFill>
        <p:spPr>
          <a:xfrm>
            <a:off x="3760192" y="590016"/>
            <a:ext cx="4064000" cy="3048000"/>
          </a:xfrm>
          <a:prstGeom prst="rect">
            <a:avLst/>
          </a:prstGeom>
        </p:spPr>
      </p:pic>
      <p:pic>
        <p:nvPicPr>
          <p:cNvPr id="7" name="Picture 6">
            <a:extLst>
              <a:ext uri="{FF2B5EF4-FFF2-40B4-BE49-F238E27FC236}">
                <a16:creationId xmlns:a16="http://schemas.microsoft.com/office/drawing/2014/main" id="{B960221A-DBC3-4810-9F3E-9B030BD4DE87}"/>
              </a:ext>
            </a:extLst>
          </p:cNvPr>
          <p:cNvPicPr>
            <a:picLocks noChangeAspect="1"/>
          </p:cNvPicPr>
          <p:nvPr/>
        </p:nvPicPr>
        <p:blipFill>
          <a:blip r:embed="rId4"/>
          <a:stretch>
            <a:fillRect/>
          </a:stretch>
        </p:blipFill>
        <p:spPr>
          <a:xfrm>
            <a:off x="7478101" y="626535"/>
            <a:ext cx="4064000" cy="3048000"/>
          </a:xfrm>
          <a:prstGeom prst="rect">
            <a:avLst/>
          </a:prstGeom>
        </p:spPr>
      </p:pic>
      <p:pic>
        <p:nvPicPr>
          <p:cNvPr id="9" name="Picture 8">
            <a:extLst>
              <a:ext uri="{FF2B5EF4-FFF2-40B4-BE49-F238E27FC236}">
                <a16:creationId xmlns:a16="http://schemas.microsoft.com/office/drawing/2014/main" id="{41E14ADD-A346-4CF5-A273-ABCBC85050E3}"/>
              </a:ext>
            </a:extLst>
          </p:cNvPr>
          <p:cNvPicPr>
            <a:picLocks noChangeAspect="1"/>
          </p:cNvPicPr>
          <p:nvPr/>
        </p:nvPicPr>
        <p:blipFill>
          <a:blip r:embed="rId5"/>
          <a:stretch>
            <a:fillRect/>
          </a:stretch>
        </p:blipFill>
        <p:spPr>
          <a:xfrm>
            <a:off x="3760192" y="3413749"/>
            <a:ext cx="4064000" cy="3048000"/>
          </a:xfrm>
          <a:prstGeom prst="rect">
            <a:avLst/>
          </a:prstGeom>
        </p:spPr>
      </p:pic>
      <p:pic>
        <p:nvPicPr>
          <p:cNvPr id="10" name="Picture 9">
            <a:extLst>
              <a:ext uri="{FF2B5EF4-FFF2-40B4-BE49-F238E27FC236}">
                <a16:creationId xmlns:a16="http://schemas.microsoft.com/office/drawing/2014/main" id="{C5C13405-3456-43D6-9FAB-4AD8DD7FAFFB}"/>
              </a:ext>
            </a:extLst>
          </p:cNvPr>
          <p:cNvPicPr>
            <a:picLocks noChangeAspect="1"/>
          </p:cNvPicPr>
          <p:nvPr/>
        </p:nvPicPr>
        <p:blipFill>
          <a:blip r:embed="rId6"/>
          <a:stretch>
            <a:fillRect/>
          </a:stretch>
        </p:blipFill>
        <p:spPr>
          <a:xfrm>
            <a:off x="7478101" y="3425920"/>
            <a:ext cx="4064000" cy="3048000"/>
          </a:xfrm>
          <a:prstGeom prst="rect">
            <a:avLst/>
          </a:prstGeom>
        </p:spPr>
      </p:pic>
      <p:pic>
        <p:nvPicPr>
          <p:cNvPr id="11" name="Picture 10">
            <a:extLst>
              <a:ext uri="{FF2B5EF4-FFF2-40B4-BE49-F238E27FC236}">
                <a16:creationId xmlns:a16="http://schemas.microsoft.com/office/drawing/2014/main" id="{A6C30935-AEB8-41A7-9B4A-5931C8BB62C2}"/>
              </a:ext>
            </a:extLst>
          </p:cNvPr>
          <p:cNvPicPr>
            <a:picLocks noChangeAspect="1"/>
          </p:cNvPicPr>
          <p:nvPr/>
        </p:nvPicPr>
        <p:blipFill>
          <a:blip r:embed="rId7"/>
          <a:stretch>
            <a:fillRect/>
          </a:stretch>
        </p:blipFill>
        <p:spPr>
          <a:xfrm>
            <a:off x="11236408" y="1341938"/>
            <a:ext cx="786752" cy="3627799"/>
          </a:xfrm>
          <a:prstGeom prst="rect">
            <a:avLst/>
          </a:prstGeom>
        </p:spPr>
      </p:pic>
    </p:spTree>
    <p:extLst>
      <p:ext uri="{BB962C8B-B14F-4D97-AF65-F5344CB8AC3E}">
        <p14:creationId xmlns:p14="http://schemas.microsoft.com/office/powerpoint/2010/main" val="3867135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768085"/>
          </a:xfrm>
        </p:spPr>
        <p:txBody>
          <a:bodyPr>
            <a:normAutofit fontScale="90000"/>
          </a:bodyPr>
          <a:lstStyle/>
          <a:p>
            <a:r>
              <a:rPr lang="en-US"/>
              <a:t>[1+D] DMRS not shaped. OBO results for all tested CBW</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0" name="Picture 9">
            <a:extLst>
              <a:ext uri="{FF2B5EF4-FFF2-40B4-BE49-F238E27FC236}">
                <a16:creationId xmlns:a16="http://schemas.microsoft.com/office/drawing/2014/main" id="{8CFB3590-EC63-44FC-B148-424A67AF6819}"/>
              </a:ext>
            </a:extLst>
          </p:cNvPr>
          <p:cNvPicPr>
            <a:picLocks noChangeAspect="1"/>
          </p:cNvPicPr>
          <p:nvPr/>
        </p:nvPicPr>
        <p:blipFill>
          <a:blip r:embed="rId2"/>
          <a:stretch>
            <a:fillRect/>
          </a:stretch>
        </p:blipFill>
        <p:spPr>
          <a:xfrm>
            <a:off x="6978080" y="3571971"/>
            <a:ext cx="4064000" cy="3048000"/>
          </a:xfrm>
          <a:prstGeom prst="rect">
            <a:avLst/>
          </a:prstGeom>
        </p:spPr>
      </p:pic>
      <p:pic>
        <p:nvPicPr>
          <p:cNvPr id="12" name="Picture 11">
            <a:extLst>
              <a:ext uri="{FF2B5EF4-FFF2-40B4-BE49-F238E27FC236}">
                <a16:creationId xmlns:a16="http://schemas.microsoft.com/office/drawing/2014/main" id="{48D7E137-832D-445F-987E-C1758169DBE6}"/>
              </a:ext>
            </a:extLst>
          </p:cNvPr>
          <p:cNvPicPr>
            <a:picLocks noChangeAspect="1"/>
          </p:cNvPicPr>
          <p:nvPr/>
        </p:nvPicPr>
        <p:blipFill>
          <a:blip r:embed="rId3"/>
          <a:stretch>
            <a:fillRect/>
          </a:stretch>
        </p:blipFill>
        <p:spPr>
          <a:xfrm>
            <a:off x="-154808" y="3571971"/>
            <a:ext cx="4064000" cy="3048000"/>
          </a:xfrm>
          <a:prstGeom prst="rect">
            <a:avLst/>
          </a:prstGeom>
        </p:spPr>
      </p:pic>
      <p:pic>
        <p:nvPicPr>
          <p:cNvPr id="17" name="Picture 16">
            <a:extLst>
              <a:ext uri="{FF2B5EF4-FFF2-40B4-BE49-F238E27FC236}">
                <a16:creationId xmlns:a16="http://schemas.microsoft.com/office/drawing/2014/main" id="{FF3E1855-DF98-4D6F-BED5-32C73E38FB62}"/>
              </a:ext>
            </a:extLst>
          </p:cNvPr>
          <p:cNvPicPr>
            <a:picLocks noChangeAspect="1"/>
          </p:cNvPicPr>
          <p:nvPr/>
        </p:nvPicPr>
        <p:blipFill>
          <a:blip r:embed="rId4"/>
          <a:stretch>
            <a:fillRect/>
          </a:stretch>
        </p:blipFill>
        <p:spPr>
          <a:xfrm>
            <a:off x="3378164" y="3571971"/>
            <a:ext cx="4064000" cy="3048000"/>
          </a:xfrm>
          <a:prstGeom prst="rect">
            <a:avLst/>
          </a:prstGeom>
        </p:spPr>
      </p:pic>
      <p:pic>
        <p:nvPicPr>
          <p:cNvPr id="18" name="Picture 17">
            <a:extLst>
              <a:ext uri="{FF2B5EF4-FFF2-40B4-BE49-F238E27FC236}">
                <a16:creationId xmlns:a16="http://schemas.microsoft.com/office/drawing/2014/main" id="{58DE18F1-D05C-4BE0-94A9-F931EB576BBA}"/>
              </a:ext>
            </a:extLst>
          </p:cNvPr>
          <p:cNvPicPr>
            <a:picLocks noChangeAspect="1"/>
          </p:cNvPicPr>
          <p:nvPr/>
        </p:nvPicPr>
        <p:blipFill>
          <a:blip r:embed="rId5"/>
          <a:stretch>
            <a:fillRect/>
          </a:stretch>
        </p:blipFill>
        <p:spPr>
          <a:xfrm>
            <a:off x="6982603" y="911987"/>
            <a:ext cx="4064000" cy="3048000"/>
          </a:xfrm>
          <a:prstGeom prst="rect">
            <a:avLst/>
          </a:prstGeom>
        </p:spPr>
      </p:pic>
      <p:pic>
        <p:nvPicPr>
          <p:cNvPr id="19" name="Picture 18">
            <a:extLst>
              <a:ext uri="{FF2B5EF4-FFF2-40B4-BE49-F238E27FC236}">
                <a16:creationId xmlns:a16="http://schemas.microsoft.com/office/drawing/2014/main" id="{3AEB0ACA-FB87-4AC4-9954-16795DB4DB56}"/>
              </a:ext>
            </a:extLst>
          </p:cNvPr>
          <p:cNvPicPr>
            <a:picLocks noChangeAspect="1"/>
          </p:cNvPicPr>
          <p:nvPr/>
        </p:nvPicPr>
        <p:blipFill>
          <a:blip r:embed="rId6"/>
          <a:stretch>
            <a:fillRect/>
          </a:stretch>
        </p:blipFill>
        <p:spPr>
          <a:xfrm>
            <a:off x="3411636" y="911987"/>
            <a:ext cx="4064000" cy="3048000"/>
          </a:xfrm>
          <a:prstGeom prst="rect">
            <a:avLst/>
          </a:prstGeom>
        </p:spPr>
      </p:pic>
      <p:pic>
        <p:nvPicPr>
          <p:cNvPr id="21" name="Picture 20">
            <a:extLst>
              <a:ext uri="{FF2B5EF4-FFF2-40B4-BE49-F238E27FC236}">
                <a16:creationId xmlns:a16="http://schemas.microsoft.com/office/drawing/2014/main" id="{C3A25393-E960-48FC-9AB6-8360A99F3D78}"/>
              </a:ext>
            </a:extLst>
          </p:cNvPr>
          <p:cNvPicPr>
            <a:picLocks noChangeAspect="1"/>
          </p:cNvPicPr>
          <p:nvPr/>
        </p:nvPicPr>
        <p:blipFill>
          <a:blip r:embed="rId7"/>
          <a:stretch>
            <a:fillRect/>
          </a:stretch>
        </p:blipFill>
        <p:spPr>
          <a:xfrm>
            <a:off x="-154808" y="911987"/>
            <a:ext cx="4064000" cy="3048000"/>
          </a:xfrm>
          <a:prstGeom prst="rect">
            <a:avLst/>
          </a:prstGeom>
        </p:spPr>
      </p:pic>
      <p:pic>
        <p:nvPicPr>
          <p:cNvPr id="22" name="Picture 21">
            <a:extLst>
              <a:ext uri="{FF2B5EF4-FFF2-40B4-BE49-F238E27FC236}">
                <a16:creationId xmlns:a16="http://schemas.microsoft.com/office/drawing/2014/main" id="{57CE27B2-7967-42F7-A46D-572011CD9C35}"/>
              </a:ext>
            </a:extLst>
          </p:cNvPr>
          <p:cNvPicPr>
            <a:picLocks noChangeAspect="1"/>
          </p:cNvPicPr>
          <p:nvPr/>
        </p:nvPicPr>
        <p:blipFill>
          <a:blip r:embed="rId8"/>
          <a:stretch>
            <a:fillRect/>
          </a:stretch>
        </p:blipFill>
        <p:spPr>
          <a:xfrm>
            <a:off x="11236408" y="1341938"/>
            <a:ext cx="786752" cy="3627799"/>
          </a:xfrm>
          <a:prstGeom prst="rect">
            <a:avLst/>
          </a:prstGeom>
        </p:spPr>
      </p:pic>
    </p:spTree>
    <p:extLst>
      <p:ext uri="{BB962C8B-B14F-4D97-AF65-F5344CB8AC3E}">
        <p14:creationId xmlns:p14="http://schemas.microsoft.com/office/powerpoint/2010/main" val="91802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2.1- Discussion. Delta </a:t>
            </a:r>
            <a:r>
              <a:rPr lang="en-US" err="1"/>
              <a:t>w.r.t.</a:t>
            </a:r>
            <a:r>
              <a:rPr lang="en-US"/>
              <a:t> [1+D] with the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1630166"/>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delta in output power for all the filters, CBW and allocations with respect to the [1+D] filter with the DMRS shaped. </a:t>
            </a:r>
          </a:p>
          <a:p>
            <a:pPr defTabSz="479988">
              <a:spcAft>
                <a:spcPts val="800"/>
              </a:spcAft>
              <a:tabLst>
                <a:tab pos="479988" algn="l"/>
              </a:tabLst>
            </a:pPr>
            <a:endParaRPr lang="en-US" sz="1600"/>
          </a:p>
          <a:p>
            <a:pPr defTabSz="479988">
              <a:spcAft>
                <a:spcPts val="800"/>
              </a:spcAft>
              <a:tabLst>
                <a:tab pos="479988" algn="l"/>
              </a:tabLst>
            </a:pPr>
            <a:r>
              <a:rPr lang="en-US" sz="1600"/>
              <a:t>Green colors mean more output power for the compared filter with respect to the [1+D], red colors mean less output power for the compared filter with respect to the [1+D].</a:t>
            </a:r>
          </a:p>
        </p:txBody>
      </p:sp>
    </p:spTree>
    <p:extLst>
      <p:ext uri="{BB962C8B-B14F-4D97-AF65-F5344CB8AC3E}">
        <p14:creationId xmlns:p14="http://schemas.microsoft.com/office/powerpoint/2010/main" val="21425406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768085"/>
          </a:xfrm>
        </p:spPr>
        <p:txBody>
          <a:bodyPr>
            <a:normAutofit fontScale="90000"/>
          </a:bodyPr>
          <a:lstStyle/>
          <a:p>
            <a:r>
              <a:rPr lang="en-US"/>
              <a:t>[1+D] DMRS not shaped. OBO results for all tested CBW</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DAD170E7-D626-4516-B2F9-3B4CC3A89D49}"/>
              </a:ext>
            </a:extLst>
          </p:cNvPr>
          <p:cNvPicPr>
            <a:picLocks noChangeAspect="1"/>
          </p:cNvPicPr>
          <p:nvPr/>
        </p:nvPicPr>
        <p:blipFill>
          <a:blip r:embed="rId2"/>
          <a:stretch>
            <a:fillRect/>
          </a:stretch>
        </p:blipFill>
        <p:spPr>
          <a:xfrm>
            <a:off x="4836643" y="3525011"/>
            <a:ext cx="4064000" cy="3048000"/>
          </a:xfrm>
          <a:prstGeom prst="rect">
            <a:avLst/>
          </a:prstGeom>
        </p:spPr>
      </p:pic>
      <p:pic>
        <p:nvPicPr>
          <p:cNvPr id="5" name="Picture 4">
            <a:extLst>
              <a:ext uri="{FF2B5EF4-FFF2-40B4-BE49-F238E27FC236}">
                <a16:creationId xmlns:a16="http://schemas.microsoft.com/office/drawing/2014/main" id="{C02989C4-9E32-4CB1-9644-76FE4DBB245C}"/>
              </a:ext>
            </a:extLst>
          </p:cNvPr>
          <p:cNvPicPr>
            <a:picLocks noChangeAspect="1"/>
          </p:cNvPicPr>
          <p:nvPr/>
        </p:nvPicPr>
        <p:blipFill>
          <a:blip r:embed="rId3"/>
          <a:stretch>
            <a:fillRect/>
          </a:stretch>
        </p:blipFill>
        <p:spPr>
          <a:xfrm>
            <a:off x="514436" y="3525011"/>
            <a:ext cx="4064000" cy="3048000"/>
          </a:xfrm>
          <a:prstGeom prst="rect">
            <a:avLst/>
          </a:prstGeom>
        </p:spPr>
      </p:pic>
      <p:pic>
        <p:nvPicPr>
          <p:cNvPr id="6" name="Picture 5">
            <a:extLst>
              <a:ext uri="{FF2B5EF4-FFF2-40B4-BE49-F238E27FC236}">
                <a16:creationId xmlns:a16="http://schemas.microsoft.com/office/drawing/2014/main" id="{43862D86-9EA2-4A3A-810B-83C687952AA2}"/>
              </a:ext>
            </a:extLst>
          </p:cNvPr>
          <p:cNvPicPr>
            <a:picLocks noChangeAspect="1"/>
          </p:cNvPicPr>
          <p:nvPr/>
        </p:nvPicPr>
        <p:blipFill>
          <a:blip r:embed="rId4"/>
          <a:stretch>
            <a:fillRect/>
          </a:stretch>
        </p:blipFill>
        <p:spPr>
          <a:xfrm>
            <a:off x="4836643" y="976500"/>
            <a:ext cx="4064000" cy="3048000"/>
          </a:xfrm>
          <a:prstGeom prst="rect">
            <a:avLst/>
          </a:prstGeom>
        </p:spPr>
      </p:pic>
      <p:pic>
        <p:nvPicPr>
          <p:cNvPr id="7" name="Picture 6">
            <a:extLst>
              <a:ext uri="{FF2B5EF4-FFF2-40B4-BE49-F238E27FC236}">
                <a16:creationId xmlns:a16="http://schemas.microsoft.com/office/drawing/2014/main" id="{37B27105-80F9-4C67-8D10-2AAB5D441DD1}"/>
              </a:ext>
            </a:extLst>
          </p:cNvPr>
          <p:cNvPicPr>
            <a:picLocks noChangeAspect="1"/>
          </p:cNvPicPr>
          <p:nvPr/>
        </p:nvPicPr>
        <p:blipFill>
          <a:blip r:embed="rId5"/>
          <a:stretch>
            <a:fillRect/>
          </a:stretch>
        </p:blipFill>
        <p:spPr>
          <a:xfrm>
            <a:off x="588395" y="954831"/>
            <a:ext cx="4064000" cy="3048000"/>
          </a:xfrm>
          <a:prstGeom prst="rect">
            <a:avLst/>
          </a:prstGeom>
        </p:spPr>
      </p:pic>
      <p:pic>
        <p:nvPicPr>
          <p:cNvPr id="9" name="Picture 8">
            <a:extLst>
              <a:ext uri="{FF2B5EF4-FFF2-40B4-BE49-F238E27FC236}">
                <a16:creationId xmlns:a16="http://schemas.microsoft.com/office/drawing/2014/main" id="{0DA197E9-C8DF-4D46-A942-1BFA93FD1AEC}"/>
              </a:ext>
            </a:extLst>
          </p:cNvPr>
          <p:cNvPicPr>
            <a:picLocks noChangeAspect="1"/>
          </p:cNvPicPr>
          <p:nvPr/>
        </p:nvPicPr>
        <p:blipFill>
          <a:blip r:embed="rId6"/>
          <a:stretch>
            <a:fillRect/>
          </a:stretch>
        </p:blipFill>
        <p:spPr>
          <a:xfrm>
            <a:off x="10512491" y="1421213"/>
            <a:ext cx="786752" cy="3627799"/>
          </a:xfrm>
          <a:prstGeom prst="rect">
            <a:avLst/>
          </a:prstGeom>
        </p:spPr>
      </p:pic>
    </p:spTree>
    <p:extLst>
      <p:ext uri="{BB962C8B-B14F-4D97-AF65-F5344CB8AC3E}">
        <p14:creationId xmlns:p14="http://schemas.microsoft.com/office/powerpoint/2010/main" val="2891395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68459"/>
          </a:xfrm>
        </p:spPr>
        <p:txBody>
          <a:bodyPr>
            <a:normAutofit fontScale="90000"/>
          </a:bodyPr>
          <a:lstStyle/>
          <a:p>
            <a:r>
              <a:rPr lang="en-US"/>
              <a:t>2.1- Discussion. 10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05775134-7F64-4E82-8315-4C007F87A17E}"/>
              </a:ext>
            </a:extLst>
          </p:cNvPr>
          <p:cNvPicPr>
            <a:picLocks noChangeAspect="1"/>
          </p:cNvPicPr>
          <p:nvPr/>
        </p:nvPicPr>
        <p:blipFill>
          <a:blip r:embed="rId2"/>
          <a:stretch>
            <a:fillRect/>
          </a:stretch>
        </p:blipFill>
        <p:spPr>
          <a:xfrm>
            <a:off x="197448" y="725117"/>
            <a:ext cx="4064000" cy="3048000"/>
          </a:xfrm>
          <a:prstGeom prst="rect">
            <a:avLst/>
          </a:prstGeom>
        </p:spPr>
      </p:pic>
      <p:pic>
        <p:nvPicPr>
          <p:cNvPr id="5" name="Picture 4">
            <a:extLst>
              <a:ext uri="{FF2B5EF4-FFF2-40B4-BE49-F238E27FC236}">
                <a16:creationId xmlns:a16="http://schemas.microsoft.com/office/drawing/2014/main" id="{B5750D93-F892-4D35-9460-04A9E2DBD707}"/>
              </a:ext>
            </a:extLst>
          </p:cNvPr>
          <p:cNvPicPr>
            <a:picLocks noChangeAspect="1"/>
          </p:cNvPicPr>
          <p:nvPr/>
        </p:nvPicPr>
        <p:blipFill>
          <a:blip r:embed="rId3"/>
          <a:stretch>
            <a:fillRect/>
          </a:stretch>
        </p:blipFill>
        <p:spPr>
          <a:xfrm>
            <a:off x="3866555" y="702272"/>
            <a:ext cx="4064000" cy="3048000"/>
          </a:xfrm>
          <a:prstGeom prst="rect">
            <a:avLst/>
          </a:prstGeom>
        </p:spPr>
      </p:pic>
      <p:pic>
        <p:nvPicPr>
          <p:cNvPr id="6" name="Picture 5">
            <a:extLst>
              <a:ext uri="{FF2B5EF4-FFF2-40B4-BE49-F238E27FC236}">
                <a16:creationId xmlns:a16="http://schemas.microsoft.com/office/drawing/2014/main" id="{394FAB8C-03E6-4CD0-A4DE-1CEEB921F348}"/>
              </a:ext>
            </a:extLst>
          </p:cNvPr>
          <p:cNvPicPr>
            <a:picLocks noChangeAspect="1"/>
          </p:cNvPicPr>
          <p:nvPr/>
        </p:nvPicPr>
        <p:blipFill>
          <a:blip r:embed="rId4"/>
          <a:stretch>
            <a:fillRect/>
          </a:stretch>
        </p:blipFill>
        <p:spPr>
          <a:xfrm>
            <a:off x="7778429" y="729004"/>
            <a:ext cx="4064000" cy="3048000"/>
          </a:xfrm>
          <a:prstGeom prst="rect">
            <a:avLst/>
          </a:prstGeom>
        </p:spPr>
      </p:pic>
      <p:pic>
        <p:nvPicPr>
          <p:cNvPr id="7" name="Picture 6">
            <a:extLst>
              <a:ext uri="{FF2B5EF4-FFF2-40B4-BE49-F238E27FC236}">
                <a16:creationId xmlns:a16="http://schemas.microsoft.com/office/drawing/2014/main" id="{90C2E155-0A9C-451F-BB5E-C78A7194CB3F}"/>
              </a:ext>
            </a:extLst>
          </p:cNvPr>
          <p:cNvPicPr>
            <a:picLocks noChangeAspect="1"/>
          </p:cNvPicPr>
          <p:nvPr/>
        </p:nvPicPr>
        <p:blipFill>
          <a:blip r:embed="rId5"/>
          <a:stretch>
            <a:fillRect/>
          </a:stretch>
        </p:blipFill>
        <p:spPr>
          <a:xfrm>
            <a:off x="1283901" y="3107728"/>
            <a:ext cx="4064000" cy="3048000"/>
          </a:xfrm>
          <a:prstGeom prst="rect">
            <a:avLst/>
          </a:prstGeom>
        </p:spPr>
      </p:pic>
      <p:pic>
        <p:nvPicPr>
          <p:cNvPr id="12" name="Picture 11">
            <a:extLst>
              <a:ext uri="{FF2B5EF4-FFF2-40B4-BE49-F238E27FC236}">
                <a16:creationId xmlns:a16="http://schemas.microsoft.com/office/drawing/2014/main" id="{89A4FCCB-448F-4A67-A086-59B171A83624}"/>
              </a:ext>
            </a:extLst>
          </p:cNvPr>
          <p:cNvPicPr>
            <a:picLocks noChangeAspect="1"/>
          </p:cNvPicPr>
          <p:nvPr/>
        </p:nvPicPr>
        <p:blipFill>
          <a:blip r:embed="rId6"/>
          <a:stretch>
            <a:fillRect/>
          </a:stretch>
        </p:blipFill>
        <p:spPr>
          <a:xfrm>
            <a:off x="5456936" y="3107728"/>
            <a:ext cx="4064000" cy="3048000"/>
          </a:xfrm>
          <a:prstGeom prst="rect">
            <a:avLst/>
          </a:prstGeom>
        </p:spPr>
      </p:pic>
      <p:sp>
        <p:nvSpPr>
          <p:cNvPr id="4" name="TextBox 3">
            <a:extLst>
              <a:ext uri="{FF2B5EF4-FFF2-40B4-BE49-F238E27FC236}">
                <a16:creationId xmlns:a16="http://schemas.microsoft.com/office/drawing/2014/main" id="{81A60CD1-9FCD-4A27-9AE0-3AAF320611FC}"/>
              </a:ext>
            </a:extLst>
          </p:cNvPr>
          <p:cNvSpPr txBox="1"/>
          <p:nvPr/>
        </p:nvSpPr>
        <p:spPr>
          <a:xfrm>
            <a:off x="268941" y="6104965"/>
            <a:ext cx="11573488" cy="646331"/>
          </a:xfrm>
          <a:prstGeom prst="rect">
            <a:avLst/>
          </a:prstGeom>
          <a:noFill/>
        </p:spPr>
        <p:txBody>
          <a:bodyPr wrap="square" rtlCol="0">
            <a:spAutoFit/>
          </a:bodyPr>
          <a:lstStyle/>
          <a:p>
            <a:r>
              <a:rPr lang="en-US"/>
              <a:t>The 0.335 filter gives larger output power (up to 0.8 dB) than the [1+D] filter in almost all the configurations for the 10 MHz CBW. </a:t>
            </a:r>
          </a:p>
        </p:txBody>
      </p:sp>
    </p:spTree>
    <p:extLst>
      <p:ext uri="{BB962C8B-B14F-4D97-AF65-F5344CB8AC3E}">
        <p14:creationId xmlns:p14="http://schemas.microsoft.com/office/powerpoint/2010/main" val="1551415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15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36DD093C-59F2-4BF5-97A5-7438933AE020}"/>
              </a:ext>
            </a:extLst>
          </p:cNvPr>
          <p:cNvPicPr>
            <a:picLocks noChangeAspect="1"/>
          </p:cNvPicPr>
          <p:nvPr/>
        </p:nvPicPr>
        <p:blipFill>
          <a:blip r:embed="rId2"/>
          <a:stretch>
            <a:fillRect/>
          </a:stretch>
        </p:blipFill>
        <p:spPr>
          <a:xfrm>
            <a:off x="3809333" y="641485"/>
            <a:ext cx="4064000" cy="3048000"/>
          </a:xfrm>
          <a:prstGeom prst="rect">
            <a:avLst/>
          </a:prstGeom>
        </p:spPr>
      </p:pic>
      <p:pic>
        <p:nvPicPr>
          <p:cNvPr id="7" name="Picture 6">
            <a:extLst>
              <a:ext uri="{FF2B5EF4-FFF2-40B4-BE49-F238E27FC236}">
                <a16:creationId xmlns:a16="http://schemas.microsoft.com/office/drawing/2014/main" id="{049D3919-3FCF-4F65-97F7-706DC0433321}"/>
              </a:ext>
            </a:extLst>
          </p:cNvPr>
          <p:cNvPicPr>
            <a:picLocks noChangeAspect="1"/>
          </p:cNvPicPr>
          <p:nvPr/>
        </p:nvPicPr>
        <p:blipFill>
          <a:blip r:embed="rId3"/>
          <a:stretch>
            <a:fillRect/>
          </a:stretch>
        </p:blipFill>
        <p:spPr>
          <a:xfrm>
            <a:off x="7646861" y="650640"/>
            <a:ext cx="4064000" cy="3048000"/>
          </a:xfrm>
          <a:prstGeom prst="rect">
            <a:avLst/>
          </a:prstGeom>
        </p:spPr>
      </p:pic>
      <p:pic>
        <p:nvPicPr>
          <p:cNvPr id="9" name="Picture 8">
            <a:extLst>
              <a:ext uri="{FF2B5EF4-FFF2-40B4-BE49-F238E27FC236}">
                <a16:creationId xmlns:a16="http://schemas.microsoft.com/office/drawing/2014/main" id="{CAD9CD03-9ED4-4448-9A88-D52CFAEF3D24}"/>
              </a:ext>
            </a:extLst>
          </p:cNvPr>
          <p:cNvPicPr>
            <a:picLocks noChangeAspect="1"/>
          </p:cNvPicPr>
          <p:nvPr/>
        </p:nvPicPr>
        <p:blipFill>
          <a:blip r:embed="rId4"/>
          <a:stretch>
            <a:fillRect/>
          </a:stretch>
        </p:blipFill>
        <p:spPr>
          <a:xfrm>
            <a:off x="5795354" y="3266625"/>
            <a:ext cx="3871284" cy="3048000"/>
          </a:xfrm>
          <a:prstGeom prst="rect">
            <a:avLst/>
          </a:prstGeom>
        </p:spPr>
      </p:pic>
      <p:pic>
        <p:nvPicPr>
          <p:cNvPr id="10" name="Picture 9">
            <a:extLst>
              <a:ext uri="{FF2B5EF4-FFF2-40B4-BE49-F238E27FC236}">
                <a16:creationId xmlns:a16="http://schemas.microsoft.com/office/drawing/2014/main" id="{8BB3C7D5-226E-4512-85AA-03266628A106}"/>
              </a:ext>
            </a:extLst>
          </p:cNvPr>
          <p:cNvPicPr>
            <a:picLocks noChangeAspect="1"/>
          </p:cNvPicPr>
          <p:nvPr/>
        </p:nvPicPr>
        <p:blipFill>
          <a:blip r:embed="rId5"/>
          <a:stretch>
            <a:fillRect/>
          </a:stretch>
        </p:blipFill>
        <p:spPr>
          <a:xfrm>
            <a:off x="15280" y="320108"/>
            <a:ext cx="3783344" cy="3672513"/>
          </a:xfrm>
          <a:prstGeom prst="rect">
            <a:avLst/>
          </a:prstGeom>
        </p:spPr>
      </p:pic>
      <p:pic>
        <p:nvPicPr>
          <p:cNvPr id="11" name="Picture 10">
            <a:extLst>
              <a:ext uri="{FF2B5EF4-FFF2-40B4-BE49-F238E27FC236}">
                <a16:creationId xmlns:a16="http://schemas.microsoft.com/office/drawing/2014/main" id="{D7EF79CD-D75F-47B8-93BC-1CE43A5309B3}"/>
              </a:ext>
            </a:extLst>
          </p:cNvPr>
          <p:cNvPicPr>
            <a:picLocks noChangeAspect="1"/>
          </p:cNvPicPr>
          <p:nvPr/>
        </p:nvPicPr>
        <p:blipFill>
          <a:blip r:embed="rId6"/>
          <a:stretch>
            <a:fillRect/>
          </a:stretch>
        </p:blipFill>
        <p:spPr>
          <a:xfrm>
            <a:off x="1245573" y="3203477"/>
            <a:ext cx="4064000" cy="3048000"/>
          </a:xfrm>
          <a:prstGeom prst="rect">
            <a:avLst/>
          </a:prstGeom>
        </p:spPr>
      </p:pic>
      <p:sp>
        <p:nvSpPr>
          <p:cNvPr id="12" name="TextBox 11">
            <a:extLst>
              <a:ext uri="{FF2B5EF4-FFF2-40B4-BE49-F238E27FC236}">
                <a16:creationId xmlns:a16="http://schemas.microsoft.com/office/drawing/2014/main" id="{A81B4E82-6507-4D14-B30F-4FA830C5375A}"/>
              </a:ext>
            </a:extLst>
          </p:cNvPr>
          <p:cNvSpPr txBox="1"/>
          <p:nvPr/>
        </p:nvSpPr>
        <p:spPr>
          <a:xfrm>
            <a:off x="268941" y="6104965"/>
            <a:ext cx="11573488" cy="646331"/>
          </a:xfrm>
          <a:prstGeom prst="rect">
            <a:avLst/>
          </a:prstGeom>
          <a:noFill/>
        </p:spPr>
        <p:txBody>
          <a:bodyPr wrap="square" rtlCol="0">
            <a:spAutoFit/>
          </a:bodyPr>
          <a:lstStyle/>
          <a:p>
            <a:r>
              <a:rPr lang="en-US"/>
              <a:t>The 0.28 filter gives larger output power (up to 0.7 dB) than the [1+D] filter in almost all the configurations for the 15 MHz CBW. </a:t>
            </a:r>
          </a:p>
        </p:txBody>
      </p:sp>
    </p:spTree>
    <p:extLst>
      <p:ext uri="{BB962C8B-B14F-4D97-AF65-F5344CB8AC3E}">
        <p14:creationId xmlns:p14="http://schemas.microsoft.com/office/powerpoint/2010/main" val="3953769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20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D41F56D9-D354-4BE3-BC24-43EB3E5CCF58}"/>
              </a:ext>
            </a:extLst>
          </p:cNvPr>
          <p:cNvPicPr>
            <a:picLocks noChangeAspect="1"/>
          </p:cNvPicPr>
          <p:nvPr/>
        </p:nvPicPr>
        <p:blipFill>
          <a:blip r:embed="rId2"/>
          <a:stretch>
            <a:fillRect/>
          </a:stretch>
        </p:blipFill>
        <p:spPr>
          <a:xfrm>
            <a:off x="51835" y="644691"/>
            <a:ext cx="3720512" cy="3048000"/>
          </a:xfrm>
          <a:prstGeom prst="rect">
            <a:avLst/>
          </a:prstGeom>
        </p:spPr>
      </p:pic>
      <p:pic>
        <p:nvPicPr>
          <p:cNvPr id="7" name="Picture 6">
            <a:extLst>
              <a:ext uri="{FF2B5EF4-FFF2-40B4-BE49-F238E27FC236}">
                <a16:creationId xmlns:a16="http://schemas.microsoft.com/office/drawing/2014/main" id="{806AE59F-4E9D-4412-A2C6-3A5A6868065E}"/>
              </a:ext>
            </a:extLst>
          </p:cNvPr>
          <p:cNvPicPr>
            <a:picLocks noChangeAspect="1"/>
          </p:cNvPicPr>
          <p:nvPr/>
        </p:nvPicPr>
        <p:blipFill>
          <a:blip r:embed="rId3"/>
          <a:stretch>
            <a:fillRect/>
          </a:stretch>
        </p:blipFill>
        <p:spPr>
          <a:xfrm>
            <a:off x="3531259" y="644691"/>
            <a:ext cx="4064000" cy="3048000"/>
          </a:xfrm>
          <a:prstGeom prst="rect">
            <a:avLst/>
          </a:prstGeom>
        </p:spPr>
      </p:pic>
      <p:pic>
        <p:nvPicPr>
          <p:cNvPr id="9" name="Picture 8">
            <a:extLst>
              <a:ext uri="{FF2B5EF4-FFF2-40B4-BE49-F238E27FC236}">
                <a16:creationId xmlns:a16="http://schemas.microsoft.com/office/drawing/2014/main" id="{AB7BB832-8787-4B39-9D64-8B42699F1713}"/>
              </a:ext>
            </a:extLst>
          </p:cNvPr>
          <p:cNvPicPr>
            <a:picLocks noChangeAspect="1"/>
          </p:cNvPicPr>
          <p:nvPr/>
        </p:nvPicPr>
        <p:blipFill>
          <a:blip r:embed="rId4"/>
          <a:stretch>
            <a:fillRect/>
          </a:stretch>
        </p:blipFill>
        <p:spPr>
          <a:xfrm>
            <a:off x="7546808" y="597099"/>
            <a:ext cx="4064000" cy="3048000"/>
          </a:xfrm>
          <a:prstGeom prst="rect">
            <a:avLst/>
          </a:prstGeom>
        </p:spPr>
      </p:pic>
      <p:pic>
        <p:nvPicPr>
          <p:cNvPr id="10" name="Picture 9">
            <a:extLst>
              <a:ext uri="{FF2B5EF4-FFF2-40B4-BE49-F238E27FC236}">
                <a16:creationId xmlns:a16="http://schemas.microsoft.com/office/drawing/2014/main" id="{B9CE8657-CA92-4E27-A795-2A2DC29B8228}"/>
              </a:ext>
            </a:extLst>
          </p:cNvPr>
          <p:cNvPicPr>
            <a:picLocks noChangeAspect="1"/>
          </p:cNvPicPr>
          <p:nvPr/>
        </p:nvPicPr>
        <p:blipFill>
          <a:blip r:embed="rId5"/>
          <a:stretch>
            <a:fillRect/>
          </a:stretch>
        </p:blipFill>
        <p:spPr>
          <a:xfrm>
            <a:off x="1681195" y="3285013"/>
            <a:ext cx="4064000" cy="3048000"/>
          </a:xfrm>
          <a:prstGeom prst="rect">
            <a:avLst/>
          </a:prstGeom>
        </p:spPr>
      </p:pic>
      <p:pic>
        <p:nvPicPr>
          <p:cNvPr id="13" name="Picture 12">
            <a:extLst>
              <a:ext uri="{FF2B5EF4-FFF2-40B4-BE49-F238E27FC236}">
                <a16:creationId xmlns:a16="http://schemas.microsoft.com/office/drawing/2014/main" id="{212F9084-A20D-473B-9571-6437E968F08F}"/>
              </a:ext>
            </a:extLst>
          </p:cNvPr>
          <p:cNvPicPr>
            <a:picLocks noChangeAspect="1"/>
          </p:cNvPicPr>
          <p:nvPr/>
        </p:nvPicPr>
        <p:blipFill>
          <a:blip r:embed="rId6"/>
          <a:stretch>
            <a:fillRect/>
          </a:stretch>
        </p:blipFill>
        <p:spPr>
          <a:xfrm>
            <a:off x="5717727" y="3240411"/>
            <a:ext cx="3885307" cy="3048000"/>
          </a:xfrm>
          <a:prstGeom prst="rect">
            <a:avLst/>
          </a:prstGeom>
        </p:spPr>
      </p:pic>
      <p:sp>
        <p:nvSpPr>
          <p:cNvPr id="11" name="TextBox 10">
            <a:extLst>
              <a:ext uri="{FF2B5EF4-FFF2-40B4-BE49-F238E27FC236}">
                <a16:creationId xmlns:a16="http://schemas.microsoft.com/office/drawing/2014/main" id="{F15E952A-CECD-4A34-847B-D88EDA32D1A0}"/>
              </a:ext>
            </a:extLst>
          </p:cNvPr>
          <p:cNvSpPr txBox="1"/>
          <p:nvPr/>
        </p:nvSpPr>
        <p:spPr>
          <a:xfrm>
            <a:off x="268941" y="6104965"/>
            <a:ext cx="11573488" cy="646331"/>
          </a:xfrm>
          <a:prstGeom prst="rect">
            <a:avLst/>
          </a:prstGeom>
          <a:noFill/>
        </p:spPr>
        <p:txBody>
          <a:bodyPr wrap="square" rtlCol="0">
            <a:spAutoFit/>
          </a:bodyPr>
          <a:lstStyle/>
          <a:p>
            <a:r>
              <a:rPr lang="en-US"/>
              <a:t>The Triang A filter gives larger output power (up to 0.8 dB) than the [1+D] filter in almost all the configurations for the 20 MHz CBW, and the 0.335 filter provides up to 1 dB more output power for edge allocations.</a:t>
            </a:r>
          </a:p>
        </p:txBody>
      </p:sp>
    </p:spTree>
    <p:extLst>
      <p:ext uri="{BB962C8B-B14F-4D97-AF65-F5344CB8AC3E}">
        <p14:creationId xmlns:p14="http://schemas.microsoft.com/office/powerpoint/2010/main" val="2239463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2.1- Discussion. 30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84B4EA54-9B29-41E8-821A-121C8D080FEA}"/>
              </a:ext>
            </a:extLst>
          </p:cNvPr>
          <p:cNvPicPr>
            <a:picLocks noChangeAspect="1"/>
          </p:cNvPicPr>
          <p:nvPr/>
        </p:nvPicPr>
        <p:blipFill>
          <a:blip r:embed="rId2"/>
          <a:stretch>
            <a:fillRect/>
          </a:stretch>
        </p:blipFill>
        <p:spPr>
          <a:xfrm>
            <a:off x="143339" y="487477"/>
            <a:ext cx="3787856" cy="3048000"/>
          </a:xfrm>
          <a:prstGeom prst="rect">
            <a:avLst/>
          </a:prstGeom>
        </p:spPr>
      </p:pic>
      <p:pic>
        <p:nvPicPr>
          <p:cNvPr id="7" name="Picture 6">
            <a:extLst>
              <a:ext uri="{FF2B5EF4-FFF2-40B4-BE49-F238E27FC236}">
                <a16:creationId xmlns:a16="http://schemas.microsoft.com/office/drawing/2014/main" id="{4A1FF9D7-E3B2-49A3-8AFC-26DC808E65E1}"/>
              </a:ext>
            </a:extLst>
          </p:cNvPr>
          <p:cNvPicPr>
            <a:picLocks noChangeAspect="1"/>
          </p:cNvPicPr>
          <p:nvPr/>
        </p:nvPicPr>
        <p:blipFill>
          <a:blip r:embed="rId3"/>
          <a:stretch>
            <a:fillRect/>
          </a:stretch>
        </p:blipFill>
        <p:spPr>
          <a:xfrm>
            <a:off x="3695733" y="487477"/>
            <a:ext cx="4064000" cy="3048000"/>
          </a:xfrm>
          <a:prstGeom prst="rect">
            <a:avLst/>
          </a:prstGeom>
        </p:spPr>
      </p:pic>
      <p:pic>
        <p:nvPicPr>
          <p:cNvPr id="10" name="Picture 9">
            <a:extLst>
              <a:ext uri="{FF2B5EF4-FFF2-40B4-BE49-F238E27FC236}">
                <a16:creationId xmlns:a16="http://schemas.microsoft.com/office/drawing/2014/main" id="{CF1499F2-1C11-4BE8-97B2-615A57DF09E5}"/>
              </a:ext>
            </a:extLst>
          </p:cNvPr>
          <p:cNvPicPr>
            <a:picLocks noChangeAspect="1"/>
          </p:cNvPicPr>
          <p:nvPr/>
        </p:nvPicPr>
        <p:blipFill>
          <a:blip r:embed="rId4"/>
          <a:stretch>
            <a:fillRect/>
          </a:stretch>
        </p:blipFill>
        <p:spPr>
          <a:xfrm>
            <a:off x="1391477" y="3236979"/>
            <a:ext cx="4064000" cy="3048000"/>
          </a:xfrm>
          <a:prstGeom prst="rect">
            <a:avLst/>
          </a:prstGeom>
        </p:spPr>
      </p:pic>
      <p:pic>
        <p:nvPicPr>
          <p:cNvPr id="12" name="Picture 11">
            <a:extLst>
              <a:ext uri="{FF2B5EF4-FFF2-40B4-BE49-F238E27FC236}">
                <a16:creationId xmlns:a16="http://schemas.microsoft.com/office/drawing/2014/main" id="{F2A00BFA-DDBD-49AD-9775-5EC15DF4452F}"/>
              </a:ext>
            </a:extLst>
          </p:cNvPr>
          <p:cNvPicPr>
            <a:picLocks noChangeAspect="1"/>
          </p:cNvPicPr>
          <p:nvPr/>
        </p:nvPicPr>
        <p:blipFill>
          <a:blip r:embed="rId5"/>
          <a:stretch>
            <a:fillRect/>
          </a:stretch>
        </p:blipFill>
        <p:spPr>
          <a:xfrm>
            <a:off x="7440149" y="552424"/>
            <a:ext cx="4064000" cy="3048000"/>
          </a:xfrm>
          <a:prstGeom prst="rect">
            <a:avLst/>
          </a:prstGeom>
        </p:spPr>
      </p:pic>
      <p:pic>
        <p:nvPicPr>
          <p:cNvPr id="13" name="Picture 12">
            <a:extLst>
              <a:ext uri="{FF2B5EF4-FFF2-40B4-BE49-F238E27FC236}">
                <a16:creationId xmlns:a16="http://schemas.microsoft.com/office/drawing/2014/main" id="{0F215E9B-5A5E-4442-A92E-610FA11F19C6}"/>
              </a:ext>
            </a:extLst>
          </p:cNvPr>
          <p:cNvPicPr>
            <a:picLocks noChangeAspect="1"/>
          </p:cNvPicPr>
          <p:nvPr/>
        </p:nvPicPr>
        <p:blipFill>
          <a:blip r:embed="rId6"/>
          <a:stretch>
            <a:fillRect/>
          </a:stretch>
        </p:blipFill>
        <p:spPr>
          <a:xfrm>
            <a:off x="5905800" y="3226436"/>
            <a:ext cx="3759553" cy="3048000"/>
          </a:xfrm>
          <a:prstGeom prst="rect">
            <a:avLst/>
          </a:prstGeom>
        </p:spPr>
      </p:pic>
      <p:sp>
        <p:nvSpPr>
          <p:cNvPr id="9" name="TextBox 8">
            <a:extLst>
              <a:ext uri="{FF2B5EF4-FFF2-40B4-BE49-F238E27FC236}">
                <a16:creationId xmlns:a16="http://schemas.microsoft.com/office/drawing/2014/main" id="{DC3904AB-3837-44BC-A67E-4F8FF823AC25}"/>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0.2 dB more than the 0.335 filter. For edge and medium-large allocations, the 0.335 filter offers up to 1 dB more output power.</a:t>
            </a:r>
          </a:p>
        </p:txBody>
      </p:sp>
    </p:spTree>
    <p:extLst>
      <p:ext uri="{BB962C8B-B14F-4D97-AF65-F5344CB8AC3E}">
        <p14:creationId xmlns:p14="http://schemas.microsoft.com/office/powerpoint/2010/main" val="10829845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xsi:nil="true"/>
    <_dlc_DocId xmlns="71c5aaf6-e6ce-465b-b873-5148d2a4c105">5AIRPNAIUNRU-1328258698-7463</_dlc_DocId>
    <_dlc_DocIdUrl xmlns="71c5aaf6-e6ce-465b-b873-5148d2a4c105">
      <Url>https://nokia.sharepoint.com/sites/c5g/5gradio/_layouts/15/DocIdRedir.aspx?ID=5AIRPNAIUNRU-1328258698-7463</Url>
      <Description>5AIRPNAIUNRU-1328258698-7463</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AE24CDA-E039-4CD1-937B-3B84F89A4976}">
  <ds:schemaRefs>
    <ds:schemaRef ds:uri="Microsoft.SharePoint.Taxonomy.ContentTypeSync"/>
  </ds:schemaRefs>
</ds:datastoreItem>
</file>

<file path=customXml/itemProps2.xml><?xml version="1.0" encoding="utf-8"?>
<ds:datastoreItem xmlns:ds="http://schemas.openxmlformats.org/officeDocument/2006/customXml" ds:itemID="{E1E86EBE-D61A-4C96-9514-F52D961D7D65}">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890521-FF2A-4C09-BE8E-6D0D576D3702}">
  <ds:schemaRefs>
    <ds:schemaRef ds:uri="http://schemas.microsoft.com/office/2006/metadata/properties"/>
    <ds:schemaRef ds:uri="71c5aaf6-e6ce-465b-b873-5148d2a4c10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b6aed8e-0313-4d17-80ff-d0e5da4931c5"/>
    <ds:schemaRef ds:uri="http://purl.org/dc/elements/1.1/"/>
    <ds:schemaRef ds:uri="3b34c8f0-1ef5-4d1e-bb66-517ce7fe7356"/>
    <ds:schemaRef ds:uri="http://www.w3.org/XML/1998/namespace"/>
    <ds:schemaRef ds:uri="http://purl.org/dc/dcmitype/"/>
  </ds:schemaRefs>
</ds:datastoreItem>
</file>

<file path=customXml/itemProps4.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5.xml><?xml version="1.0" encoding="utf-8"?>
<ds:datastoreItem xmlns:ds="http://schemas.openxmlformats.org/officeDocument/2006/customXml" ds:itemID="{C873D00D-C44A-45A2-8F5D-48DE9D39418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1461</TotalTime>
  <Words>2852</Words>
  <Application>Microsoft Office PowerPoint</Application>
  <PresentationFormat>Widescreen</PresentationFormat>
  <Paragraphs>185</Paragraphs>
  <Slides>50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Calibri</vt:lpstr>
      <vt:lpstr>Calibri Light</vt:lpstr>
      <vt:lpstr>Times New Roman</vt:lpstr>
      <vt:lpstr>Office Theme</vt:lpstr>
      <vt:lpstr>Title: Transmitter performance for pi/2 BPSK with spectral shaping</vt:lpstr>
      <vt:lpstr>1- Introduction</vt:lpstr>
      <vt:lpstr>2- Discussion</vt:lpstr>
      <vt:lpstr>2- Discussion</vt:lpstr>
      <vt:lpstr>2.1- Discussion. Delta w.r.t. [1+D] with the DMRS shaped</vt:lpstr>
      <vt:lpstr>2.1- Discussion. 10 MHz CBW. Delta w.r.t. [1+D]</vt:lpstr>
      <vt:lpstr>2.1- Discussion. 15 MHz CBW. Delta w.r.t. [1+D]</vt:lpstr>
      <vt:lpstr>2.1- Discussion. 20 MHz CBW. Delta w.r.t. [1+D]</vt:lpstr>
      <vt:lpstr>2.1- Discussion. 30 MHz CBW. Delta w.r.t. [1+D]</vt:lpstr>
      <vt:lpstr>2.1- Discussion. 40 MHz CBW. Delta w.r.t. [1+D]</vt:lpstr>
      <vt:lpstr>2.1- Discussion. 50 MHz CBW. Delta w.r.t. [1+D]</vt:lpstr>
      <vt:lpstr>2.1- Discussion. 60 MHz CBW. Delta w.r.t. [1+D]</vt:lpstr>
      <vt:lpstr>2.1- Discussion. 80 MHz CBW. Delta w.r.t. [1+D]</vt:lpstr>
      <vt:lpstr>2.1- Discussion. 90 MHz CBW. Delta w.r.t. [1+D]</vt:lpstr>
      <vt:lpstr>2.1- Discussion. 100 MHz CBW. Delta w.r.t. [1+D]</vt:lpstr>
      <vt:lpstr>2.1- Discussion. Delta w.r.t. [1+D] with the DMRS shaped</vt:lpstr>
      <vt:lpstr>2.2- Discussion. Delta w.r.t. [1+D] with the DMRS not shaped</vt:lpstr>
      <vt:lpstr>2.2- Discussion. 10 MHz CBW. Delta w.r.t. [1+D] DMRS not shaped</vt:lpstr>
      <vt:lpstr>2.2- Discussion. 15 MHz CBW. Delta w.r.t. [1+D] DMRS not shaped</vt:lpstr>
      <vt:lpstr>2.2- Discussion. 20 MHz CBW. Delta w.r.t. [1+D] DMRS not shaped</vt:lpstr>
      <vt:lpstr>2.2- Discussion. 30 MHz CBW. Delta w.r.t. [1+D] DMRS not shaped</vt:lpstr>
      <vt:lpstr>2.2- Discussion. 40 MHz CBW. Delta w.r.t. [1+D] DMRS not shaped</vt:lpstr>
      <vt:lpstr>2.2- Discussion. 50 MHz CBW. Delta w.r.t. [1+D] DMRS not shaped</vt:lpstr>
      <vt:lpstr>2.2- Discussion. 60 MHz CBW. Delta w.r.t. [1+D] DMRS not shaped</vt:lpstr>
      <vt:lpstr>2.2- Discussion. 80 MHz CBW. Delta w.r.t. [1+D] DMRS not shaped</vt:lpstr>
      <vt:lpstr>2.2- Discussion. 90 MHz CBW. Delta w.r.t. [1+D] DMRS not shaped</vt:lpstr>
      <vt:lpstr>2.2- Discussion. 100 MHz CBW. Delta w.r.t. [1+D] DMRS not shaped</vt:lpstr>
      <vt:lpstr>2.2- Discussion. Delta w.r.t. [1+D] with the DMRS not shaped</vt:lpstr>
      <vt:lpstr>2.3- Discussion. Best filters per channel bandwidth. </vt:lpstr>
      <vt:lpstr>2.3- Discussion. Best filters per channel bandwidth. </vt:lpstr>
      <vt:lpstr>2.3- Discussion. Best filters per channel bandwidth. </vt:lpstr>
      <vt:lpstr>2.3- Discussion. Best filters per channel bandwidth</vt:lpstr>
      <vt:lpstr>2.3- Discussion. Best filters per channel bandwidth</vt:lpstr>
      <vt:lpstr>2.3- Discussion. Best filters per channel bandwidth</vt:lpstr>
      <vt:lpstr>2.3- Discussion. Best filters per channel bandwidth</vt:lpstr>
      <vt:lpstr>3- Conclusion</vt:lpstr>
      <vt:lpstr>References</vt:lpstr>
      <vt:lpstr>Appendix OBO results</vt:lpstr>
      <vt:lpstr>10 MHz CBW. DMRS shaped</vt:lpstr>
      <vt:lpstr>15 MHz CBW. DMRS shaped</vt:lpstr>
      <vt:lpstr>20 MHz CBW. DMRS shaped</vt:lpstr>
      <vt:lpstr>30 MHz CBW. DMRS shaped</vt:lpstr>
      <vt:lpstr>40 MHz CBW. DMRS shaped</vt:lpstr>
      <vt:lpstr>50 MHz CBW. DMRS shaped</vt:lpstr>
      <vt:lpstr>60 MHz CBW. DMRS shaped</vt:lpstr>
      <vt:lpstr>80 MHz CBW. DMRS shaped</vt:lpstr>
      <vt:lpstr>90 MHz CBW. DMRS shaped</vt:lpstr>
      <vt:lpstr>100 MHz CBW. DMRS shaped</vt:lpstr>
      <vt:lpstr>[1+D] DMRS not shaped. OBO results for all tested CBW</vt:lpstr>
      <vt:lpstr>[1+D] DMRS not shaped. OBO results for all tested CBW</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Peruga, Ismael (EXT - FI/Tampere)</cp:lastModifiedBy>
  <cp:revision>10</cp:revision>
  <dcterms:created xsi:type="dcterms:W3CDTF">2017-01-18T06:26:21Z</dcterms:created>
  <dcterms:modified xsi:type="dcterms:W3CDTF">2021-10-21T06:47:21Z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a740a8d6-4c56-4b9b-b29c-5e68d687709b</vt:lpwstr>
  </property>
</Properties>
</file>