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0" r:id="rId2"/>
    <p:sldId id="262" r:id="rId3"/>
    <p:sldId id="267" r:id="rId4"/>
    <p:sldId id="265"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2021-10-18</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97273" y="495300"/>
            <a:ext cx="24186727" cy="9710344"/>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GB" altLang="zh-CN" b="1" dirty="0" smtClean="0"/>
              <a:t>3GPP TSG-RAN WG4 Meeting # 101-e                                                     </a:t>
            </a:r>
            <a:r>
              <a:rPr lang="en-GB" altLang="zh-CN" b="1" dirty="0" smtClean="0"/>
              <a:t>R4-2117080</a:t>
            </a:r>
            <a:endParaRPr lang="zh-CN" altLang="zh-CN" b="1" dirty="0" smtClean="0"/>
          </a:p>
          <a:p>
            <a:pPr algn="l"/>
            <a:r>
              <a:rPr lang="en-GB" altLang="zh-CN" b="1" dirty="0" smtClean="0"/>
              <a:t>Electronic Meeting, November 01-12, 2021</a:t>
            </a:r>
            <a:endParaRPr lang="zh-CN" altLang="zh-CN" b="1" dirty="0" smtClean="0"/>
          </a:p>
          <a:p>
            <a:pPr algn="l"/>
            <a:endParaRPr lang="zh-CN" altLang="zh-CN"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WID on Home </a:t>
            </a:r>
            <a:r>
              <a:rPr lang="en-US" altLang="zh-CN" sz="9600" b="1" smtClean="0">
                <a:latin typeface="+mj-lt"/>
                <a:ea typeface="Malgun Gothic" panose="020B0503020000020004" pitchFamily="34" charset="-127"/>
                <a:cs typeface="Arial" panose="020B0604020202020204" pitchFamily="34" charset="0"/>
              </a:rPr>
              <a:t>Base Station </a:t>
            </a:r>
            <a:r>
              <a:rPr lang="en-US" altLang="zh-CN" sz="9600" b="1" dirty="0" smtClean="0">
                <a:latin typeface="+mj-lt"/>
                <a:ea typeface="Malgun Gothic" panose="020B0503020000020004" pitchFamily="34" charset="-127"/>
                <a:cs typeface="Arial" panose="020B0604020202020204" pitchFamily="34" charset="0"/>
              </a:rPr>
              <a:t>for NR</a:t>
            </a:r>
          </a:p>
          <a:p>
            <a:pP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18870" y="3530600"/>
            <a:ext cx="23023830"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r>
              <a:rPr lang="en-GB" altLang="zh-CN" sz="4000" dirty="0" smtClean="0"/>
              <a:t>Considering that Wide Area BS and indoor power distribution system in some scenarios cannot meet the coverage of 5G network deployment, the home base station (HBS) can be utilized to enhance indoor coverage without requiring high base station output power. The application of Home Base Station for NR is a cost-effective solution in some scenarios.</a:t>
            </a:r>
            <a:endParaRPr lang="zh-CN" altLang="zh-CN" sz="4000" dirty="0" smtClean="0"/>
          </a:p>
          <a:p>
            <a:pPr hangingPunct="0"/>
            <a:r>
              <a:rPr lang="en-GB" altLang="zh-CN" sz="4000" dirty="0" smtClean="0"/>
              <a:t>However, the existing NR BS class does not specify the RF requirements of HBS. In order to meet the increasing popularity of large capacity and high reliability of data services and indoor deep coverage deployment applications, the intention of this Work Item is to introduce HBS and specify related RF specifications in Rel-18.</a:t>
            </a:r>
            <a:endParaRPr lang="zh-CN" altLang="zh-CN" sz="4000" dirty="0" smtClean="0"/>
          </a:p>
          <a:p>
            <a:pPr hangingPunct="0">
              <a:buNone/>
            </a:pPr>
            <a:r>
              <a:rPr lang="en-GB" altLang="zh-CN" sz="4800" b="1" dirty="0" smtClean="0"/>
              <a:t>    It is proposed to specify RF requirements for NR FR1 supporting Home Baste Station (HBS) in R18. The Work Item is to develop a new feature to enable HBS application in home scenarios for NR FR1.</a:t>
            </a:r>
            <a:endParaRPr lang="zh-CN" altLang="zh-CN" sz="4800" b="1" dirty="0" smtClean="0"/>
          </a:p>
          <a:p>
            <a:pPr hangingPunct="0"/>
            <a:endParaRPr lang="zh-CN" altLang="zh-CN" sz="40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6" name="Rectangle 2"/>
          <p:cNvSpPr>
            <a:spLocks noChangeArrowheads="1"/>
          </p:cNvSpPr>
          <p:nvPr/>
        </p:nvSpPr>
        <p:spPr bwMode="auto">
          <a:xfrm>
            <a:off x="127501" y="-481016"/>
            <a:ext cx="24384000" cy="14727102"/>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4800" b="1" dirty="0" smtClean="0">
                <a:latin typeface="微软雅黑" panose="020B0503020204020204" charset="-122"/>
                <a:ea typeface="微软雅黑" panose="020B0503020204020204" charset="-122"/>
                <a:cs typeface="微软雅黑" panose="020B0503020204020204" charset="-122"/>
              </a:rPr>
              <a:t>Core Objectives: </a:t>
            </a:r>
            <a:r>
              <a:rPr lang="en-US" altLang="zh-CN" sz="4800" b="1" dirty="0" smtClean="0">
                <a:latin typeface="微软雅黑" panose="020B0503020204020204" charset="-122"/>
                <a:ea typeface="微软雅黑" panose="020B0503020204020204" charset="-122"/>
                <a:cs typeface="微软雅黑" panose="020B0503020204020204" charset="-122"/>
              </a:rPr>
              <a:t>Home BS scenarios and RF requirements</a:t>
            </a: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4400" b="1" dirty="0" smtClean="0"/>
              <a:t>The core objectives of the work item is to specify the necessary features to support NR deployment for Home Base Station (HBS) application in Rel-18. </a:t>
            </a:r>
          </a:p>
          <a:p>
            <a:pPr algn="l" defTabSz="2438339" eaLnBrk="0" fontAlgn="base">
              <a:spcBef>
                <a:spcPct val="0"/>
              </a:spcBef>
              <a:spcAft>
                <a:spcPct val="0"/>
              </a:spcAft>
            </a:pPr>
            <a:endParaRPr lang="zh-CN" altLang="zh-CN" sz="4400" b="1" dirty="0" smtClean="0"/>
          </a:p>
          <a:p>
            <a:pPr lvl="0" algn="l" defTabSz="2438339" eaLnBrk="0" fontAlgn="base">
              <a:spcBef>
                <a:spcPct val="0"/>
              </a:spcBef>
              <a:spcAft>
                <a:spcPct val="0"/>
              </a:spcAft>
            </a:pPr>
            <a:r>
              <a:rPr lang="en-US" altLang="zh-CN" sz="4400" dirty="0" smtClean="0"/>
              <a:t>Specify features to </a:t>
            </a:r>
            <a:r>
              <a:rPr lang="en-GB" altLang="zh-CN" sz="4400" dirty="0" smtClean="0"/>
              <a:t>core specifications of RF requirements for Home BS [</a:t>
            </a:r>
            <a:r>
              <a:rPr lang="en-US" altLang="zh-CN" sz="4400" dirty="0" smtClean="0"/>
              <a:t>RAN4</a:t>
            </a:r>
            <a:r>
              <a:rPr lang="en-GB" altLang="zh-CN" sz="4400" dirty="0" smtClean="0"/>
              <a:t>]</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solidFill>
                  <a:schemeClr val="tx1"/>
                </a:solidFill>
                <a:latin typeface="Gill Sans Light (正文)"/>
                <a:ea typeface="宋体" pitchFamily="2" charset="-122"/>
                <a:cs typeface="Arial" pitchFamily="34" charset="0"/>
              </a:rPr>
              <a:t>  </a:t>
            </a:r>
            <a:r>
              <a:rPr lang="en-GB" altLang="zh-CN" sz="4400" dirty="0" smtClean="0"/>
              <a:t>Identify the frequency range (FR1) and operating bands to be used for HBS</a:t>
            </a:r>
            <a:endParaRPr lang="zh-CN" altLang="zh-CN" sz="4400" dirty="0" smtClean="0"/>
          </a:p>
          <a:p>
            <a:pPr lvl="8" algn="l" defTabSz="2438339" eaLnBrk="0" fontAlgn="base">
              <a:spcBef>
                <a:spcPct val="0"/>
              </a:spcBef>
              <a:spcAft>
                <a:spcPct val="0"/>
              </a:spcAft>
              <a:buFont typeface="Wingdings" pitchFamily="2" charset="2"/>
              <a:buChar char="Ø"/>
            </a:pPr>
            <a:r>
              <a:rPr lang="en-US" altLang="zh-CN" sz="4400" dirty="0" smtClean="0"/>
              <a:t>  Identify key characteristics where it is absolutely necessary to introduce HBS</a:t>
            </a:r>
          </a:p>
          <a:p>
            <a:pPr lvl="8" algn="l" defTabSz="2438339" eaLnBrk="0" fontAlgn="base">
              <a:spcBef>
                <a:spcPct val="0"/>
              </a:spcBef>
              <a:spcAft>
                <a:spcPct val="0"/>
              </a:spcAft>
              <a:buFont typeface="Wingdings" pitchFamily="2" charset="2"/>
              <a:buChar char="Ø"/>
            </a:pPr>
            <a:r>
              <a:rPr lang="en-GB" altLang="zh-CN" sz="4400" dirty="0" smtClean="0"/>
              <a:t>  Perform FR1 </a:t>
            </a:r>
            <a:r>
              <a:rPr lang="en-US" altLang="zh-CN" sz="4400" dirty="0" smtClean="0"/>
              <a:t>co-existence evaluation for HBS network </a:t>
            </a:r>
            <a:r>
              <a:rPr lang="en-GB" altLang="zh-CN" sz="4400" dirty="0" smtClean="0"/>
              <a:t>(e.g. ACLR, ACS)</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t>  Specify new BS type(s) for HBS if necessary</a:t>
            </a:r>
            <a:endParaRPr lang="zh-CN" altLang="zh-CN" sz="4400" dirty="0" smtClean="0"/>
          </a:p>
          <a:p>
            <a:pPr lvl="8" algn="l" defTabSz="2438339" eaLnBrk="0" fontAlgn="base">
              <a:spcBef>
                <a:spcPct val="0"/>
              </a:spcBef>
              <a:spcAft>
                <a:spcPct val="0"/>
              </a:spcAft>
              <a:buFont typeface="Wingdings" pitchFamily="2" charset="2"/>
              <a:buChar char="Ø"/>
            </a:pPr>
            <a:r>
              <a:rPr lang="en-GB" altLang="zh-CN" sz="4400" dirty="0" smtClean="0"/>
              <a:t>  Specify </a:t>
            </a:r>
            <a:r>
              <a:rPr lang="en-US" altLang="zh-CN" sz="4400" dirty="0" smtClean="0"/>
              <a:t>RF requirements for HBS in TS 38.104 and TS 37.104</a:t>
            </a:r>
            <a:endParaRPr lang="zh-CN" altLang="zh-CN" sz="4400" dirty="0" smtClean="0"/>
          </a:p>
          <a:p>
            <a:pPr marL="720000" lvl="2" algn="l" defTabSz="2438339" eaLnBrk="0" fontAlgn="base">
              <a:spcBef>
                <a:spcPct val="0"/>
              </a:spcBef>
              <a:spcAft>
                <a:spcPct val="0"/>
              </a:spcAft>
              <a:buFont typeface="Arial" pitchFamily="34" charset="0"/>
              <a:buChar char="•"/>
            </a:pPr>
            <a:r>
              <a:rPr lang="en-US" altLang="zh-CN" sz="4400" dirty="0" smtClean="0"/>
              <a:t> Considering the results of co-existence evaluation in terms of impact on </a:t>
            </a:r>
            <a:r>
              <a:rPr lang="en-US" altLang="zh-CN" sz="4400" dirty="0" err="1" smtClean="0"/>
              <a:t>Tx</a:t>
            </a:r>
            <a:r>
              <a:rPr lang="en-US" altLang="zh-CN" sz="4400" dirty="0" smtClean="0"/>
              <a:t> and Rx requirements, cell sizes and link budgets, likely BS architectures, synchronization requirements and other relevant aspects</a:t>
            </a:r>
            <a:endParaRPr lang="zh-CN" altLang="zh-CN" sz="4400" dirty="0" smtClean="0"/>
          </a:p>
          <a:p>
            <a:pPr lvl="6" algn="l" defTabSz="2438339" eaLnBrk="0" fontAlgn="base">
              <a:spcBef>
                <a:spcPct val="0"/>
              </a:spcBef>
              <a:spcAft>
                <a:spcPct val="0"/>
              </a:spcAft>
              <a:buFont typeface="Wingdings" pitchFamily="2" charset="2"/>
              <a:buChar char="Ø"/>
            </a:pPr>
            <a:r>
              <a:rPr lang="en-GB" altLang="zh-CN" sz="4400" dirty="0" smtClean="0"/>
              <a:t>Specify HBS conformance testing</a:t>
            </a:r>
            <a:endParaRPr lang="en-US" altLang="zh-CN" sz="4400" dirty="0" smtClean="0"/>
          </a:p>
          <a:p>
            <a:pPr marL="720000" lvl="8" algn="l" defTabSz="2438339" eaLnBrk="0" fontAlgn="base">
              <a:spcBef>
                <a:spcPct val="0"/>
              </a:spcBef>
              <a:spcAft>
                <a:spcPct val="0"/>
              </a:spcAft>
              <a:buFont typeface="Arial" pitchFamily="34" charset="0"/>
              <a:buChar char="•"/>
            </a:pPr>
            <a:r>
              <a:rPr lang="en-GB" altLang="zh-CN" sz="4400" dirty="0" smtClean="0"/>
              <a:t>Determine at an early phase whether conducted, OTA or both types of testing are needed</a:t>
            </a:r>
            <a:endParaRPr lang="en-US" altLang="zh-CN" sz="4400" dirty="0" smtClean="0"/>
          </a:p>
          <a:p>
            <a:pPr marL="720000" lvl="8" algn="l" defTabSz="2438339" eaLnBrk="0" fontAlgn="base">
              <a:spcBef>
                <a:spcPct val="0"/>
              </a:spcBef>
              <a:spcAft>
                <a:spcPct val="0"/>
              </a:spcAft>
              <a:buFont typeface="Arial" pitchFamily="34" charset="0"/>
              <a:buChar char="•"/>
            </a:pPr>
            <a:r>
              <a:rPr lang="en-GB" altLang="zh-CN" sz="4400" dirty="0" smtClean="0"/>
              <a:t>Specify the RF requirements for NR HBS in TS38.104 and TS37.104, and the corresponding updates on the test specification in TS38.141-1/TS38.141-2.</a:t>
            </a:r>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Arial" pitchFamily="34" charset="0"/>
            </a:endParaRPr>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宋体" pitchFamily="2"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68</TotalTime>
  <Words>386</Words>
  <Application>Microsoft Office PowerPoint</Application>
  <PresentationFormat>自定义</PresentationFormat>
  <Paragraphs>57</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shaozhe</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27</cp:revision>
  <dcterms:modified xsi:type="dcterms:W3CDTF">2021-10-18T09:36:43Z</dcterms:modified>
  <cp:category/>
</cp:coreProperties>
</file>