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9"/>
  </p:notesMasterIdLst>
  <p:sldIdLst>
    <p:sldId id="256" r:id="rId5"/>
    <p:sldId id="310" r:id="rId6"/>
    <p:sldId id="311" r:id="rId7"/>
    <p:sldId id="321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/>
  <p:cmAuthor id="2" name="Ruixin Wang" initials="RW" lastIdx="4" clrIdx="2"/>
  <p:cmAuthor id="3" name="Thorsten Hertel (KEYS)" initials="TWH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422" autoAdjust="0"/>
  </p:normalViewPr>
  <p:slideViewPr>
    <p:cSldViewPr>
      <p:cViewPr varScale="1">
        <p:scale>
          <a:sx n="93" d="100"/>
          <a:sy n="93" d="100"/>
        </p:scale>
        <p:origin x="133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43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0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2022/1/23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TP work split for TS 38.161 drafting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Huawei, CAICT, Xiaomi, Samsung, OPPO, Apple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#101-bis-e</a:t>
            </a:r>
            <a:r>
              <a:rPr lang="en-GB" altLang="zh-CN" sz="1800" b="1" dirty="0"/>
              <a:t>                                                                   R4-2203077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January 17-25, 2022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6.2.1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TS 38.161 Drafting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The skeleton of TS 38.161 R4-2120687 was approved in RAN4#101-e meeting.</a:t>
            </a:r>
          </a:p>
          <a:p>
            <a:pPr lvl="1" fontAlgn="auto" hangingPunct="1"/>
            <a:r>
              <a:rPr lang="en-US" altLang="zh-CN" sz="2000" dirty="0"/>
              <a:t>According to RAN4 meeting guidance, TP work split for TS drafting is needed to finalize this work efficiently.</a:t>
            </a:r>
          </a:p>
          <a:p>
            <a:r>
              <a:rPr lang="en-GB" altLang="zh-CN" sz="2400" b="1" dirty="0"/>
              <a:t>TR drafting timeline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Based on the updated WI workplan R4-2200981, the TS 38.161 drafting work should be finalized before September 2022, RAN#97-e meeting.</a:t>
            </a:r>
          </a:p>
          <a:p>
            <a:pPr lvl="1" fontAlgn="auto" hangingPunct="1"/>
            <a:endParaRPr lang="en-US" altLang="zh-CN" sz="24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TP work split to draft TS 38.161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To </a:t>
            </a:r>
            <a:r>
              <a:rPr lang="en-US" altLang="zh-CN" sz="2400" b="1" dirty="0"/>
              <a:t>proceed</a:t>
            </a:r>
            <a:r>
              <a:rPr lang="en-GB" altLang="zh-CN" sz="2400" b="1" dirty="0"/>
              <a:t> the TS </a:t>
            </a:r>
            <a:r>
              <a:rPr lang="en-US" altLang="zh-CN" sz="2400" b="1" dirty="0"/>
              <a:t>related work smoothly, the TP work split is determined 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TP owners for each Clause in TS 38.161 are listed in the table below for future meetings. </a:t>
            </a:r>
          </a:p>
          <a:p>
            <a:pPr lvl="1" fontAlgn="auto" hangingPunct="1"/>
            <a:r>
              <a:rPr lang="en-US" altLang="zh-CN" sz="2000" dirty="0"/>
              <a:t>Update may be needed in future meetings.</a:t>
            </a:r>
          </a:p>
          <a:p>
            <a:pPr lvl="2" fontAlgn="auto" hangingPunct="1"/>
            <a:endParaRPr lang="en-US" altLang="zh-CN" sz="2000" dirty="0"/>
          </a:p>
          <a:p>
            <a:pPr lvl="2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C7E2B63-5F5A-451D-A82C-A8B603D42E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561469"/>
              </p:ext>
            </p:extLst>
          </p:nvPr>
        </p:nvGraphicFramePr>
        <p:xfrm>
          <a:off x="356226" y="3140968"/>
          <a:ext cx="8424936" cy="3015584"/>
        </p:xfrm>
        <a:graphic>
          <a:graphicData uri="http://schemas.openxmlformats.org/drawingml/2006/table">
            <a:tbl>
              <a:tblPr firstRow="1" firstCol="1" bandRow="1"/>
              <a:tblGrid>
                <a:gridCol w="4752528">
                  <a:extLst>
                    <a:ext uri="{9D8B030D-6E8A-4147-A177-3AD203B41FA5}">
                      <a16:colId xmlns:a16="http://schemas.microsoft.com/office/drawing/2014/main" val="3437926560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1374516683"/>
                    </a:ext>
                  </a:extLst>
                </a:gridCol>
              </a:tblGrid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Clause in TS 38.161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TP owners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274295"/>
                  </a:ext>
                </a:extLst>
              </a:tr>
              <a:tr h="607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Draft TS structure, editorial correction, general information of each Clause, etc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vivo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349031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4. General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Xiaomi, Samsung, Apple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29789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5. Frequency bands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Huawei, OPPO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024103"/>
                  </a:ext>
                </a:extLst>
              </a:tr>
              <a:tr h="280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6. FR1 TRP requirements</a:t>
                      </a:r>
                      <a:endParaRPr lang="en-US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Huawei , Samsung, OPPO, Apple</a:t>
                      </a:r>
                      <a:endParaRPr lang="en-US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242763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7. FR1 TRS requirements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CAICT, Xiaomi, vivo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681606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Annex A: Test methodology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CAICT, vivo, OPPO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5858978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Annex B: Phantoms definition and Positioning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vivo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381469"/>
                  </a:ext>
                </a:extLst>
              </a:tr>
              <a:tr h="303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Annex C: Environmental requirements</a:t>
                      </a:r>
                      <a:endParaRPr lang="en-US" sz="1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Huawei</a:t>
                      </a:r>
                      <a:endParaRPr lang="en-US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78106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72159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5" y="0"/>
            <a:ext cx="7775112" cy="1844824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altLang="zh-CN" dirty="0"/>
              <a:t>eneral guidance for TP preparation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1916832"/>
            <a:ext cx="8543191" cy="4824536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To reduce the number of TPs with similar content for each Clause, TP alignment is encouraged among interested companies before each RAN4 meeting.</a:t>
            </a:r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5907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878f5c59-aec9-459c-acf8-8cf941473193"/>
    <ds:schemaRef ds:uri="bdd78157-346c-4767-bfdd-352789a5c5f1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4248</TotalTime>
  <Words>276</Words>
  <Application>Microsoft Office PowerPoint</Application>
  <PresentationFormat>全屏显示(4:3)</PresentationFormat>
  <Paragraphs>41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TP work split for TS 38.161 drafting</vt:lpstr>
      <vt:lpstr>Background</vt:lpstr>
      <vt:lpstr>TP work split to draft TS 38.161</vt:lpstr>
      <vt:lpstr>General guidance for TP preparation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vivo</cp:lastModifiedBy>
  <cp:revision>1296</cp:revision>
  <dcterms:created xsi:type="dcterms:W3CDTF">2016-04-12T20:58:18Z</dcterms:created>
  <dcterms:modified xsi:type="dcterms:W3CDTF">2022-01-23T09:29:06Z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TitusGUID">
    <vt:lpwstr>7ae9abdc-947a-4699-bc5a-913cc8dc90e2</vt:lpwstr>
  </property>
  <property fmtid="{D5CDD505-2E9C-101B-9397-08002B2CF9AE}" pid="6" name="CTP_TimeStamp">
    <vt:lpwstr>2016-11-19 00:27:52Z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  <property fmtid="{D5CDD505-2E9C-101B-9397-08002B2CF9AE}" pid="11" name="RS_Classification">
    <vt:lpwstr>UNRESTRICTED</vt:lpwstr>
  </property>
  <property fmtid="{D5CDD505-2E9C-101B-9397-08002B2CF9AE}" pid="12" name="RS_ClassificationID">
    <vt:i4>0</vt:i4>
  </property>
  <property fmtid="{D5CDD505-2E9C-101B-9397-08002B2CF9AE}" pid="13" name="ContentTypeId">
    <vt:lpwstr>0x01010017CD74E91CD4AF408185E1FC416F4AC4</vt:lpwstr>
  </property>
  <property fmtid="{D5CDD505-2E9C-101B-9397-08002B2CF9AE}" pid="14" name="NSCPROP_SA">
    <vt:lpwstr>D:\RAN4 Meeting Doc\RAN4_95e\draft  WF on FR2 MIMO OTA v1.pptx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1621392843</vt:lpwstr>
  </property>
</Properties>
</file>