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3" r:id="rId2"/>
    <p:sldId id="289" r:id="rId3"/>
    <p:sldId id="292" r:id="rId4"/>
    <p:sldId id="301" r:id="rId5"/>
    <p:sldId id="296" r:id="rId6"/>
    <p:sldId id="297" r:id="rId7"/>
    <p:sldId id="30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na Unicom" initials="CU" lastIdx="1" clrIdx="0">
    <p:extLst>
      <p:ext uri="{19B8F6BF-5375-455C-9EA6-DF929625EA0E}">
        <p15:presenceInfo xmlns:p15="http://schemas.microsoft.com/office/powerpoint/2012/main" userId="China Unic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8E1"/>
    <a:srgbClr val="EE8843"/>
    <a:srgbClr val="487CBA"/>
    <a:srgbClr val="C55E5C"/>
    <a:srgbClr val="E7EEF8"/>
    <a:srgbClr val="939699"/>
    <a:srgbClr val="F2CBAA"/>
    <a:srgbClr val="F1D8C2"/>
    <a:srgbClr val="F1DECD"/>
    <a:srgbClr val="F3DB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94" autoAdjust="0"/>
    <p:restoredTop sz="95856" autoAdjust="0"/>
  </p:normalViewPr>
  <p:slideViewPr>
    <p:cSldViewPr showGuides="1">
      <p:cViewPr varScale="1">
        <p:scale>
          <a:sx n="68" d="100"/>
          <a:sy n="68" d="100"/>
        </p:scale>
        <p:origin x="11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73CE3-7D86-4E36-9747-3D4DD32F3ED0}" type="datetimeFigureOut">
              <a:rPr lang="zh-CN" altLang="en-US" smtClean="0"/>
              <a:t>2022-1-10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2BC4B-E92E-4819-BA46-A9B0CF36DC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57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9413" y="685800"/>
            <a:ext cx="6099175" cy="3430588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2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3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63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/>
          </p:nvPr>
        </p:nvSpPr>
        <p:spPr>
          <a:xfrm>
            <a:off x="609600" y="1214421"/>
            <a:ext cx="10972800" cy="1710523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07268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250" y="5287436"/>
            <a:ext cx="1809750" cy="157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7" y="954617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231900" cy="912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035" y="52920"/>
            <a:ext cx="1839384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" y="1500723"/>
            <a:ext cx="12192000" cy="369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7" y="1916836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7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450" y="269530"/>
            <a:ext cx="2041156" cy="104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21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1" y="142854"/>
            <a:ext cx="9296427" cy="71438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1"/>
            <a:ext cx="10972800" cy="507209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</a:p>
        </p:txBody>
      </p:sp>
    </p:spTree>
    <p:extLst>
      <p:ext uri="{BB962C8B-B14F-4D97-AF65-F5344CB8AC3E}">
        <p14:creationId xmlns:p14="http://schemas.microsoft.com/office/powerpoint/2010/main" val="278684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marL="0" marR="0" indent="0" algn="l" defTabSz="914354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8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882" indent="-342882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13" indent="-285737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l"/>
        <a:defRPr sz="15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2pPr>
      <a:lvl3pPr marL="1074685" indent="-160331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12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20MHz@2.1GHz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hyperlink" Target="mailto:100MHz@3.5GHz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4A8F1DD-A8D3-43C6-94CD-AE4F6E542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Motivation of </a:t>
            </a:r>
            <a:r>
              <a:rPr lang="en-GB" altLang="zh-CN" dirty="0"/>
              <a:t>New WID on High Altitude Platform Station (HAPS) for </a:t>
            </a:r>
            <a:r>
              <a:rPr lang="en-GB" altLang="zh-CN" dirty="0" smtClean="0"/>
              <a:t>NR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TextBox 3"/>
          <p:cNvSpPr txBox="1"/>
          <p:nvPr/>
        </p:nvSpPr>
        <p:spPr>
          <a:xfrm>
            <a:off x="119502" y="0"/>
            <a:ext cx="50161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</a:t>
            </a:r>
            <a:r>
              <a:rPr lang="en-US" altLang="zh-CN" b="1" dirty="0" smtClean="0"/>
              <a:t>WG4 </a:t>
            </a:r>
            <a:r>
              <a:rPr lang="en-US" b="1" dirty="0" smtClean="0"/>
              <a:t>Meeting #101bis-e</a:t>
            </a:r>
            <a:endParaRPr lang="en-US" b="1" dirty="0"/>
          </a:p>
          <a:p>
            <a:r>
              <a:rPr lang="en-US" b="1" dirty="0">
                <a:effectLst/>
              </a:rPr>
              <a:t>Electronic Meeting, </a:t>
            </a:r>
            <a:r>
              <a:rPr lang="en-US" b="1" dirty="0" smtClean="0">
                <a:effectLst/>
              </a:rPr>
              <a:t>January 17</a:t>
            </a:r>
            <a:r>
              <a:rPr lang="en-US" b="1" baseline="30000" dirty="0" smtClean="0">
                <a:effectLst/>
              </a:rPr>
              <a:t>th</a:t>
            </a:r>
            <a:r>
              <a:rPr lang="en-US" b="1" dirty="0" smtClean="0">
                <a:effectLst/>
              </a:rPr>
              <a:t> – 25</a:t>
            </a:r>
            <a:r>
              <a:rPr lang="en-US" b="1" baseline="30000" dirty="0" smtClean="0">
                <a:effectLst/>
              </a:rPr>
              <a:t>th</a:t>
            </a:r>
            <a:r>
              <a:rPr lang="en-US" b="1" dirty="0">
                <a:effectLst/>
              </a:rPr>
              <a:t>, </a:t>
            </a:r>
            <a:r>
              <a:rPr lang="en-US" b="1" dirty="0" smtClean="0">
                <a:effectLst/>
              </a:rPr>
              <a:t>2022</a:t>
            </a:r>
          </a:p>
          <a:p>
            <a:r>
              <a:rPr lang="en-US" b="1" dirty="0" smtClean="0"/>
              <a:t>R4-2201675</a:t>
            </a:r>
            <a:endParaRPr lang="en-US" b="1" dirty="0" smtClean="0"/>
          </a:p>
          <a:p>
            <a:r>
              <a:rPr lang="en-GB" altLang="zh-CN" b="1" dirty="0"/>
              <a:t>Agenda </a:t>
            </a:r>
            <a:r>
              <a:rPr lang="en-GB" altLang="zh-CN" b="1" dirty="0" smtClean="0"/>
              <a:t>Item:</a:t>
            </a:r>
            <a:r>
              <a:rPr lang="en-GB" altLang="zh-CN" b="1" dirty="0"/>
              <a:t> </a:t>
            </a:r>
            <a:r>
              <a:rPr lang="en-GB" altLang="zh-CN" b="1" dirty="0" smtClean="0"/>
              <a:t>10</a:t>
            </a:r>
            <a:endParaRPr lang="en-US" b="1" dirty="0" smtClean="0"/>
          </a:p>
          <a:p>
            <a:r>
              <a:rPr lang="en-US" b="1" dirty="0" smtClean="0">
                <a:effectLst/>
              </a:rPr>
              <a:t>Source: China Unicom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33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06278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11160930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HAPS is expected to </a:t>
            </a:r>
            <a:r>
              <a:rPr lang="en-US" altLang="zh-CN" sz="1767" dirty="0" smtClean="0">
                <a:latin typeface="+mn-lt"/>
              </a:rPr>
              <a:t>be deployed </a:t>
            </a:r>
            <a:r>
              <a:rPr lang="en-US" altLang="zh-CN" sz="1767" dirty="0">
                <a:latin typeface="+mn-lt"/>
              </a:rPr>
              <a:t>in remote /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wide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area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to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provide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 smtClean="0">
                <a:latin typeface="+mn-lt"/>
              </a:rPr>
              <a:t>services where it is impractical to deploy ground base stations.</a:t>
            </a:r>
            <a:endParaRPr lang="en-US" altLang="zh-CN" sz="17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</p:txBody>
      </p:sp>
      <p:pic>
        <p:nvPicPr>
          <p:cNvPr id="1026" name="图片 5">
            <a:extLst>
              <a:ext uri="{FF2B5EF4-FFF2-40B4-BE49-F238E27FC236}">
                <a16:creationId xmlns:a16="http://schemas.microsoft.com/office/drawing/2014/main" id="{982FF21C-2A7B-4E9C-837A-3689E79E3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36" y="2278896"/>
            <a:ext cx="5400450" cy="446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76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7632636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China Unicom deployed a field trial in the altitude of 1km  in 2020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Configurations </a:t>
            </a:r>
          </a:p>
          <a:p>
            <a:pPr lvl="2">
              <a:buSzPct val="100000"/>
            </a:pPr>
            <a:r>
              <a:rPr lang="en-US" altLang="zh-CN" sz="1400" dirty="0">
                <a:latin typeface="+mn-lt"/>
              </a:rPr>
              <a:t>Altitude</a:t>
            </a:r>
            <a:r>
              <a:rPr lang="zh-CN" altLang="en-US" sz="1400" dirty="0">
                <a:latin typeface="+mn-lt"/>
              </a:rPr>
              <a:t>：</a:t>
            </a:r>
            <a:r>
              <a:rPr lang="en-US" altLang="zh-CN" sz="1400" dirty="0">
                <a:latin typeface="+mn-lt"/>
              </a:rPr>
              <a:t>1km </a:t>
            </a:r>
            <a:r>
              <a:rPr lang="zh-CN" altLang="en-US" sz="1400" dirty="0">
                <a:latin typeface="+mn-lt"/>
              </a:rPr>
              <a:t>（</a:t>
            </a:r>
            <a:r>
              <a:rPr lang="en-US" altLang="zh-CN" sz="1400" dirty="0">
                <a:latin typeface="+mn-lt"/>
              </a:rPr>
              <a:t>because of the limitation of aircrafts and the instability of feeder link, 3km is tried but the data are not included in statistics</a:t>
            </a:r>
            <a:r>
              <a:rPr lang="zh-CN" altLang="en-US" sz="1400" dirty="0">
                <a:latin typeface="+mn-lt"/>
              </a:rPr>
              <a:t>）</a:t>
            </a:r>
            <a:endParaRPr lang="en-US" altLang="zh-CN" sz="1400" dirty="0">
              <a:latin typeface="+mn-lt"/>
            </a:endParaRPr>
          </a:p>
          <a:p>
            <a:pPr lvl="2">
              <a:buSzPct val="100000"/>
            </a:pPr>
            <a:r>
              <a:rPr lang="en-US" altLang="zh-CN" sz="1500" dirty="0">
                <a:latin typeface="+mn-lt"/>
              </a:rPr>
              <a:t>Frequency band</a:t>
            </a:r>
            <a:r>
              <a:rPr lang="zh-CN" altLang="en-US" sz="1500" dirty="0">
                <a:latin typeface="+mn-lt"/>
              </a:rPr>
              <a:t>： </a:t>
            </a:r>
            <a:r>
              <a:rPr lang="en-US" altLang="zh-CN" sz="1500" dirty="0">
                <a:latin typeface="+mn-lt"/>
                <a:hlinkClick r:id="rId3"/>
              </a:rPr>
              <a:t>20MHz@2.1GHz</a:t>
            </a:r>
            <a:r>
              <a:rPr lang="zh-CN" altLang="en-US" sz="1500" dirty="0">
                <a:latin typeface="+mn-lt"/>
              </a:rPr>
              <a:t>， </a:t>
            </a:r>
            <a:r>
              <a:rPr lang="en-US" altLang="zh-CN" sz="1500" dirty="0">
                <a:latin typeface="+mn-lt"/>
                <a:hlinkClick r:id="rId4"/>
              </a:rPr>
              <a:t>100MHz@3.5GHz</a:t>
            </a:r>
            <a:endParaRPr lang="en-US" altLang="zh-CN" sz="1500" dirty="0">
              <a:latin typeface="+mn-lt"/>
            </a:endParaRPr>
          </a:p>
          <a:p>
            <a:pPr lvl="1">
              <a:buSzPct val="100000"/>
            </a:pPr>
            <a:endParaRPr lang="en-US" altLang="zh-CN" sz="17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 marL="0" indent="0">
              <a:buSzPct val="100000"/>
              <a:buNone/>
            </a:pPr>
            <a:endParaRPr lang="en-US" altLang="zh-CN" sz="1600" dirty="0">
              <a:latin typeface="+mn-lt"/>
            </a:endParaRPr>
          </a:p>
          <a:p>
            <a:pPr lvl="1">
              <a:buSzPct val="100000"/>
            </a:pPr>
            <a:endParaRPr lang="en-US" altLang="zh-CN" sz="1600" dirty="0">
              <a:latin typeface="+mn-lt"/>
            </a:endParaRPr>
          </a:p>
        </p:txBody>
      </p:sp>
      <p:graphicFrame>
        <p:nvGraphicFramePr>
          <p:cNvPr id="3" name="表格 4">
            <a:extLst>
              <a:ext uri="{FF2B5EF4-FFF2-40B4-BE49-F238E27FC236}">
                <a16:creationId xmlns:a16="http://schemas.microsoft.com/office/drawing/2014/main" id="{F759087C-714B-4452-BBE1-F0E2C17BB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80971"/>
              </p:ext>
            </p:extLst>
          </p:nvPr>
        </p:nvGraphicFramePr>
        <p:xfrm>
          <a:off x="1415610" y="3933042"/>
          <a:ext cx="60969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312">
                  <a:extLst>
                    <a:ext uri="{9D8B030D-6E8A-4147-A177-3AD203B41FA5}">
                      <a16:colId xmlns:a16="http://schemas.microsoft.com/office/drawing/2014/main" val="3928821887"/>
                    </a:ext>
                  </a:extLst>
                </a:gridCol>
                <a:gridCol w="1147621">
                  <a:extLst>
                    <a:ext uri="{9D8B030D-6E8A-4147-A177-3AD203B41FA5}">
                      <a16:colId xmlns:a16="http://schemas.microsoft.com/office/drawing/2014/main" val="4100625475"/>
                    </a:ext>
                  </a:extLst>
                </a:gridCol>
                <a:gridCol w="3074038">
                  <a:extLst>
                    <a:ext uri="{9D8B030D-6E8A-4147-A177-3AD203B41FA5}">
                      <a16:colId xmlns:a16="http://schemas.microsoft.com/office/drawing/2014/main" val="2946938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2.1GHz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3.5GHz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82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Work mode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FDD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TDD DDDSU/DDSUU 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219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GP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10:2:2 /8:4:2(for long distance)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782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4T 4R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64T64R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706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Output Power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320W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200W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0021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gain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25dBi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404969"/>
                  </a:ext>
                </a:extLst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8112168" y="1484838"/>
            <a:ext cx="3816318" cy="2520210"/>
            <a:chOff x="7608126" y="1772862"/>
            <a:chExt cx="4464372" cy="266422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19B688A-3169-4349-A16C-92D5C5C8B8D5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98"/>
            <a:stretch/>
          </p:blipFill>
          <p:spPr>
            <a:xfrm>
              <a:off x="7608126" y="1772862"/>
              <a:ext cx="4464372" cy="2664222"/>
            </a:xfrm>
            <a:prstGeom prst="rect">
              <a:avLst/>
            </a:prstGeom>
            <a:solidFill>
              <a:srgbClr val="F1D8C2"/>
            </a:solidFill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3CA8504-E67C-4A09-84EB-127B658F43AA}"/>
                </a:ext>
              </a:extLst>
            </p:cNvPr>
            <p:cNvSpPr/>
            <p:nvPr/>
          </p:nvSpPr>
          <p:spPr>
            <a:xfrm>
              <a:off x="9893652" y="3599682"/>
              <a:ext cx="2160180" cy="648054"/>
            </a:xfrm>
            <a:prstGeom prst="ellipse">
              <a:avLst/>
            </a:prstGeom>
            <a:solidFill>
              <a:srgbClr val="F2C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8DC8E02-E78C-48F1-9202-1E7145D5B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97437" y="3713340"/>
              <a:ext cx="266977" cy="35435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DC3A944-80E9-4323-ACD8-B2F674ECEC64}"/>
                </a:ext>
              </a:extLst>
            </p:cNvPr>
            <p:cNvSpPr/>
            <p:nvPr/>
          </p:nvSpPr>
          <p:spPr>
            <a:xfrm>
              <a:off x="8891534" y="2486100"/>
              <a:ext cx="180312" cy="150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8C95F63-4250-4853-BC13-69DFD1BAA265}"/>
                </a:ext>
              </a:extLst>
            </p:cNvPr>
            <p:cNvSpPr/>
            <p:nvPr/>
          </p:nvSpPr>
          <p:spPr>
            <a:xfrm>
              <a:off x="8747288" y="2537314"/>
              <a:ext cx="101450" cy="85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A7EC718-5BAA-4629-868E-31CD2A8A43EB}"/>
                </a:ext>
              </a:extLst>
            </p:cNvPr>
            <p:cNvSpPr/>
            <p:nvPr/>
          </p:nvSpPr>
          <p:spPr>
            <a:xfrm>
              <a:off x="10811531" y="4309750"/>
              <a:ext cx="534316" cy="1273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D9313B7-F310-4EE1-A392-F8E0406687FE}"/>
                </a:ext>
              </a:extLst>
            </p:cNvPr>
            <p:cNvSpPr/>
            <p:nvPr/>
          </p:nvSpPr>
          <p:spPr>
            <a:xfrm>
              <a:off x="8184174" y="3583886"/>
              <a:ext cx="288024" cy="176400"/>
            </a:xfrm>
            <a:prstGeom prst="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2CDCF97-6916-4588-BCD8-061069232F60}"/>
                </a:ext>
              </a:extLst>
            </p:cNvPr>
            <p:cNvSpPr/>
            <p:nvPr/>
          </p:nvSpPr>
          <p:spPr>
            <a:xfrm>
              <a:off x="7625198" y="3553689"/>
              <a:ext cx="1656138" cy="660854"/>
            </a:xfrm>
            <a:prstGeom prst="round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CD0A255-5798-4532-8526-4DF5D69EDEC7}"/>
                </a:ext>
              </a:extLst>
            </p:cNvPr>
            <p:cNvSpPr/>
            <p:nvPr/>
          </p:nvSpPr>
          <p:spPr>
            <a:xfrm>
              <a:off x="9557786" y="3932080"/>
              <a:ext cx="317200" cy="135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7C73EE-7AC7-40E1-82A9-6595A4422D95}"/>
                </a:ext>
              </a:extLst>
            </p:cNvPr>
            <p:cNvSpPr txBox="1"/>
            <p:nvPr/>
          </p:nvSpPr>
          <p:spPr>
            <a:xfrm>
              <a:off x="7684568" y="3607591"/>
              <a:ext cx="1567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5GC</a:t>
              </a:r>
            </a:p>
            <a:p>
              <a:pPr algn="ctr"/>
              <a:endParaRPr lang="en-US" altLang="zh-CN" sz="800" dirty="0"/>
            </a:p>
            <a:p>
              <a:r>
                <a:rPr lang="en-US" altLang="zh-CN" sz="800" dirty="0"/>
                <a:t>Network Management System</a:t>
              </a:r>
              <a:endParaRPr lang="zh-CN" alt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923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8E544B-740F-4140-B061-3AD6DB139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DDF705-10B0-420C-8955-B0BD6CC6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084" y="1067779"/>
            <a:ext cx="11527396" cy="5790221"/>
          </a:xfrm>
        </p:spPr>
        <p:txBody>
          <a:bodyPr/>
          <a:lstStyle/>
          <a:p>
            <a:r>
              <a:rPr lang="en-US" altLang="zh-CN" sz="1600" dirty="0">
                <a:latin typeface="+mn-lt"/>
              </a:rPr>
              <a:t>Background</a:t>
            </a:r>
          </a:p>
          <a:p>
            <a:pPr lvl="1"/>
            <a:r>
              <a:rPr lang="en-US" altLang="zh-CN" dirty="0">
                <a:latin typeface="+mn-lt"/>
              </a:rPr>
              <a:t>Road test &amp; fixed test</a:t>
            </a: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050" dirty="0">
              <a:latin typeface="+mn-lt"/>
            </a:endParaRPr>
          </a:p>
          <a:p>
            <a:endParaRPr lang="en-US" altLang="zh-CN" sz="400" dirty="0">
              <a:latin typeface="+mn-lt"/>
            </a:endParaRPr>
          </a:p>
          <a:p>
            <a:pPr marL="0" indent="0">
              <a:buNone/>
            </a:pPr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</p:txBody>
      </p:sp>
      <p:graphicFrame>
        <p:nvGraphicFramePr>
          <p:cNvPr id="4" name="表格 26">
            <a:extLst>
              <a:ext uri="{FF2B5EF4-FFF2-40B4-BE49-F238E27FC236}">
                <a16:creationId xmlns:a16="http://schemas.microsoft.com/office/drawing/2014/main" id="{7B3C5C67-7E77-4A11-ACAB-77270307B36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5580" y="4797114"/>
          <a:ext cx="5328445" cy="1349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49">
                  <a:extLst>
                    <a:ext uri="{9D8B030D-6E8A-4147-A177-3AD203B41FA5}">
                      <a16:colId xmlns:a16="http://schemas.microsoft.com/office/drawing/2014/main" val="2904620386"/>
                    </a:ext>
                  </a:extLst>
                </a:gridCol>
                <a:gridCol w="1224102">
                  <a:extLst>
                    <a:ext uri="{9D8B030D-6E8A-4147-A177-3AD203B41FA5}">
                      <a16:colId xmlns:a16="http://schemas.microsoft.com/office/drawing/2014/main" val="1371280967"/>
                    </a:ext>
                  </a:extLst>
                </a:gridCol>
                <a:gridCol w="1224102">
                  <a:extLst>
                    <a:ext uri="{9D8B030D-6E8A-4147-A177-3AD203B41FA5}">
                      <a16:colId xmlns:a16="http://schemas.microsoft.com/office/drawing/2014/main" val="3780206150"/>
                    </a:ext>
                  </a:extLst>
                </a:gridCol>
                <a:gridCol w="1180898">
                  <a:extLst>
                    <a:ext uri="{9D8B030D-6E8A-4147-A177-3AD203B41FA5}">
                      <a16:colId xmlns:a16="http://schemas.microsoft.com/office/drawing/2014/main" val="3621716061"/>
                    </a:ext>
                  </a:extLst>
                </a:gridCol>
                <a:gridCol w="1123294">
                  <a:extLst>
                    <a:ext uri="{9D8B030D-6E8A-4147-A177-3AD203B41FA5}">
                      <a16:colId xmlns:a16="http://schemas.microsoft.com/office/drawing/2014/main" val="4069999862"/>
                    </a:ext>
                  </a:extLst>
                </a:gridCol>
              </a:tblGrid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3.5GHz 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2.1GHz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985756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646070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659303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&gt;120Mbps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449835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1433FB2F-D3CD-454C-8B64-AAF1F6231B7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11568" y="1844868"/>
            <a:ext cx="5472456" cy="22321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1916874"/>
            <a:ext cx="432036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There are terrestrial </a:t>
            </a:r>
            <a:r>
              <a:rPr lang="en-US" altLang="zh-CN" sz="1500" dirty="0" err="1">
                <a:ea typeface="微软雅黑" panose="020B0503020204020204" pitchFamily="34" charset="-122"/>
              </a:rPr>
              <a:t>gNBs</a:t>
            </a:r>
            <a:r>
              <a:rPr lang="en-US" altLang="zh-CN" sz="1500" dirty="0">
                <a:ea typeface="微软雅黑" panose="020B0503020204020204" pitchFamily="34" charset="-122"/>
              </a:rPr>
              <a:t> deployed at a distance of 8km. The city is about 11-12km </a:t>
            </a:r>
            <a:r>
              <a:rPr lang="en-US" altLang="zh-CN" sz="1500" dirty="0" smtClean="0">
                <a:ea typeface="微软雅黑" panose="020B0503020204020204" pitchFamily="34" charset="-122"/>
              </a:rPr>
              <a:t>away </a:t>
            </a:r>
            <a:r>
              <a:rPr lang="en-US" altLang="zh-CN" sz="1500" dirty="0">
                <a:ea typeface="微软雅黑" panose="020B0503020204020204" pitchFamily="34" charset="-122"/>
              </a:rPr>
              <a:t>from the HAPS.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4797114"/>
            <a:ext cx="5616468" cy="108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According to the trial, the Rel-15 NR can work in HAPS scenarios but the performance is not stable and </a:t>
            </a:r>
            <a:r>
              <a:rPr lang="en-US" altLang="zh-CN" sz="1500" dirty="0" smtClean="0">
                <a:ea typeface="微软雅黑" panose="020B0503020204020204" pitchFamily="34" charset="-122"/>
              </a:rPr>
              <a:t>enhancements are needed.</a:t>
            </a:r>
            <a:endParaRPr lang="en-US" altLang="zh-CN" sz="15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10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88" y="1074270"/>
            <a:ext cx="10972800" cy="1710523"/>
          </a:xfrm>
        </p:spPr>
        <p:txBody>
          <a:bodyPr/>
          <a:lstStyle/>
          <a:p>
            <a:r>
              <a:rPr lang="en-US" altLang="zh-CN" sz="1800" dirty="0"/>
              <a:t>Interference from the terrestrial network has an impact on the performance for the UEs</a:t>
            </a:r>
          </a:p>
          <a:p>
            <a:pPr marL="685781" lvl="1" indent="-285750"/>
            <a:r>
              <a:rPr lang="en-US" altLang="zh-CN" sz="1700" dirty="0"/>
              <a:t>Adjacent channel interference</a:t>
            </a:r>
          </a:p>
          <a:p>
            <a:pPr lvl="2"/>
            <a:r>
              <a:rPr lang="en-US" altLang="zh-CN" sz="1400" dirty="0"/>
              <a:t>In Rel-17 HAPS coexistence study, only adjacent channel case between HAPS and TN was considered.</a:t>
            </a:r>
            <a:endParaRPr lang="en-US" altLang="zh-CN" sz="1400" dirty="0" smtClean="0"/>
          </a:p>
          <a:p>
            <a:pPr marL="685781" lvl="1" indent="-285750"/>
            <a:r>
              <a:rPr lang="en-US" altLang="zh-CN" sz="1700" dirty="0" smtClean="0"/>
              <a:t>Co-channel </a:t>
            </a:r>
            <a:r>
              <a:rPr lang="en-US" altLang="zh-CN" sz="1700" dirty="0"/>
              <a:t>interference</a:t>
            </a:r>
          </a:p>
          <a:p>
            <a:pPr marL="742931" lvl="1" indent="-342900">
              <a:buFont typeface="+mj-lt"/>
              <a:buAutoNum type="arabicPeriod"/>
            </a:pPr>
            <a:endParaRPr lang="en-US" altLang="zh-CN" sz="1700" dirty="0"/>
          </a:p>
          <a:p>
            <a:endParaRPr lang="zh-CN" altLang="en-US" sz="1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0F091E-86A1-4C29-A840-91EAD32C1079}"/>
              </a:ext>
            </a:extLst>
          </p:cNvPr>
          <p:cNvSpPr txBox="1"/>
          <p:nvPr/>
        </p:nvSpPr>
        <p:spPr>
          <a:xfrm>
            <a:off x="259895" y="3925319"/>
            <a:ext cx="5836105" cy="14280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3pPr marL="1074685" lvl="2" indent="-160331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1400">
                <a:latin typeface="Arial" pitchFamily="34" charset="0"/>
                <a:ea typeface="微软雅黑" panose="020B0503020204020204" pitchFamily="34" charset="-122"/>
              </a:defRPr>
            </a:lvl3pPr>
          </a:lstStyle>
          <a:p>
            <a:pPr lvl="2" algn="just">
              <a:defRPr/>
            </a:pPr>
            <a:r>
              <a:rPr lang="en-US" altLang="zh-CN" dirty="0"/>
              <a:t>Lower Frequency band, especially below 3GHz is valuable for Terrestrial network operator.</a:t>
            </a:r>
          </a:p>
          <a:p>
            <a:pPr lvl="2" algn="just">
              <a:defRPr/>
            </a:pPr>
            <a:r>
              <a:rPr lang="en-US" altLang="zh-CN" dirty="0" smtClean="0"/>
              <a:t>It is proposed for 3GPP to </a:t>
            </a:r>
            <a:r>
              <a:rPr lang="en-US" altLang="zh-CN" dirty="0"/>
              <a:t>evaluate the Co-channel interference issue between HAPS and TN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1D25A44-9720-427E-AB59-F6DA018D4D16}"/>
              </a:ext>
            </a:extLst>
          </p:cNvPr>
          <p:cNvSpPr txBox="1"/>
          <p:nvPr/>
        </p:nvSpPr>
        <p:spPr>
          <a:xfrm>
            <a:off x="239456" y="2852952"/>
            <a:ext cx="5856544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74685" lvl="2" indent="-16033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As shown in </a:t>
            </a:r>
            <a:r>
              <a:rPr lang="en-US" altLang="zh-CN" sz="1400" dirty="0" smtClean="0">
                <a:latin typeface="Arial" pitchFamily="34" charset="0"/>
                <a:ea typeface="微软雅黑" panose="020B0503020204020204" pitchFamily="34" charset="-122"/>
              </a:rPr>
              <a:t>Figure, </a:t>
            </a: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when the UE got into suburban area where terrestrial </a:t>
            </a:r>
            <a:r>
              <a:rPr lang="en-US" altLang="zh-CN" sz="1400" dirty="0" err="1">
                <a:latin typeface="Arial" pitchFamily="34" charset="0"/>
                <a:ea typeface="微软雅黑" panose="020B0503020204020204" pitchFamily="34" charset="-122"/>
              </a:rPr>
              <a:t>gNBs</a:t>
            </a: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 were deployed, the RSRP was relative similar but the PDCP data rate decreased quickly.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3032797-1DFE-4122-80C2-531DDC7E14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74407" y="3052049"/>
            <a:ext cx="5264785" cy="1529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1FF51BD-5F7D-4B43-A5E1-0D0FD881E09E}"/>
              </a:ext>
            </a:extLst>
          </p:cNvPr>
          <p:cNvPicPr/>
          <p:nvPr/>
        </p:nvPicPr>
        <p:blipFill rotWithShape="1">
          <a:blip r:embed="rId3"/>
          <a:srcRect b="19256"/>
          <a:stretch/>
        </p:blipFill>
        <p:spPr>
          <a:xfrm>
            <a:off x="6374407" y="4474718"/>
            <a:ext cx="5266055" cy="1524007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7680CD3E-64CB-45EA-AB8F-67F26ACFD67F}"/>
              </a:ext>
            </a:extLst>
          </p:cNvPr>
          <p:cNvSpPr/>
          <p:nvPr/>
        </p:nvSpPr>
        <p:spPr>
          <a:xfrm>
            <a:off x="9480303" y="3754658"/>
            <a:ext cx="2158890" cy="2338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8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2981"/>
            <a:ext cx="10972800" cy="1710523"/>
          </a:xfrm>
        </p:spPr>
        <p:txBody>
          <a:bodyPr/>
          <a:lstStyle/>
          <a:p>
            <a:pPr marL="342882" lvl="1" indent="-342882">
              <a:buFont typeface="Wingdings" pitchFamily="2" charset="2"/>
              <a:buChar char="p"/>
            </a:pPr>
            <a:r>
              <a:rPr lang="en-US" altLang="zh-CN" sz="1800" dirty="0"/>
              <a:t>Unstable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antenna surface cause </a:t>
            </a:r>
            <a:r>
              <a:rPr lang="en-US" altLang="zh-CN" sz="1700" dirty="0"/>
              <a:t>inaccurate beam measurement </a:t>
            </a:r>
          </a:p>
          <a:p>
            <a:pPr lvl="1"/>
            <a:r>
              <a:rPr lang="en-US" altLang="zh-CN" sz="1700" dirty="0"/>
              <a:t>The HAPS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antenna surface is not stable in the stratosphere and may jerk up and down by 1° even the stabilizing device is already deployed at the HAPS in the trial in the altitude of 1km.</a:t>
            </a:r>
            <a:endParaRPr lang="en-US" altLang="zh-CN" sz="500" dirty="0"/>
          </a:p>
          <a:p>
            <a:pPr lvl="1"/>
            <a:r>
              <a:rPr lang="en-US" altLang="zh-CN" sz="1700" dirty="0"/>
              <a:t>The outer beam may depart the original direction by kms, which may cause inaccurate beam measurement and then unnecessary handover between beams in one HAPS/between HAPS/ between HAPS and TN or cause beam failure.</a:t>
            </a:r>
          </a:p>
          <a:p>
            <a:pPr marL="400031" lvl="1" indent="0">
              <a:buNone/>
            </a:pPr>
            <a:endParaRPr lang="en-US" altLang="zh-CN" sz="1700" dirty="0"/>
          </a:p>
          <a:p>
            <a:endParaRPr lang="zh-CN" altLang="en-US" sz="18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01B352-857C-40CD-B196-76D44B6ED647}"/>
              </a:ext>
            </a:extLst>
          </p:cNvPr>
          <p:cNvPicPr/>
          <p:nvPr/>
        </p:nvPicPr>
        <p:blipFill rotWithShape="1">
          <a:blip r:embed="rId2"/>
          <a:srcRect t="11774" b="12910"/>
          <a:stretch/>
        </p:blipFill>
        <p:spPr>
          <a:xfrm>
            <a:off x="407526" y="4149060"/>
            <a:ext cx="6013255" cy="1704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CE5023D-1E4A-4765-A55D-4A6C1118A8BD}"/>
              </a:ext>
            </a:extLst>
          </p:cNvPr>
          <p:cNvPicPr/>
          <p:nvPr/>
        </p:nvPicPr>
        <p:blipFill rotWithShape="1">
          <a:blip r:embed="rId3"/>
          <a:srcRect l="3017" t="13090" r="3640" b="6180"/>
          <a:stretch/>
        </p:blipFill>
        <p:spPr>
          <a:xfrm>
            <a:off x="6600042" y="4077054"/>
            <a:ext cx="5089613" cy="17040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2EB89E8-FA3F-469B-AFD8-BA0548CC8DC3}"/>
              </a:ext>
            </a:extLst>
          </p:cNvPr>
          <p:cNvCxnSpPr/>
          <p:nvPr/>
        </p:nvCxnSpPr>
        <p:spPr>
          <a:xfrm>
            <a:off x="1631628" y="6037797"/>
            <a:ext cx="432036" cy="0"/>
          </a:xfrm>
          <a:prstGeom prst="line">
            <a:avLst/>
          </a:prstGeom>
          <a:ln w="19050">
            <a:solidFill>
              <a:srgbClr val="C55E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07D0522-8073-44EF-8525-AFD8FEFC0070}"/>
              </a:ext>
            </a:extLst>
          </p:cNvPr>
          <p:cNvCxnSpPr/>
          <p:nvPr/>
        </p:nvCxnSpPr>
        <p:spPr>
          <a:xfrm>
            <a:off x="1631628" y="6452094"/>
            <a:ext cx="432036" cy="0"/>
          </a:xfrm>
          <a:prstGeom prst="line">
            <a:avLst/>
          </a:prstGeom>
          <a:ln w="19050">
            <a:solidFill>
              <a:srgbClr val="487C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C54A6DE-0A5B-49B6-B920-95D2C6DE08F4}"/>
              </a:ext>
            </a:extLst>
          </p:cNvPr>
          <p:cNvSpPr txBox="1"/>
          <p:nvPr/>
        </p:nvSpPr>
        <p:spPr>
          <a:xfrm>
            <a:off x="2207676" y="5853131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4A9E26-38A4-4896-8A84-ABF053280514}"/>
              </a:ext>
            </a:extLst>
          </p:cNvPr>
          <p:cNvSpPr txBox="1"/>
          <p:nvPr/>
        </p:nvSpPr>
        <p:spPr>
          <a:xfrm>
            <a:off x="2230937" y="6250847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A5FC0B1-F718-4FF3-8C79-D435C720FEA9}"/>
              </a:ext>
            </a:extLst>
          </p:cNvPr>
          <p:cNvCxnSpPr/>
          <p:nvPr/>
        </p:nvCxnSpPr>
        <p:spPr>
          <a:xfrm>
            <a:off x="7621622" y="5980449"/>
            <a:ext cx="432036" cy="0"/>
          </a:xfrm>
          <a:prstGeom prst="line">
            <a:avLst/>
          </a:prstGeom>
          <a:ln w="19050">
            <a:solidFill>
              <a:srgbClr val="EE8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787A2EC-CC9D-4890-955A-17B21B650EDA}"/>
              </a:ext>
            </a:extLst>
          </p:cNvPr>
          <p:cNvCxnSpPr/>
          <p:nvPr/>
        </p:nvCxnSpPr>
        <p:spPr>
          <a:xfrm>
            <a:off x="7621622" y="6394746"/>
            <a:ext cx="432036" cy="0"/>
          </a:xfrm>
          <a:prstGeom prst="line">
            <a:avLst/>
          </a:prstGeom>
          <a:ln w="19050">
            <a:solidFill>
              <a:srgbClr val="8BB8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B15EFB9-F389-4F86-96ED-AA89CC26548C}"/>
              </a:ext>
            </a:extLst>
          </p:cNvPr>
          <p:cNvSpPr txBox="1"/>
          <p:nvPr/>
        </p:nvSpPr>
        <p:spPr>
          <a:xfrm>
            <a:off x="8197670" y="5795783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E147CF-2583-452D-A22C-7937CB7A9682}"/>
              </a:ext>
            </a:extLst>
          </p:cNvPr>
          <p:cNvSpPr txBox="1"/>
          <p:nvPr/>
        </p:nvSpPr>
        <p:spPr>
          <a:xfrm>
            <a:off x="8220931" y="6193499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698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The objective of the </a:t>
            </a:r>
            <a:r>
              <a:rPr lang="en-US" altLang="zh-CN" sz="1800" dirty="0" smtClean="0"/>
              <a:t>core part of the work </a:t>
            </a:r>
            <a:r>
              <a:rPr lang="en-US" altLang="zh-CN" sz="1800" dirty="0"/>
              <a:t>item is to complete the left-over issues in Rel-17 RAN4 HAPS, and to specify the necessary features to support NR deployment for HAPS in Rel-18. </a:t>
            </a:r>
          </a:p>
          <a:p>
            <a:pPr lvl="1"/>
            <a:r>
              <a:rPr lang="en-US" altLang="zh-CN" sz="1700" dirty="0" smtClean="0"/>
              <a:t>Identify </a:t>
            </a:r>
            <a:r>
              <a:rPr lang="en-US" altLang="zh-CN" sz="1700" dirty="0"/>
              <a:t>RF requirements for coexistence between HAPS and IMT terrestrial network</a:t>
            </a:r>
          </a:p>
          <a:p>
            <a:pPr lvl="2"/>
            <a:r>
              <a:rPr lang="en-US" altLang="zh-CN" sz="1500" dirty="0"/>
              <a:t>Identify the FR1 potential band(s) to be used as example for HAPS, and FR2 bands can also be considered as example band if needed</a:t>
            </a:r>
          </a:p>
          <a:p>
            <a:pPr lvl="2"/>
            <a:r>
              <a:rPr lang="en-US" altLang="zh-CN" sz="1500" dirty="0"/>
              <a:t>Co-existence evaluation for HAPS network (e.g. ACLR, ACS)</a:t>
            </a:r>
          </a:p>
          <a:p>
            <a:pPr lvl="2"/>
            <a:r>
              <a:rPr lang="en-US" altLang="zh-CN" sz="1500" dirty="0" smtClean="0"/>
              <a:t>Identify </a:t>
            </a:r>
            <a:r>
              <a:rPr lang="en-US" altLang="zh-CN" sz="1500" dirty="0"/>
              <a:t>UE/BS requirements for HAPS network if necessary     </a:t>
            </a:r>
          </a:p>
          <a:p>
            <a:pPr lvl="1">
              <a:defRPr/>
            </a:pPr>
            <a:r>
              <a:rPr lang="en-US" altLang="zh-CN" sz="1700" dirty="0" smtClean="0"/>
              <a:t>Specify </a:t>
            </a:r>
            <a:r>
              <a:rPr lang="en-US" altLang="zh-CN" sz="1700" dirty="0"/>
              <a:t>test procedures for </a:t>
            </a:r>
            <a:r>
              <a:rPr lang="en-US" altLang="zh-CN" sz="1700" dirty="0" smtClean="0"/>
              <a:t>HAPS </a:t>
            </a:r>
            <a:r>
              <a:rPr lang="en-US" altLang="zh-CN" sz="1700" dirty="0"/>
              <a:t>BS conformance </a:t>
            </a:r>
            <a:r>
              <a:rPr lang="en-US" altLang="zh-CN" sz="1700" dirty="0" smtClean="0"/>
              <a:t>testing.</a:t>
            </a:r>
          </a:p>
          <a:p>
            <a:r>
              <a:rPr lang="en-US" altLang="zh-CN" sz="1800" dirty="0"/>
              <a:t>The objective of the </a:t>
            </a:r>
            <a:r>
              <a:rPr lang="en-US" altLang="zh-CN" sz="1800" dirty="0" smtClean="0"/>
              <a:t>performance </a:t>
            </a:r>
            <a:r>
              <a:rPr lang="en-US" altLang="zh-CN" sz="1800" dirty="0"/>
              <a:t>part of the </a:t>
            </a:r>
            <a:r>
              <a:rPr lang="en-US" altLang="zh-CN" sz="1800" dirty="0" smtClean="0"/>
              <a:t>work: </a:t>
            </a:r>
            <a:endParaRPr lang="en-US" altLang="zh-CN" sz="1800" dirty="0"/>
          </a:p>
          <a:p>
            <a:pPr lvl="1" hangingPunct="0"/>
            <a:r>
              <a:rPr lang="en-GB" altLang="zh-CN" sz="1700" dirty="0"/>
              <a:t>RRM performance requirements and test cases for HAPS UE </a:t>
            </a:r>
            <a:r>
              <a:rPr lang="en-GB" altLang="zh-CN" sz="1700" dirty="0" smtClean="0"/>
              <a:t>type, if needed.</a:t>
            </a:r>
            <a:endParaRPr lang="zh-CN" altLang="zh-CN" sz="1700" dirty="0"/>
          </a:p>
          <a:p>
            <a:pPr lvl="1" hangingPunct="0"/>
            <a:r>
              <a:rPr lang="en-GB" altLang="zh-CN" sz="1700" dirty="0"/>
              <a:t>Demodulation performance requirements and test cases for </a:t>
            </a:r>
            <a:r>
              <a:rPr lang="en-GB" altLang="zh-CN" sz="1700" dirty="0" smtClean="0"/>
              <a:t>HAPS </a:t>
            </a:r>
            <a:r>
              <a:rPr lang="en-GB" altLang="zh-CN" sz="1700" dirty="0"/>
              <a:t>UE/BS.</a:t>
            </a:r>
            <a:endParaRPr lang="zh-CN" altLang="zh-CN" sz="1700" dirty="0"/>
          </a:p>
          <a:p>
            <a:pPr lvl="1">
              <a:defRPr/>
            </a:pPr>
            <a:endParaRPr lang="en-US" altLang="zh-CN" sz="1700" dirty="0" smtClean="0"/>
          </a:p>
        </p:txBody>
      </p:sp>
    </p:spTree>
    <p:extLst>
      <p:ext uri="{BB962C8B-B14F-4D97-AF65-F5344CB8AC3E}">
        <p14:creationId xmlns:p14="http://schemas.microsoft.com/office/powerpoint/2010/main" val="363980623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模板（wb169）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董事长调研汇报材料0521v3.1（汇报版）.pptx" id="{F09CE797-1369-4D4C-B44D-DECE4EF5D84D}" vid="{87BAB099-0847-4D8C-A248-CF8A1F3CC9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15692</TotalTime>
  <Words>552</Words>
  <Application>Microsoft Office PowerPoint</Application>
  <PresentationFormat>宽屏</PresentationFormat>
  <Paragraphs>98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华文细黑</vt:lpstr>
      <vt:lpstr>宋体</vt:lpstr>
      <vt:lpstr>微软雅黑</vt:lpstr>
      <vt:lpstr>Arial</vt:lpstr>
      <vt:lpstr>Calibri</vt:lpstr>
      <vt:lpstr>Wingdings</vt:lpstr>
      <vt:lpstr>自定义模板（wb169）</vt:lpstr>
      <vt:lpstr>Motivation of New WID on High Altitude Platform Station (HAPS) for NR </vt:lpstr>
      <vt:lpstr>Background</vt:lpstr>
      <vt:lpstr>Background</vt:lpstr>
      <vt:lpstr>Background</vt:lpstr>
      <vt:lpstr>Background</vt:lpstr>
      <vt:lpstr>Background</vt:lpstr>
      <vt:lpstr>Objectives</vt:lpstr>
    </vt:vector>
  </TitlesOfParts>
  <Company>chinaunicom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面向R16网络演进思路及建议V2-RAN相关</dc:title>
  <dc:creator>孟丽</dc:creator>
  <dc:description>面向R16无线网新功能引入分析-毫米波部分（1页，高帅）</dc:description>
  <cp:lastModifiedBy>China Unicom</cp:lastModifiedBy>
  <cp:revision>1352</cp:revision>
  <dcterms:created xsi:type="dcterms:W3CDTF">2018-07-25T01:57:08Z</dcterms:created>
  <dcterms:modified xsi:type="dcterms:W3CDTF">2022-01-10T15:45:52Z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面向R16网络演进思路及建议V2-RAN相关</vt:lpwstr>
  </property>
  <property fmtid="{D5CDD505-2E9C-101B-9397-08002B2CF9AE}" pid="3" name="SlideDescription">
    <vt:lpwstr>面向R16无线网新功能引入分析-毫米波部分（1页，高帅）</vt:lpwstr>
  </property>
  <property fmtid="{D5CDD505-2E9C-101B-9397-08002B2CF9AE}" pid="4" name="_2015_ms_pID_725343">
    <vt:lpwstr>(2)bNsBdoq19bZKqs+6Tpi4ylV0HpFkhSmaIWIobjslGv8bnYlNQxrFsGVPPngOp396o4bZ9VYE
0eSuS7G/fEzDtqiXzJYlEIW9Mkz9Aanv5dv33BtdbvPd6/53Yxx/EObpKCML/dOgr6KCzf/2
t6w0xgaFbUuRXEOXqJKHLaTGvB4AdKGHqwJ7221L83Uz7ZfSuPvrt6hhJhD5Ipqh74PEBtlX
zeploXyPPEjiEAXOEp</vt:lpwstr>
  </property>
  <property fmtid="{D5CDD505-2E9C-101B-9397-08002B2CF9AE}" pid="5" name="_2015_ms_pID_7253431">
    <vt:lpwstr>3sVvhEIKyN8UQuqBXLn9SPAOVgEFU2kAAaxSE9tkSOcIaRULMrq0ju
A6FSYPZo/O0w+XgM5j0GLo5RfV2CQrEbZr7U117UvhyymsCqdsiBN1CxGkDM8yezeD74gnIF
g1azsEFFk6kMnRt8sKyeNW12uZGLO5Fc3yXL/OAhjmVxKXEdSpQZs9Ye8aqcM2l44p9gX7dV
I9fG5lLuAd+YsFsD</vt:lpwstr>
  </property>
</Properties>
</file>