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2"/>
  </p:handoutMasterIdLst>
  <p:sldIdLst>
    <p:sldId id="262" r:id="rId5"/>
    <p:sldId id="487" r:id="rId7"/>
    <p:sldId id="493" r:id="rId8"/>
    <p:sldId id="494" r:id="rId9"/>
    <p:sldId id="490" r:id="rId10"/>
    <p:sldId id="261" r:id="rId11"/>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102" d="100"/>
          <a:sy n="102" d="100"/>
        </p:scale>
        <p:origin x="36" y="93"/>
      </p:cViewPr>
      <p:guideLst>
        <p:guide orient="horz" pos="1942"/>
        <p:guide pos="280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623570" y="2171065"/>
            <a:ext cx="7070725" cy="1022985"/>
          </a:xfrm>
        </p:spPr>
        <p:txBody>
          <a:bodyPr/>
          <a:lstStyle/>
          <a:p>
            <a:pPr eaLnBrk="1" hangingPunct="1"/>
            <a:r>
              <a:rPr lang="en-US" dirty="0"/>
              <a:t>Motivation on basket WID on support 4Rx and 8Rx for NR FR1 bands in Rel-18</a:t>
            </a:r>
            <a:endParaRPr lang="en-US" dirty="0"/>
          </a:p>
        </p:txBody>
      </p:sp>
      <p:sp>
        <p:nvSpPr>
          <p:cNvPr id="8" name="正方形/長方形 7"/>
          <p:cNvSpPr/>
          <p:nvPr/>
        </p:nvSpPr>
        <p:spPr>
          <a:xfrm>
            <a:off x="238572" y="249158"/>
            <a:ext cx="7178228" cy="1476375"/>
          </a:xfrm>
          <a:prstGeom prst="rect">
            <a:avLst/>
          </a:prstGeom>
        </p:spPr>
        <p:txBody>
          <a:bodyPr wrap="square">
            <a:spAutoFit/>
          </a:bodyPr>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3GPP TSG-RAN WG4 Meeting #101bis-e                    </a:t>
            </a:r>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sym typeface="+mn-ea"/>
              </a:rPr>
              <a:t>R4-2201360</a:t>
            </a:r>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                                                 </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Electronic Meeting, Jan. 17-25, 2022</a:t>
            </a:r>
            <a:endParaRPr kumimoji="1" lang="en-US" altLang="en-US" sz="2800" b="1" dirty="0">
              <a:solidFill>
                <a:schemeClr val="bg1"/>
              </a:solidFill>
              <a:latin typeface="Arial" panose="020B0604020202020204" pitchFamily="34" charset="0"/>
              <a:ea typeface="微软雅黑" panose="020B0503020204020204" charset="-122"/>
              <a:cs typeface="Arial" panose="020B0604020202020204" pitchFamily="34" charset="0"/>
            </a:endParaRPr>
          </a:p>
          <a:p>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Source: 		ZTE Corporation</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Agenda Item:	10</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Backgroud</a:t>
            </a:r>
            <a:endParaRPr lang="en-US" sz="2000" dirty="0"/>
          </a:p>
        </p:txBody>
      </p:sp>
      <p:sp>
        <p:nvSpPr>
          <p:cNvPr id="6" name="文本框 5"/>
          <p:cNvSpPr txBox="1"/>
          <p:nvPr/>
        </p:nvSpPr>
        <p:spPr>
          <a:xfrm>
            <a:off x="243840" y="606425"/>
            <a:ext cx="8639810" cy="4224020"/>
          </a:xfrm>
          <a:prstGeom prst="rect">
            <a:avLst/>
          </a:prstGeom>
        </p:spPr>
        <p:txBody>
          <a:bodyPr vert="horz" lIns="0" tIns="0" rIns="0" bIns="0" rtlCol="0" anchor="t">
            <a:noAutofit/>
          </a:bodyPr>
          <a:p>
            <a:pPr marL="285750" indent="-285750" eaLnBrk="1" latinLnBrk="0" hangingPunct="1">
              <a:spcAft>
                <a:spcPts val="900"/>
              </a:spcAft>
              <a:buFont typeface="Wingdings" panose="05000000000000000000" charset="0"/>
              <a:buChar char="n"/>
            </a:pPr>
            <a:r>
              <a:rPr lang="en-US" altLang="en-US" sz="1600" dirty="0">
                <a:solidFill>
                  <a:schemeClr val="tx1"/>
                </a:solidFill>
                <a:latin typeface="Arial" panose="020B0604020202020204" pitchFamily="34" charset="0"/>
                <a:cs typeface="Arial" panose="020B0604020202020204" pitchFamily="34" charset="0"/>
                <a:sym typeface="+mn-ea"/>
              </a:rPr>
              <a:t>The 4Rx requirements have been introduced for some FR1 bands for different form factors in the past. The purpose by introducing the 4Rx for some bands is to provide higher throughput and better coverage.  </a:t>
            </a:r>
            <a:endParaRPr lang="en-US" altLang="en-US" sz="16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solidFill>
                  <a:schemeClr val="tx1"/>
                </a:solidFill>
                <a:latin typeface="Arial" panose="020B0604020202020204" pitchFamily="34" charset="0"/>
                <a:cs typeface="Arial" panose="020B0604020202020204" pitchFamily="34" charset="0"/>
                <a:sym typeface="+mn-ea"/>
              </a:rPr>
              <a:t>A new WID [1] to support 4Rx support NR band n8 was approved, with the same consideration of 600MHz (n71) and 700MHz band (n28), i.e. 4 Rx operation is targeted for FWA form factor.</a:t>
            </a:r>
            <a:endParaRPr lang="en-US" altLang="en-US" sz="1600" dirty="0">
              <a:solidFill>
                <a:schemeClr val="tx1"/>
              </a:solidFill>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solidFill>
                  <a:schemeClr val="tx1"/>
                </a:solidFill>
                <a:latin typeface="Arial" panose="020B0604020202020204" pitchFamily="34" charset="0"/>
                <a:cs typeface="Arial" panose="020B0604020202020204" pitchFamily="34" charset="0"/>
                <a:sym typeface="+mn-ea"/>
              </a:rPr>
              <a:t>Currently, there were  several NR bands already supported the 4Rx. However, there were some other bands not supporting 4Rx. </a:t>
            </a:r>
            <a:endParaRPr lang="en-US" altLang="en-US" sz="1600" dirty="0">
              <a:solidFill>
                <a:schemeClr val="tx1"/>
              </a:solidFill>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solidFill>
                  <a:schemeClr val="tx1"/>
                </a:solidFill>
                <a:latin typeface="Arial" panose="020B0604020202020204" pitchFamily="34" charset="0"/>
                <a:cs typeface="Arial" panose="020B0604020202020204" pitchFamily="34" charset="0"/>
                <a:sym typeface="+mn-ea"/>
              </a:rPr>
              <a:t>In addition to support 4Rx, to support 8Rx was also mentioned in some contributions in Rel-18 RAN4 package approval such as [2] [3] [4]. The discussion in the details are still underway.</a:t>
            </a:r>
            <a:endParaRPr lang="en-US" altLang="en-US" dirty="0">
              <a:solidFill>
                <a:schemeClr val="tx1"/>
              </a:solidFill>
            </a:endParaRPr>
          </a:p>
          <a:p>
            <a:pPr marL="285750" indent="-285750">
              <a:buFont typeface="Arial" panose="020B0604020202020204" pitchFamily="34" charset="0"/>
              <a:buChar char="•"/>
            </a:pPr>
            <a:endParaRPr lang="en-US" altLang="en-US" dirty="0"/>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Reference:</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[1] RP-213659, New WID: 4Rx support for NR band n8, CHTTL</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[2] RP-213064, Motivation on defining 8Rx performance requirements for NR, SoftBank Corp.</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[3] RP-213433, New WID on RF requirements enhancement for NR frequency range 1 (FR1), Huawei</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[4] RP-212140, RAN4 projects proposals for Rel-18, Qualcomm Incorporated</a:t>
            </a:r>
            <a:endParaRPr kumimoji="1" lang="zh-CN" altLang="en-US" sz="1000" dirty="0" smtClean="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4Rx</a:t>
            </a:r>
            <a:endParaRPr lang="en-US" sz="2000" dirty="0"/>
          </a:p>
        </p:txBody>
      </p:sp>
      <p:sp>
        <p:nvSpPr>
          <p:cNvPr id="6" name="文本框 5"/>
          <p:cNvSpPr txBox="1"/>
          <p:nvPr/>
        </p:nvSpPr>
        <p:spPr>
          <a:xfrm>
            <a:off x="81280" y="606425"/>
            <a:ext cx="8748395" cy="4105910"/>
          </a:xfrm>
          <a:prstGeom prst="rect">
            <a:avLst/>
          </a:prstGeom>
        </p:spPr>
        <p:txBody>
          <a:bodyPr vert="horz" lIns="0" tIns="0" rIns="0" bIns="0" rtlCol="0" anchor="t">
            <a:noAutofit/>
          </a:bodyPr>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More bands may be requested by operators to support 4Rx in Rel-18, by using the current approach,</a:t>
            </a:r>
            <a:r>
              <a:rPr lang="en-US" altLang="en-US" sz="1600" dirty="0">
                <a:solidFill>
                  <a:srgbClr val="FF0000"/>
                </a:solidFill>
                <a:latin typeface="Arial" panose="020B0604020202020204" pitchFamily="34" charset="0"/>
                <a:cs typeface="Arial" panose="020B0604020202020204" pitchFamily="34" charset="0"/>
              </a:rPr>
              <a:t> </a:t>
            </a:r>
            <a:r>
              <a:rPr lang="en-US" altLang="en-US" sz="1600" dirty="0">
                <a:solidFill>
                  <a:schemeClr val="tx1"/>
                </a:solidFill>
                <a:latin typeface="Arial" panose="020B0604020202020204" pitchFamily="34" charset="0"/>
                <a:cs typeface="Arial" panose="020B0604020202020204" pitchFamily="34" charset="0"/>
              </a:rPr>
              <a:t>individual WIDs will be needed for different bands, which is not an efficient way for RAN4 WIDs management. Therefore, it is proposed to creat a basket WID to include all possible bands requested</a:t>
            </a:r>
            <a:r>
              <a:rPr lang="en-US" altLang="en-US" sz="1600" dirty="0">
                <a:latin typeface="Arial" panose="020B0604020202020204" pitchFamily="34" charset="0"/>
                <a:cs typeface="Arial" panose="020B0604020202020204" pitchFamily="34" charset="0"/>
              </a:rPr>
              <a:t> by operators to supprot 4Rx in Rel-18.</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RF aspect:</a:t>
            </a:r>
            <a:endParaRPr lang="en-US" altLang="en-US" sz="1600" dirty="0"/>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rPr>
              <a:t>REFSEN requirements: only ΔR</a:t>
            </a:r>
            <a:r>
              <a:rPr lang="en-US" altLang="en-US" sz="1400" baseline="-25000" dirty="0">
                <a:latin typeface="Arial" panose="020B0604020202020204" pitchFamily="34" charset="0"/>
                <a:cs typeface="Arial" panose="020B0604020202020204" pitchFamily="34" charset="0"/>
              </a:rPr>
              <a:t>IB,4R</a:t>
            </a:r>
            <a:r>
              <a:rPr lang="en-US" altLang="en-US" sz="1400" dirty="0">
                <a:latin typeface="Arial" panose="020B0604020202020204" pitchFamily="34" charset="0"/>
                <a:cs typeface="Arial" panose="020B0604020202020204" pitchFamily="34" charset="0"/>
              </a:rPr>
              <a:t> value should be defined for the bands supporting 4Rx with the specific </a:t>
            </a:r>
            <a:r>
              <a:rPr lang="en-US" altLang="en-US" sz="1400" dirty="0">
                <a:latin typeface="Arial" panose="020B0604020202020204" pitchFamily="34" charset="0"/>
                <a:cs typeface="Arial" panose="020B0604020202020204" pitchFamily="34" charset="0"/>
                <a:sym typeface="+mn-ea"/>
              </a:rPr>
              <a:t>form factor </a:t>
            </a:r>
            <a:endParaRPr lang="en-US" altLang="en-US" sz="14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Performance </a:t>
            </a:r>
            <a:r>
              <a:rPr lang="en-US" altLang="en-US" sz="1600" dirty="0">
                <a:latin typeface="Arial" panose="020B0604020202020204" pitchFamily="34" charset="0"/>
                <a:cs typeface="Arial" panose="020B0604020202020204" pitchFamily="34" charset="0"/>
                <a:sym typeface="+mn-ea"/>
              </a:rPr>
              <a:t>aspect:</a:t>
            </a:r>
            <a:endParaRPr lang="en-US" altLang="en-US" sz="16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Release independence in TS38.307 is needed to be updated</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marL="285750" lvl="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CA or MRDC combination updates</a:t>
            </a:r>
            <a:endParaRPr lang="en-US" altLang="en-US" sz="16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MSD requirements for NR inter-band CA or MRDC band combination that consist of the band(s) support 4Rx should be updated</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8Rx</a:t>
            </a:r>
            <a:endParaRPr lang="en-US" sz="2000" dirty="0"/>
          </a:p>
        </p:txBody>
      </p:sp>
      <p:sp>
        <p:nvSpPr>
          <p:cNvPr id="6" name="文本框 5"/>
          <p:cNvSpPr txBox="1"/>
          <p:nvPr/>
        </p:nvSpPr>
        <p:spPr>
          <a:xfrm>
            <a:off x="81280" y="606425"/>
            <a:ext cx="8625205" cy="4105910"/>
          </a:xfrm>
          <a:prstGeom prst="rect">
            <a:avLst/>
          </a:prstGeom>
        </p:spPr>
        <p:txBody>
          <a:bodyPr vert="horz" lIns="0" tIns="0" rIns="0" bIns="0" rtlCol="0" anchor="t">
            <a:noAutofit/>
          </a:bodyPr>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Althoug</a:t>
            </a:r>
            <a:r>
              <a:rPr lang="en-US" altLang="en-US" sz="1600" dirty="0">
                <a:solidFill>
                  <a:schemeClr val="tx1"/>
                </a:solidFill>
                <a:latin typeface="Arial" panose="020B0604020202020204" pitchFamily="34" charset="0"/>
                <a:cs typeface="Arial" panose="020B0604020202020204" pitchFamily="34" charset="0"/>
              </a:rPr>
              <a:t>h the proposed WID including the objectives of 8Rx is still open</a:t>
            </a:r>
            <a:r>
              <a:rPr lang="en-US" altLang="en-US" sz="1600" dirty="0">
                <a:solidFill>
                  <a:schemeClr val="tx1"/>
                </a:solidFill>
                <a:latin typeface="Arial" panose="020B0604020202020204" pitchFamily="34" charset="0"/>
                <a:cs typeface="Arial" panose="020B0604020202020204" pitchFamily="34" charset="0"/>
                <a:sym typeface="+mn-ea"/>
              </a:rPr>
              <a:t>, the suitations could be foreseen to be the same as 4Rx, in which individual WIDs may be needed if more bands are requested by operator to support 8Rx in future. </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Comparing with 4Rx, many more benefits can be achieved for 8Rx such as it can further enhance the coverage for the uses located at the cell edge, also it can significantly improve the downlink throughput for a single user. </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For the RF requirement work, it could be foreseen that there would be limited impacts on the RF requirements when introducing 8Rx feature. </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For a UE supporting 8Rx, different form factors are foreseen for different bands. The bands supporting 8Rx can be added to RAN4 specification if operators have the demands. therefore, it is also feasible to use a basket WID to include all possible bands requested by operators to supprot 8Rx in Rel-18.</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Considering the discussion on the 8Rx feature is still underway, the basket WID work will be started after all of the RF requirements of 8Rx are finished.</a:t>
            </a:r>
            <a:endParaRPr lang="en-US" altLang="en-US" sz="1400" dirty="0">
              <a:latin typeface="Arial" panose="020B0604020202020204" pitchFamily="34" charset="0"/>
              <a:cs typeface="Arial" panose="020B0604020202020204" pitchFamily="34"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Proposal</a:t>
            </a:r>
            <a:endParaRPr lang="en-US" sz="2000" dirty="0"/>
          </a:p>
        </p:txBody>
      </p:sp>
      <p:sp>
        <p:nvSpPr>
          <p:cNvPr id="4" name="内容占位符 3"/>
          <p:cNvSpPr/>
          <p:nvPr>
            <p:ph idx="12"/>
          </p:nvPr>
        </p:nvSpPr>
        <p:spPr>
          <a:xfrm>
            <a:off x="164051" y="547446"/>
            <a:ext cx="8513763" cy="3346880"/>
          </a:xfrm>
        </p:spPr>
        <p:txBody>
          <a:bodyPr/>
          <a:p>
            <a:pPr marL="285750" indent="-285750" latinLnBrk="0">
              <a:spcBef>
                <a:spcPts val="0"/>
              </a:spcBef>
              <a:spcAft>
                <a:spcPts val="900"/>
              </a:spcAft>
              <a:buFont typeface="Wingdings" panose="05000000000000000000" charset="0"/>
              <a:buChar char="n"/>
            </a:pPr>
            <a:r>
              <a:rPr lang="en-US">
                <a:sym typeface="+mn-ea"/>
              </a:rPr>
              <a:t>Creat a basket WID to include all possible bands requested by operators to supprot both 4Rx and 8Rx in Rel-18.</a:t>
            </a:r>
            <a:endParaRPr lang="en-US">
              <a:sym typeface="+mn-ea"/>
            </a:endParaRPr>
          </a:p>
          <a:p>
            <a:pPr marL="742950" lvl="1" indent="-285750" latinLnBrk="0">
              <a:spcBef>
                <a:spcPts val="0"/>
              </a:spcBef>
              <a:spcAft>
                <a:spcPts val="900"/>
              </a:spcAft>
              <a:buFont typeface="Wingdings" panose="05000000000000000000" charset="0"/>
              <a:buChar char="n"/>
            </a:pPr>
            <a:r>
              <a:rPr lang="en-US" altLang="zh-CN" sz="1200"/>
              <a:t>Note:</a:t>
            </a:r>
            <a:r>
              <a:rPr lang="en-US" sz="1200">
                <a:sym typeface="+mn-ea"/>
              </a:rPr>
              <a:t> The basket WID work for 8Rx will be started after all of the requirements for 8Rx are finished.</a:t>
            </a:r>
            <a:endParaRPr lang="en-US" altLang="en-US" dirty="0">
              <a:latin typeface="Arial" panose="020B0604020202020204" pitchFamily="34" charset="0"/>
              <a:cs typeface="Arial" panose="020B0604020202020204" pitchFamily="34" charset="0"/>
              <a:sym typeface="+mn-ea"/>
            </a:endParaRPr>
          </a:p>
          <a:p>
            <a:pPr marL="742950" lvl="1" indent="-285750" latinLnBrk="0">
              <a:spcBef>
                <a:spcPts val="0"/>
              </a:spcBef>
              <a:spcAft>
                <a:spcPts val="900"/>
              </a:spcAft>
              <a:buFont typeface="Wingdings" panose="05000000000000000000" charset="0"/>
              <a:buChar char="n"/>
            </a:pPr>
            <a:endParaRPr lang="en-US" alt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3258</Words>
  <Application>WPS 演示</Application>
  <PresentationFormat>On-screen Show (16:9)</PresentationFormat>
  <Paragraphs>49</Paragraphs>
  <Slides>6</Slides>
  <Notes>2</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6</vt:i4>
      </vt:variant>
    </vt:vector>
  </HeadingPairs>
  <TitlesOfParts>
    <vt:vector size="19" baseType="lpstr">
      <vt:lpstr>Arial</vt:lpstr>
      <vt:lpstr>宋体</vt:lpstr>
      <vt:lpstr>Wingdings</vt:lpstr>
      <vt:lpstr>Calibri</vt:lpstr>
      <vt:lpstr>微软雅黑</vt:lpstr>
      <vt:lpstr>Arial</vt:lpstr>
      <vt:lpstr>Heiti SC Light</vt:lpstr>
      <vt:lpstr>MS PGothic</vt:lpstr>
      <vt:lpstr>Wingdings</vt:lpstr>
      <vt:lpstr>Arial Unicode MS</vt:lpstr>
      <vt:lpstr>ZTE-Internal use only-16X9</vt:lpstr>
      <vt:lpstr>1_ZTE-Internal use only-16X9</vt:lpstr>
      <vt:lpstr>正文</vt:lpstr>
      <vt:lpstr>Motivation on basket WID on support 4Rx and 8Rx for NR FR1 bands in Rel-18</vt:lpstr>
      <vt:lpstr>Backgroud</vt:lpstr>
      <vt:lpstr>4Rx</vt:lpstr>
      <vt:lpstr>8Rx</vt:lpstr>
      <vt:lpstr>Proposal</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ZTE_wubin</cp:lastModifiedBy>
  <cp:revision>1406</cp:revision>
  <dcterms:created xsi:type="dcterms:W3CDTF">2015-07-28T09:06:00Z</dcterms:created>
  <dcterms:modified xsi:type="dcterms:W3CDTF">2022-01-10T13:06:52Z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