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60" r:id="rId2"/>
    <p:sldId id="262" r:id="rId3"/>
    <p:sldId id="267" r:id="rId4"/>
    <p:sldId id="265" r:id="rId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2314" autoAdjust="0"/>
  </p:normalViewPr>
  <p:slideViewPr>
    <p:cSldViewPr snapToGrid="0" snapToObjects="1">
      <p:cViewPr varScale="1">
        <p:scale>
          <a:sx n="25" d="100"/>
          <a:sy n="25" d="100"/>
        </p:scale>
        <p:origin x="-330" y="-48"/>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4</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2022-01-05</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197273" y="110579"/>
            <a:ext cx="24186727" cy="10479786"/>
          </a:xfrm>
          <a:prstGeom prst="rect">
            <a:avLst/>
          </a:prstGeom>
          <a:noFill/>
          <a:ln w="9525">
            <a:noFill/>
            <a:miter lim="800000"/>
          </a:ln>
          <a:effectLst/>
        </p:spPr>
        <p:txBody>
          <a:bodyPr vert="horz" wrap="square" lIns="243834" tIns="121917" rIns="243834" bIns="121917" numCol="1" anchor="ctr" anchorCtr="0" compatLnSpc="1">
            <a:spAutoFit/>
          </a:bodyPr>
          <a:lstStyle/>
          <a:p>
            <a:pPr algn="l"/>
            <a:r>
              <a:rPr lang="en-US" altLang="zh-CN" b="1" dirty="0" smtClean="0"/>
              <a:t>3GPP TSG-RAN WG4 Meeting #</a:t>
            </a:r>
            <a:r>
              <a:rPr lang="en-US" altLang="zh-CN" dirty="0" smtClean="0"/>
              <a:t> </a:t>
            </a:r>
            <a:r>
              <a:rPr lang="en-US" altLang="zh-CN" b="1" dirty="0" smtClean="0"/>
              <a:t>101-bis-e			                        </a:t>
            </a:r>
            <a:r>
              <a:rPr lang="en-US" altLang="zh-CN" b="1" dirty="0" smtClean="0"/>
              <a:t>  R4-2200174</a:t>
            </a:r>
            <a:endParaRPr lang="zh-CN" altLang="zh-CN" dirty="0" smtClean="0"/>
          </a:p>
          <a:p>
            <a:pPr algn="l"/>
            <a:r>
              <a:rPr lang="en-US" altLang="zh-CN" b="1" dirty="0" smtClean="0"/>
              <a:t>Electronic Meeting, January 17-25, 2022</a:t>
            </a:r>
            <a:endParaRPr lang="zh-CN" altLang="zh-CN" dirty="0" smtClean="0"/>
          </a:p>
          <a:p>
            <a:pPr algn="l"/>
            <a:endParaRPr lang="zh-CN" altLang="zh-CN" dirty="0" smtClean="0"/>
          </a:p>
          <a:p>
            <a:pPr algn="l"/>
            <a:endParaRPr lang="zh-CN" altLang="zh-CN" dirty="0" smtClean="0"/>
          </a:p>
          <a:p>
            <a:pPr algn="l"/>
            <a:endParaRPr lang="zh-CN" altLang="zh-CN" b="1"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6400800"/>
            <a:ext cx="20354261" cy="6022848"/>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spcBef>
                <a:spcPct val="0"/>
              </a:spcBef>
              <a:defRPr/>
            </a:pPr>
            <a:r>
              <a:rPr lang="en-US" altLang="zh-CN" sz="9600" b="1" dirty="0" smtClean="0">
                <a:latin typeface="+mj-lt"/>
                <a:ea typeface="Malgun Gothic" panose="020B0503020000020004" pitchFamily="34" charset="-127"/>
                <a:cs typeface="Arial" panose="020B0604020202020204" pitchFamily="34" charset="0"/>
              </a:rPr>
              <a:t>Motivation for new WID on Home </a:t>
            </a:r>
            <a:r>
              <a:rPr lang="en-US" altLang="zh-CN" sz="9600" b="1" smtClean="0">
                <a:latin typeface="+mj-lt"/>
                <a:ea typeface="Malgun Gothic" panose="020B0503020000020004" pitchFamily="34" charset="-127"/>
                <a:cs typeface="Arial" panose="020B0604020202020204" pitchFamily="34" charset="0"/>
              </a:rPr>
              <a:t>Base Station </a:t>
            </a:r>
            <a:r>
              <a:rPr lang="en-US" altLang="zh-CN" sz="9600" b="1" dirty="0" smtClean="0">
                <a:latin typeface="+mj-lt"/>
                <a:ea typeface="Malgun Gothic" panose="020B0503020000020004" pitchFamily="34" charset="-127"/>
                <a:cs typeface="Arial" panose="020B0604020202020204" pitchFamily="34" charset="0"/>
              </a:rPr>
              <a:t>for NR</a:t>
            </a:r>
          </a:p>
          <a:p>
            <a:pP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118870" y="3530600"/>
            <a:ext cx="23023830" cy="10637296"/>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r>
              <a:rPr lang="en-GB" altLang="zh-CN" sz="4000" dirty="0" smtClean="0"/>
              <a:t>Considering that Wide Area BS and indoor power distribution system in some scenarios cannot meet the coverage of 5G network deployment, the home base station (HBS) can be utilized to enhance indoor coverage without requiring high base station output power. The application of Home Base Station for NR is a cost-effective solution in some scenarios.</a:t>
            </a:r>
            <a:endParaRPr lang="zh-CN" altLang="zh-CN" sz="4000" dirty="0" smtClean="0"/>
          </a:p>
          <a:p>
            <a:pPr hangingPunct="0"/>
            <a:r>
              <a:rPr lang="en-GB" altLang="zh-CN" sz="4000" dirty="0" smtClean="0"/>
              <a:t>However, the existing NR BS class does not specify the RF requirements of HBS. In order to meet the increasing popularity of large capacity and high reliability of data services and indoor deep coverage deployment applications, the intention of this Work Item is to introduce HBS and specify related RF specifications in Rel-18.</a:t>
            </a:r>
            <a:endParaRPr lang="zh-CN" altLang="zh-CN" sz="4000" dirty="0" smtClean="0"/>
          </a:p>
          <a:p>
            <a:pPr hangingPunct="0">
              <a:buNone/>
            </a:pPr>
            <a:r>
              <a:rPr lang="en-GB" altLang="zh-CN" sz="4800" b="1" dirty="0" smtClean="0"/>
              <a:t>    It is proposed to specify RF requirements for NR FR1 supporting Home Baste Station (HBS) in R18. The Work Item is to develop a new feature to enable HBS application in home scenarios for NR FR1.</a:t>
            </a:r>
            <a:endParaRPr lang="zh-CN" altLang="zh-CN" sz="4800" b="1" dirty="0" smtClean="0"/>
          </a:p>
          <a:p>
            <a:pPr hangingPunct="0"/>
            <a:endParaRPr lang="zh-CN" altLang="zh-CN" sz="4000" dirty="0" smtClean="0"/>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3</a:t>
            </a:fld>
            <a:endParaRPr lang="uk-UA">
              <a:latin typeface="+mj-lt"/>
            </a:endParaRPr>
          </a:p>
        </p:txBody>
      </p:sp>
      <p:sp>
        <p:nvSpPr>
          <p:cNvPr id="6" name="Rectangle 2"/>
          <p:cNvSpPr>
            <a:spLocks noChangeArrowheads="1"/>
          </p:cNvSpPr>
          <p:nvPr/>
        </p:nvSpPr>
        <p:spPr bwMode="auto">
          <a:xfrm>
            <a:off x="431800" y="800100"/>
            <a:ext cx="24384000" cy="5432250"/>
          </a:xfrm>
          <a:prstGeom prst="rect">
            <a:avLst/>
          </a:prstGeom>
          <a:noFill/>
          <a:ln w="9525">
            <a:noFill/>
            <a:miter lim="800000"/>
            <a:headEnd/>
            <a:tailEnd/>
          </a:ln>
          <a:effectLst/>
        </p:spPr>
        <p:txBody>
          <a:bodyPr vert="horz" wrap="square" lIns="243834" tIns="121917" rIns="243834" bIns="121917" numCol="1" anchor="ctr" anchorCtr="0" compatLnSpc="1">
            <a:prstTxWarp prst="textNoShape">
              <a:avLst/>
            </a:prstTxWarp>
            <a:spAutoFit/>
          </a:bodyPr>
          <a:lstStyle/>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endParaRPr lang="en-GB" altLang="zh-CN" sz="44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r>
              <a:rPr lang="en-GB" altLang="zh-CN" sz="4800" b="1" dirty="0" smtClean="0">
                <a:latin typeface="微软雅黑" panose="020B0503020204020204" charset="-122"/>
                <a:ea typeface="微软雅黑" panose="020B0503020204020204" charset="-122"/>
                <a:cs typeface="微软雅黑" panose="020B0503020204020204" charset="-122"/>
              </a:rPr>
              <a:t>Core Objectives: </a:t>
            </a:r>
            <a:r>
              <a:rPr lang="en-US" altLang="zh-CN" sz="4800" b="1" dirty="0" smtClean="0">
                <a:latin typeface="微软雅黑" panose="020B0503020204020204" charset="-122"/>
                <a:ea typeface="微软雅黑" panose="020B0503020204020204" charset="-122"/>
                <a:cs typeface="微软雅黑" panose="020B0503020204020204" charset="-122"/>
              </a:rPr>
              <a:t>Home BS scenarios and RF requirements</a:t>
            </a:r>
          </a:p>
          <a:p>
            <a:pPr algn="l" defTabSz="2438339" fontAlgn="base">
              <a:spcBef>
                <a:spcPct val="0"/>
              </a:spcBef>
              <a:spcAft>
                <a:spcPct val="0"/>
              </a:spcAft>
            </a:pPr>
            <a:endParaRPr lang="en-GB" altLang="zh-CN" sz="4400" b="1" dirty="0" smtClean="0">
              <a:latin typeface="微软雅黑" panose="020B0503020204020204" charset="-122"/>
              <a:ea typeface="微软雅黑" panose="020B0503020204020204" charset="-122"/>
              <a:cs typeface="微软雅黑" panose="020B0503020204020204" charset="-122"/>
            </a:endParaRPr>
          </a:p>
          <a:p>
            <a:pPr algn="l" defTabSz="2438339" eaLnBrk="0" fontAlgn="base">
              <a:spcBef>
                <a:spcPct val="0"/>
              </a:spcBef>
              <a:spcAft>
                <a:spcPct val="0"/>
              </a:spcAft>
            </a:pPr>
            <a:r>
              <a:rPr lang="en-GB" altLang="zh-CN" sz="4400" b="1" dirty="0" smtClean="0"/>
              <a:t>The core objectives of the work item is to specify the necessary features to support NR deployment for Home Base Station (HBS) application in Rel-18. </a:t>
            </a:r>
          </a:p>
          <a:p>
            <a:pPr algn="l" defTabSz="2438339" eaLnBrk="0" fontAlgn="base">
              <a:spcBef>
                <a:spcPct val="0"/>
              </a:spcBef>
              <a:spcAft>
                <a:spcPct val="0"/>
              </a:spcAft>
            </a:pPr>
            <a:endParaRPr lang="zh-CN" altLang="zh-CN" sz="4400" b="1" dirty="0" smtClean="0"/>
          </a:p>
          <a:p>
            <a:pPr lvl="6" algn="l" defTabSz="2438339" eaLnBrk="0" fontAlgn="base">
              <a:spcBef>
                <a:spcPct val="0"/>
              </a:spcBef>
              <a:spcAft>
                <a:spcPct val="0"/>
              </a:spcAft>
              <a:buFontTx/>
              <a:buChar char="•"/>
            </a:pPr>
            <a:endParaRPr lang="en-GB" altLang="zh-CN" sz="3200" dirty="0" smtClean="0">
              <a:solidFill>
                <a:schemeClr val="tx1"/>
              </a:solidFill>
              <a:latin typeface="Gill Sans Light (正文)"/>
              <a:ea typeface="宋体" pitchFamily="2" charset="-122"/>
              <a:cs typeface="宋体" pitchFamily="2" charset="-122"/>
            </a:endParaRPr>
          </a:p>
        </p:txBody>
      </p:sp>
      <p:sp>
        <p:nvSpPr>
          <p:cNvPr id="4097" name="Rectangle 1"/>
          <p:cNvSpPr>
            <a:spLocks noChangeArrowheads="1"/>
          </p:cNvSpPr>
          <p:nvPr/>
        </p:nvSpPr>
        <p:spPr bwMode="auto">
          <a:xfrm>
            <a:off x="622300" y="5702300"/>
            <a:ext cx="243840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1371600" algn="l"/>
              </a:tabLst>
            </a:pPr>
            <a:r>
              <a:rPr kumimoji="0" lang="en-GB" altLang="ja-JP"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Home base station (HBS) (RAN4) </a:t>
            </a:r>
            <a:endParaRPr kumimoji="0" lang="en-GB"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914400" marR="0" lvl="2" indent="0" algn="l" defTabSz="914400" rtl="0" eaLnBrk="0" fontAlgn="base" latinLnBrk="0" hangingPunct="0">
              <a:lnSpc>
                <a:spcPct val="100000"/>
              </a:lnSpc>
              <a:spcBef>
                <a:spcPct val="0"/>
              </a:spcBef>
              <a:spcAft>
                <a:spcPct val="0"/>
              </a:spcAft>
              <a:buClrTx/>
              <a:buSzTx/>
              <a:buFont typeface="Wingdings" pitchFamily="2" charset="2"/>
              <a:buChar char=""/>
              <a:tabLst>
                <a:tab pos="1371600" algn="l"/>
              </a:tabLst>
            </a:pPr>
            <a:r>
              <a:rPr kumimoji="0" lang="en-US" altLang="zh-CN"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Example band is n41 </a:t>
            </a:r>
            <a:endParaRPr kumimoji="0" lang="en-US"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914400" marR="0" lvl="2" indent="0" algn="l" defTabSz="914400" rtl="0" eaLnBrk="0" fontAlgn="base" latinLnBrk="0" hangingPunct="0">
              <a:lnSpc>
                <a:spcPct val="100000"/>
              </a:lnSpc>
              <a:spcBef>
                <a:spcPct val="0"/>
              </a:spcBef>
              <a:spcAft>
                <a:spcPct val="0"/>
              </a:spcAft>
              <a:buClrTx/>
              <a:buSzTx/>
              <a:buFont typeface="Wingdings" pitchFamily="2" charset="2"/>
              <a:buChar char=""/>
              <a:tabLst>
                <a:tab pos="1371600" algn="l"/>
              </a:tabLst>
            </a:pPr>
            <a:r>
              <a:rPr kumimoji="0" lang="en-US" altLang="zh-CN"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Specify RF requirements for BS </a:t>
            </a:r>
            <a:endParaRPr kumimoji="0" lang="en-US"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1371600" marR="0" lvl="3" indent="0" algn="l" defTabSz="914400" rtl="0" eaLnBrk="0" fontAlgn="base" latinLnBrk="0" hangingPunct="0">
              <a:lnSpc>
                <a:spcPct val="100000"/>
              </a:lnSpc>
              <a:spcBef>
                <a:spcPct val="0"/>
              </a:spcBef>
              <a:spcAft>
                <a:spcPct val="0"/>
              </a:spcAft>
              <a:buClrTx/>
              <a:buSzTx/>
              <a:buFontTx/>
              <a:buChar char="•"/>
              <a:tabLst>
                <a:tab pos="1371600" algn="l"/>
              </a:tabLst>
            </a:pPr>
            <a:r>
              <a:rPr kumimoji="0" lang="en-US" altLang="zh-CN"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Identify the scenario and conduct co-existence study for defining the BS requirements </a:t>
            </a:r>
            <a:endParaRPr kumimoji="0" lang="en-US"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914400" marR="0" lvl="2" indent="0" algn="l" defTabSz="914400" rtl="0" eaLnBrk="0" fontAlgn="base" latinLnBrk="0" hangingPunct="0">
              <a:lnSpc>
                <a:spcPct val="100000"/>
              </a:lnSpc>
              <a:spcBef>
                <a:spcPct val="0"/>
              </a:spcBef>
              <a:spcAft>
                <a:spcPct val="0"/>
              </a:spcAft>
              <a:buClrTx/>
              <a:buSzTx/>
              <a:buFont typeface="Wingdings" pitchFamily="2" charset="2"/>
              <a:buChar char=""/>
              <a:tabLst>
                <a:tab pos="1371600" algn="l"/>
              </a:tabLst>
            </a:pPr>
            <a:r>
              <a:rPr kumimoji="0" lang="en-US" altLang="zh-CN"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Specify conformance testing requirements </a:t>
            </a:r>
            <a:endParaRPr kumimoji="0" lang="en-US"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914400" marR="0" lvl="2" indent="0" algn="l" defTabSz="914400" rtl="0" eaLnBrk="0" fontAlgn="base" latinLnBrk="0" hangingPunct="0">
              <a:lnSpc>
                <a:spcPct val="100000"/>
              </a:lnSpc>
              <a:spcBef>
                <a:spcPct val="0"/>
              </a:spcBef>
              <a:spcAft>
                <a:spcPct val="0"/>
              </a:spcAft>
              <a:buClrTx/>
              <a:buSzTx/>
              <a:buFont typeface="Wingdings" pitchFamily="2" charset="2"/>
              <a:buChar char=""/>
              <a:tabLst>
                <a:tab pos="1371600" algn="l"/>
              </a:tabLst>
            </a:pPr>
            <a:r>
              <a:rPr kumimoji="0" lang="en-US" altLang="zh-CN"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No new demodulation performance requirement is needed </a:t>
            </a:r>
            <a:endParaRPr kumimoji="0" lang="en-US"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869462"/>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51799" y="13066276"/>
            <a:ext cx="267702" cy="471924"/>
          </a:xfrm>
        </p:spPr>
        <p:txBody>
          <a:bodyPr/>
          <a:lstStyle/>
          <a:p>
            <a:fld id="{86CB4B4D-7CA3-9044-876B-883B54F8677D}" type="slidenum">
              <a:rPr lang="en-US" altLang="zh-CN" smtClean="0"/>
              <a:pPr/>
              <a:t>4</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100</TotalTime>
  <Words>264</Words>
  <Application>Microsoft Office PowerPoint</Application>
  <PresentationFormat>自定义</PresentationFormat>
  <Paragraphs>53</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Showroom</vt:lpstr>
      <vt:lpstr>幻灯片 1</vt:lpstr>
      <vt:lpstr>Justification</vt:lpstr>
      <vt:lpstr>幻灯片 3</vt:lpstr>
      <vt:lpstr>幻灯片 4</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subject/>
  <dc:creator/>
  <cp:keywords/>
  <dc:description/>
  <cp:lastModifiedBy>cmcc</cp:lastModifiedBy>
  <cp:revision>28</cp:revision>
  <dcterms:modified xsi:type="dcterms:W3CDTF">2022-01-05T10:20:21Z</dcterms:modified>
  <cp:category/>
</cp:coreProperties>
</file>