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1"/>
  </p:sldMasterIdLst>
  <p:notesMasterIdLst>
    <p:notesMasterId r:id="rId11"/>
  </p:notesMasterIdLst>
  <p:handoutMasterIdLst>
    <p:handoutMasterId r:id="rId12"/>
  </p:handoutMasterIdLst>
  <p:sldIdLst>
    <p:sldId id="335" r:id="rId2"/>
    <p:sldId id="460" r:id="rId3"/>
    <p:sldId id="480" r:id="rId4"/>
    <p:sldId id="477" r:id="rId5"/>
    <p:sldId id="471" r:id="rId6"/>
    <p:sldId id="483" r:id="rId7"/>
    <p:sldId id="484" r:id="rId8"/>
    <p:sldId id="481" r:id="rId9"/>
    <p:sldId id="341" r:id="rId10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  <a:srgbClr val="009900"/>
    <a:srgbClr val="0066FF"/>
    <a:srgbClr val="F9F9F9"/>
    <a:srgbClr val="55575B"/>
    <a:srgbClr val="92D050"/>
    <a:srgbClr val="644C00"/>
    <a:srgbClr val="6C52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1" autoAdjust="0"/>
    <p:restoredTop sz="95173" autoAdjust="0"/>
  </p:normalViewPr>
  <p:slideViewPr>
    <p:cSldViewPr>
      <p:cViewPr varScale="1">
        <p:scale>
          <a:sx n="62" d="100"/>
          <a:sy n="62" d="100"/>
        </p:scale>
        <p:origin x="48" y="148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35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16"/>
    </p:cViewPr>
  </p:sorterViewPr>
  <p:notesViewPr>
    <p:cSldViewPr>
      <p:cViewPr varScale="1">
        <p:scale>
          <a:sx n="64" d="100"/>
          <a:sy n="64" d="100"/>
        </p:scale>
        <p:origin x="328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A32E5-B2BA-4F4E-9250-6562A657BCB7}" type="datetimeFigureOut">
              <a:rPr lang="fr-FR" smtClean="0"/>
              <a:t>27/08/2021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88EDD-FDA7-4259-9457-17408F01DFF3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389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5321510-CFD7-49A7-8879-5783196AB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36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21510-CFD7-49A7-8879-5783196AB72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3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21510-CFD7-49A7-8879-5783196AB72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4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21510-CFD7-49A7-8879-5783196AB72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8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21510-CFD7-49A7-8879-5783196AB72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89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21510-CFD7-49A7-8879-5783196AB72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65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21510-CFD7-49A7-8879-5783196AB72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58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21510-CFD7-49A7-8879-5783196AB72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59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21510-CFD7-49A7-8879-5783196AB72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36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321510-CFD7-49A7-8879-5783196AB72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8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MobilzeBkgdNEW4x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630" y="3660775"/>
            <a:ext cx="3167742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4630" y="2057400"/>
            <a:ext cx="3167742" cy="1603375"/>
          </a:xfrm>
        </p:spPr>
        <p:txBody>
          <a:bodyPr/>
          <a:lstStyle>
            <a:lvl1pPr>
              <a:defRPr b="1" spc="-100" baseline="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308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obilzeStripNEW4x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953000" cy="1066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5080" y="6553200"/>
            <a:ext cx="1676400" cy="304799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3AF51AF-7D9A-4CD2-820B-DA5F75F316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1" descr="AnritsuAlo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13" y="6248400"/>
            <a:ext cx="1592991" cy="36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36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004788\Desktop\intranet_eye_imag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27" y="-3909"/>
            <a:ext cx="25146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7"/>
          <p:cNvSpPr>
            <a:spLocks noChangeArrowheads="1"/>
          </p:cNvSpPr>
          <p:nvPr userDrawn="1"/>
        </p:nvSpPr>
        <p:spPr bwMode="auto">
          <a:xfrm>
            <a:off x="0" y="0"/>
            <a:ext cx="9144000" cy="5580000"/>
          </a:xfrm>
          <a:prstGeom prst="rect">
            <a:avLst/>
          </a:prstGeom>
          <a:solidFill>
            <a:srgbClr val="0FAF46"/>
          </a:solidFill>
          <a:ln>
            <a:noFill/>
          </a:ln>
        </p:spPr>
        <p:txBody>
          <a:bodyPr>
            <a:spAutoFit/>
          </a:bodyPr>
          <a:lstStyle/>
          <a:p>
            <a:endParaRPr lang="ja-JP" altLang="en-US" dirty="0">
              <a:solidFill>
                <a:srgbClr val="333333"/>
              </a:solidFill>
            </a:endParaRPr>
          </a:p>
        </p:txBody>
      </p:sp>
      <p:sp>
        <p:nvSpPr>
          <p:cNvPr id="8" name="正方形/長方形 9"/>
          <p:cNvSpPr>
            <a:spLocks noChangeArrowheads="1"/>
          </p:cNvSpPr>
          <p:nvPr/>
        </p:nvSpPr>
        <p:spPr bwMode="auto">
          <a:xfrm>
            <a:off x="6624000" y="0"/>
            <a:ext cx="2520000" cy="55800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>
            <a:spAutoFit/>
          </a:bodyPr>
          <a:lstStyle/>
          <a:p>
            <a:endParaRPr lang="ja-JP" altLang="en-US" dirty="0">
              <a:solidFill>
                <a:srgbClr val="333333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3390" y="3419842"/>
            <a:ext cx="5592610" cy="4676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dirty="0"/>
              <a:t>Click to edit Master subtitle style</a:t>
            </a:r>
            <a:endParaRPr lang="ja-JP" altLang="en-US" dirty="0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12"/>
          </p:nvPr>
        </p:nvSpPr>
        <p:spPr>
          <a:xfrm>
            <a:off x="498859" y="3896246"/>
            <a:ext cx="5597141" cy="8044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500" b="0" i="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99534" y="4704646"/>
            <a:ext cx="5596466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altLang="ja-JP" dirty="0"/>
              <a:t>Click to edit Master text styles</a:t>
            </a:r>
          </a:p>
        </p:txBody>
      </p:sp>
      <p:sp>
        <p:nvSpPr>
          <p:cNvPr id="11" name="タイトル 1"/>
          <p:cNvSpPr>
            <a:spLocks noGrp="1"/>
          </p:cNvSpPr>
          <p:nvPr>
            <p:ph type="ctrTitle"/>
          </p:nvPr>
        </p:nvSpPr>
        <p:spPr>
          <a:xfrm>
            <a:off x="491684" y="345325"/>
            <a:ext cx="5599554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24000" y="5634038"/>
            <a:ext cx="4320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23" name="図 22" descr="Anritsu_setup_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5634038"/>
            <a:ext cx="4016587" cy="1224000"/>
          </a:xfrm>
          <a:prstGeom prst="rect">
            <a:avLst/>
          </a:prstGeom>
        </p:spPr>
      </p:pic>
      <p:pic>
        <p:nvPicPr>
          <p:cNvPr id="2050" name="Picture 2" descr="C:\Users\am004788\Desktop\intranet_eye_imag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92" y="4700"/>
            <a:ext cx="25146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8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gular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245" y="258237"/>
            <a:ext cx="8496000" cy="7559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55575B"/>
                </a:solidFill>
              </a:defRPr>
            </a:lvl1pPr>
          </a:lstStyle>
          <a:p>
            <a:r>
              <a:rPr kumimoji="1" lang="en-US" altLang="ja-JP" dirty="0"/>
              <a:t>Click to edit Master title style</a:t>
            </a:r>
            <a:endParaRPr kumimoji="1" lang="ja-JP" altLang="en-US" dirty="0"/>
          </a:p>
        </p:txBody>
      </p:sp>
      <p:cxnSp>
        <p:nvCxnSpPr>
          <p:cNvPr id="9" name="直線コネクタ 10"/>
          <p:cNvCxnSpPr>
            <a:cxnSpLocks noChangeShapeType="1"/>
          </p:cNvCxnSpPr>
          <p:nvPr userDrawn="1"/>
        </p:nvCxnSpPr>
        <p:spPr bwMode="auto">
          <a:xfrm>
            <a:off x="0" y="6289499"/>
            <a:ext cx="9144000" cy="0"/>
          </a:xfrm>
          <a:prstGeom prst="line">
            <a:avLst/>
          </a:prstGeom>
          <a:noFill/>
          <a:ln w="3175">
            <a:solidFill>
              <a:srgbClr val="4747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>
          <a:xfrm>
            <a:off x="318518" y="6551355"/>
            <a:ext cx="2133600" cy="180000"/>
          </a:xfrm>
          <a:prstGeom prst="rect">
            <a:avLst/>
          </a:prstGeom>
        </p:spPr>
        <p:txBody>
          <a:bodyPr/>
          <a:lstStyle/>
          <a:p>
            <a:fld id="{D42C9A79-6E90-1742-9351-FB54BC1C4CED}" type="datetime1">
              <a:rPr lang="ja-JP" altLang="en-US" smtClean="0"/>
              <a:t>2021/8/27</a:t>
            </a:fld>
            <a:endParaRPr lang="ja-JP" altLang="en-US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4" name="図 13" descr="Anritsu_setup_log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8116" b="17860"/>
          <a:stretch/>
        </p:blipFill>
        <p:spPr>
          <a:xfrm>
            <a:off x="70555" y="6307055"/>
            <a:ext cx="2700000" cy="550945"/>
          </a:xfrm>
          <a:prstGeom prst="rect">
            <a:avLst/>
          </a:prstGeom>
        </p:spPr>
      </p:pic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8518" y="1066799"/>
            <a:ext cx="8496000" cy="50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75B"/>
                </a:solidFill>
              </a:defRPr>
            </a:lvl1pPr>
            <a:lvl2pPr>
              <a:defRPr>
                <a:solidFill>
                  <a:srgbClr val="55575B"/>
                </a:solidFill>
              </a:defRPr>
            </a:lvl2pPr>
            <a:lvl3pPr>
              <a:defRPr>
                <a:solidFill>
                  <a:srgbClr val="55575B"/>
                </a:solidFill>
              </a:defRPr>
            </a:lvl3pPr>
            <a:lvl4pPr>
              <a:defRPr>
                <a:solidFill>
                  <a:srgbClr val="55575B"/>
                </a:solidFill>
              </a:defRPr>
            </a:lvl4pPr>
            <a:lvl5pPr>
              <a:defRPr>
                <a:solidFill>
                  <a:srgbClr val="55575B"/>
                </a:solidFill>
              </a:defRPr>
            </a:lvl5pPr>
          </a:lstStyle>
          <a:p>
            <a:pPr lvl="0"/>
            <a:r>
              <a:rPr kumimoji="1" lang="en-US" altLang="ja-JP" dirty="0"/>
              <a:t>Click to edit Master text styles</a:t>
            </a:r>
          </a:p>
          <a:p>
            <a:pPr lvl="1"/>
            <a:r>
              <a:rPr kumimoji="1" lang="en-US" altLang="ja-JP" dirty="0"/>
              <a:t>Second level</a:t>
            </a:r>
          </a:p>
          <a:p>
            <a:pPr lvl="2"/>
            <a:r>
              <a:rPr kumimoji="1" lang="en-US" altLang="ja-JP" dirty="0"/>
              <a:t>Third level</a:t>
            </a:r>
          </a:p>
          <a:p>
            <a:pPr lvl="3"/>
            <a:r>
              <a:rPr kumimoji="1" lang="en-US" altLang="ja-JP" dirty="0"/>
              <a:t>Fourth level</a:t>
            </a:r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1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21800" y="6424385"/>
            <a:ext cx="3693599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altLang="ja-JP" dirty="0"/>
              <a:t>Slide Title or URL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157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FAF46"/>
          </a:solidFill>
          <a:ln>
            <a:noFill/>
          </a:ln>
        </p:spPr>
        <p:txBody>
          <a:bodyPr wrap="none">
            <a:spAutoFit/>
          </a:bodyPr>
          <a:lstStyle/>
          <a:p>
            <a:endParaRPr lang="ja-JP" altLang="en-US" dirty="0"/>
          </a:p>
        </p:txBody>
      </p:sp>
      <p:pic>
        <p:nvPicPr>
          <p:cNvPr id="3" name="図 8" descr="Anritsu_white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724150"/>
            <a:ext cx="356393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8" descr="Anritsu_white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724150"/>
            <a:ext cx="356393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42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C415D2D-E102-4B7F-9B71-D615AD924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30" r:id="rId4"/>
    <p:sldLayoutId id="2147483729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D4D4D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D4D4D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D4D4D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D4D4D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D4D4D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4D4D4D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4D4D4D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4D4D4D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4D4D4D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4D4D4D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4D4D4D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4D4D4D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4D4D4D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4D4D4D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4D4D4D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4D4D4D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4D4D4D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345325"/>
            <a:ext cx="5943600" cy="3236075"/>
          </a:xfrm>
        </p:spPr>
        <p:txBody>
          <a:bodyPr>
            <a:normAutofit fontScale="90000"/>
          </a:bodyPr>
          <a:lstStyle/>
          <a:p>
            <a:r>
              <a:rPr lang="en-GB" dirty="0"/>
              <a:t>3GPP RAN5 #100-e</a:t>
            </a:r>
            <a:br>
              <a:rPr lang="en-GB" dirty="0"/>
            </a:br>
            <a:r>
              <a:rPr lang="en-GB" dirty="0"/>
              <a:t>16 to 27 August 2021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Where do standards engineers come from?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7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45" y="292600"/>
            <a:ext cx="8496000" cy="68727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In 1959..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99AFF-F005-4612-B66F-3D1205EB85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9200"/>
            <a:ext cx="4724400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18" y="1066799"/>
            <a:ext cx="4724400" cy="5040000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solidFill>
                <a:srgbClr val="33CC33"/>
              </a:solidFill>
            </a:endParaRPr>
          </a:p>
          <a:p>
            <a:r>
              <a:rPr lang="en-GB" dirty="0"/>
              <a:t>There was no internet</a:t>
            </a:r>
          </a:p>
          <a:p>
            <a:r>
              <a:rPr lang="en-GB" dirty="0"/>
              <a:t>Telephones were landlines</a:t>
            </a:r>
          </a:p>
          <a:p>
            <a:r>
              <a:rPr lang="en-GB" dirty="0"/>
              <a:t>I was born in Sheffield, a UK industrial city</a:t>
            </a:r>
          </a:p>
          <a:p>
            <a:r>
              <a:rPr lang="en-GB" dirty="0"/>
              <a:t>Many UK industries were in decline (and most of my city too)</a:t>
            </a:r>
          </a:p>
          <a:p>
            <a:r>
              <a:rPr lang="en-GB" dirty="0"/>
              <a:t>The transistor was quite a new thing</a:t>
            </a:r>
          </a:p>
          <a:p>
            <a:r>
              <a:rPr lang="en-GB" dirty="0"/>
              <a:t>My parents could tell I was a bit nerdy..</a:t>
            </a:r>
          </a:p>
        </p:txBody>
      </p:sp>
    </p:spTree>
    <p:extLst>
      <p:ext uri="{BB962C8B-B14F-4D97-AF65-F5344CB8AC3E}">
        <p14:creationId xmlns:p14="http://schemas.microsoft.com/office/powerpoint/2010/main" val="324962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45" y="292600"/>
            <a:ext cx="8496000" cy="68727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Toys?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18" y="1066800"/>
            <a:ext cx="8825482" cy="457200"/>
          </a:xfrm>
        </p:spPr>
        <p:txBody>
          <a:bodyPr/>
          <a:lstStyle/>
          <a:p>
            <a:r>
              <a:rPr lang="en-GB" dirty="0"/>
              <a:t>They bought me a Meccano set..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7C7AFFE9-B6A3-4A3B-86AE-6FF2CBEC8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63151"/>
            <a:ext cx="5791200" cy="3899449"/>
          </a:xfrm>
          <a:prstGeom prst="rect">
            <a:avLst/>
          </a:prstGeom>
        </p:spPr>
      </p:pic>
      <p:pic>
        <p:nvPicPr>
          <p:cNvPr id="9" name="Picture 8" descr="A picture containing water, outdoor, bridge, building&#10;&#10;Description automatically generated">
            <a:extLst>
              <a:ext uri="{FF2B5EF4-FFF2-40B4-BE49-F238E27FC236}">
                <a16:creationId xmlns:a16="http://schemas.microsoft.com/office/drawing/2014/main" id="{F207F0D5-4C8B-4646-9F8F-8929F22B1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76400"/>
            <a:ext cx="2819400" cy="2117113"/>
          </a:xfrm>
          <a:prstGeom prst="rect">
            <a:avLst/>
          </a:prstGeom>
        </p:spPr>
      </p:pic>
      <p:pic>
        <p:nvPicPr>
          <p:cNvPr id="11" name="Picture 10" descr="A picture containing text, building, brick, stone&#10;&#10;Description automatically generated">
            <a:extLst>
              <a:ext uri="{FF2B5EF4-FFF2-40B4-BE49-F238E27FC236}">
                <a16:creationId xmlns:a16="http://schemas.microsoft.com/office/drawing/2014/main" id="{942A6BE5-C130-4B6B-9030-461AD8514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48937"/>
            <a:ext cx="2819400" cy="151366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B98F55-727C-4A1D-81CD-877B2F7C36A5}"/>
              </a:ext>
            </a:extLst>
          </p:cNvPr>
          <p:cNvSpPr txBox="1">
            <a:spLocks/>
          </p:cNvSpPr>
          <p:nvPr/>
        </p:nvSpPr>
        <p:spPr>
          <a:xfrm>
            <a:off x="318518" y="5638800"/>
            <a:ext cx="8825482" cy="45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55575B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55575B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55575B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55575B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55575B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D4D4D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D4D4D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D4D4D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/>
              <a:t>But I really wanted one with an electric motor (too expensive)</a:t>
            </a:r>
          </a:p>
        </p:txBody>
      </p:sp>
    </p:spTree>
    <p:extLst>
      <p:ext uri="{BB962C8B-B14F-4D97-AF65-F5344CB8AC3E}">
        <p14:creationId xmlns:p14="http://schemas.microsoft.com/office/powerpoint/2010/main" val="257898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45" y="292600"/>
            <a:ext cx="8496000" cy="68727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More toys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18" y="979872"/>
            <a:ext cx="8825482" cy="544128"/>
          </a:xfrm>
        </p:spPr>
        <p:txBody>
          <a:bodyPr/>
          <a:lstStyle/>
          <a:p>
            <a:r>
              <a:rPr lang="en-GB" dirty="0"/>
              <a:t>My grandfather was a railway engineer, so..</a:t>
            </a:r>
          </a:p>
        </p:txBody>
      </p:sp>
      <p:pic>
        <p:nvPicPr>
          <p:cNvPr id="7" name="Picture 6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B50F8EE7-1B86-479D-B168-F91F8D6AF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03554"/>
            <a:ext cx="7924800" cy="478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5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45" y="292600"/>
            <a:ext cx="8496000" cy="68727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When I could buy my own toys..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18" y="979872"/>
            <a:ext cx="8825482" cy="5268528"/>
          </a:xfrm>
        </p:spPr>
        <p:txBody>
          <a:bodyPr/>
          <a:lstStyle/>
          <a:p>
            <a:r>
              <a:rPr lang="en-GB" dirty="0"/>
              <a:t>I wanted electric gadgets for my train set, like electric points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GB" sz="2000" dirty="0">
                <a:solidFill>
                  <a:srgbClr val="33CC33"/>
                </a:solidFill>
              </a:rPr>
              <a:t>My brother’s train set did not have electric points </a:t>
            </a:r>
            <a:r>
              <a:rPr lang="en-GB" sz="2000" dirty="0">
                <a:solidFill>
                  <a:srgbClr val="33CC33"/>
                </a:solidFill>
                <a:sym typeface="Wingdings" panose="05000000000000000000" pitchFamily="2" charset="2"/>
              </a:rPr>
              <a:t></a:t>
            </a:r>
            <a:r>
              <a:rPr lang="en-GB" sz="2000" dirty="0">
                <a:solidFill>
                  <a:srgbClr val="33CC33"/>
                </a:solidFill>
              </a:rPr>
              <a:t> </a:t>
            </a:r>
          </a:p>
          <a:p>
            <a:endParaRPr lang="en-GB" sz="2000" dirty="0">
              <a:solidFill>
                <a:srgbClr val="33CC33"/>
              </a:solidFill>
            </a:endParaRPr>
          </a:p>
        </p:txBody>
      </p:sp>
      <p:pic>
        <p:nvPicPr>
          <p:cNvPr id="6" name="Picture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88173F80-C2FB-437C-8898-4777C5F79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2133600"/>
            <a:ext cx="2800350" cy="3733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B47465-DFD3-4FFD-B96A-BC7770B5DA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4550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1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45" y="292600"/>
            <a:ext cx="8496000" cy="68727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big </a:t>
            </a:r>
            <a:r>
              <a:rPr lang="en-GB" dirty="0" err="1"/>
              <a:t>breakthough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18" y="979872"/>
            <a:ext cx="4253482" cy="2144328"/>
          </a:xfrm>
        </p:spPr>
        <p:txBody>
          <a:bodyPr/>
          <a:lstStyle/>
          <a:p>
            <a:r>
              <a:rPr lang="en-GB" dirty="0"/>
              <a:t>Dispense with the trains (leave that to my brother)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GB" sz="2000" dirty="0">
                <a:solidFill>
                  <a:srgbClr val="33CC33"/>
                </a:solidFill>
              </a:rPr>
              <a:t>Just play with electricity! </a:t>
            </a:r>
            <a:endParaRPr lang="en-GB" dirty="0"/>
          </a:p>
          <a:p>
            <a:r>
              <a:rPr lang="en-GB" dirty="0"/>
              <a:t>And my Dad bought me a magazine..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98DF9-F241-47B1-87DC-35BF7DAE65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62325"/>
            <a:ext cx="2667000" cy="1666875"/>
          </a:xfrm>
          <a:prstGeom prst="rect">
            <a:avLst/>
          </a:prstGeom>
        </p:spPr>
      </p:pic>
      <p:pic>
        <p:nvPicPr>
          <p:cNvPr id="10" name="Picture 9" descr="A picture containing text, sign, parking&#10;&#10;Description automatically generated">
            <a:extLst>
              <a:ext uri="{FF2B5EF4-FFF2-40B4-BE49-F238E27FC236}">
                <a16:creationId xmlns:a16="http://schemas.microsoft.com/office/drawing/2014/main" id="{2FC0EFE4-8BCF-4D6F-A327-7F0418A9F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90477"/>
            <a:ext cx="3285935" cy="452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0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45" y="292600"/>
            <a:ext cx="8496000" cy="68727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local electronics shop was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18" y="979872"/>
            <a:ext cx="8825482" cy="5268528"/>
          </a:xfrm>
        </p:spPr>
        <p:txBody>
          <a:bodyPr/>
          <a:lstStyle/>
          <a:p>
            <a:r>
              <a:rPr lang="en-GB" dirty="0"/>
              <a:t>I was always buying things for build-it-yourself projects..</a:t>
            </a:r>
          </a:p>
        </p:txBody>
      </p:sp>
      <p:pic>
        <p:nvPicPr>
          <p:cNvPr id="7" name="Picture 6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CD4616D5-0AA6-4C4E-8712-D6D2D283E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72" y="1905000"/>
            <a:ext cx="4277928" cy="42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45" y="292600"/>
            <a:ext cx="8496000" cy="68727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What next?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18" y="979872"/>
            <a:ext cx="8825482" cy="1153728"/>
          </a:xfrm>
        </p:spPr>
        <p:txBody>
          <a:bodyPr/>
          <a:lstStyle/>
          <a:p>
            <a:r>
              <a:rPr lang="en-GB" dirty="0"/>
              <a:t>I’m involved in a project to build a canal through our town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GB" sz="2000" dirty="0">
                <a:solidFill>
                  <a:srgbClr val="33CC33"/>
                </a:solidFill>
              </a:rPr>
              <a:t>My schoolteacher said the idea was 200 years too late </a:t>
            </a:r>
          </a:p>
        </p:txBody>
      </p:sp>
      <p:pic>
        <p:nvPicPr>
          <p:cNvPr id="7" name="Picture 6" descr="A picture containing outdoor, grass, tree, house&#10;&#10;Description automatically generated">
            <a:extLst>
              <a:ext uri="{FF2B5EF4-FFF2-40B4-BE49-F238E27FC236}">
                <a16:creationId xmlns:a16="http://schemas.microsoft.com/office/drawing/2014/main" id="{022CB788-3298-4D7A-8BCD-3B6313C3A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31" y="2133600"/>
            <a:ext cx="3688569" cy="27664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38F7FD-A293-49E2-97D5-0F73601DC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4171950" cy="276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33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817649"/>
      </p:ext>
    </p:extLst>
  </p:cSld>
  <p:clrMapOvr>
    <a:masterClrMapping/>
  </p:clrMapOvr>
</p:sld>
</file>

<file path=ppt/theme/theme1.xml><?xml version="1.0" encoding="utf-8"?>
<a:theme xmlns:a="http://schemas.openxmlformats.org/drawingml/2006/main" name="1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117268</TotalTime>
  <Words>217</Words>
  <Application>Microsoft Office PowerPoint</Application>
  <PresentationFormat>On-screen Show (4:3)</PresentationFormat>
  <Paragraphs>42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15_Blank Presentation</vt:lpstr>
      <vt:lpstr>3GPP RAN5 #100-e 16 to 27 August 2021  Where do standards engineers come from? </vt:lpstr>
      <vt:lpstr>In 1959..</vt:lpstr>
      <vt:lpstr>Toys?</vt:lpstr>
      <vt:lpstr>More toys</vt:lpstr>
      <vt:lpstr>When I could buy my own toys..</vt:lpstr>
      <vt:lpstr>The big breakthough</vt:lpstr>
      <vt:lpstr>The local electronics shop was good</vt:lpstr>
      <vt:lpstr>What next?</vt:lpstr>
      <vt:lpstr>PowerPoint Presentation</vt:lpstr>
    </vt:vector>
  </TitlesOfParts>
  <Company>Drew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Drew.Childress@anritsu.com</dc:creator>
  <cp:lastModifiedBy>Rose, Ian</cp:lastModifiedBy>
  <cp:revision>1801</cp:revision>
  <dcterms:created xsi:type="dcterms:W3CDTF">2010-09-29T20:18:17Z</dcterms:created>
  <dcterms:modified xsi:type="dcterms:W3CDTF">2021-08-27T14:14:09Z</dcterms:modified>
</cp:coreProperties>
</file>