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2" r:id="rId1"/>
  </p:sldMasterIdLst>
  <p:notesMasterIdLst>
    <p:notesMasterId r:id="rId9"/>
  </p:notesMasterIdLst>
  <p:sldIdLst>
    <p:sldId id="340" r:id="rId2"/>
    <p:sldId id="341" r:id="rId3"/>
    <p:sldId id="343" r:id="rId4"/>
    <p:sldId id="334" r:id="rId5"/>
    <p:sldId id="345" r:id="rId6"/>
    <p:sldId id="344" r:id="rId7"/>
    <p:sldId id="339" r:id="rId8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C6C6CD4B-7291-094A-B136-129CBA320EF6}">
          <p14:sldIdLst>
            <p14:sldId id="340"/>
            <p14:sldId id="341"/>
            <p14:sldId id="343"/>
            <p14:sldId id="334"/>
            <p14:sldId id="345"/>
            <p14:sldId id="344"/>
            <p14:sldId id="3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FF"/>
    <a:srgbClr val="FF00FF"/>
    <a:srgbClr val="FFCCFF"/>
    <a:srgbClr val="76D6FF"/>
    <a:srgbClr val="00B0F0"/>
    <a:srgbClr val="FF6600"/>
    <a:srgbClr val="CCECFF"/>
    <a:srgbClr val="FFFFCC"/>
    <a:srgbClr val="92D050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9"/>
    <p:restoredTop sz="98490" autoAdjust="0"/>
  </p:normalViewPr>
  <p:slideViewPr>
    <p:cSldViewPr snapToGrid="0" snapToObjects="1">
      <p:cViewPr varScale="1">
        <p:scale>
          <a:sx n="116" d="100"/>
          <a:sy n="116" d="100"/>
        </p:scale>
        <p:origin x="882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07F95-2F62-3946-A417-B56DBDA66AF1}" type="datetimeFigureOut">
              <a:t>2021/8/5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ACD5-9B95-DE47-B8D9-B85FEB2268E3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47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SoftBank_ppt_C-コピ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89819" y="5894457"/>
            <a:ext cx="2570285" cy="40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94"/>
            <a:ext cx="7772400" cy="2005874"/>
          </a:xfrm>
        </p:spPr>
        <p:txBody>
          <a:bodyPr tIns="45720" bIns="45720"/>
          <a:lstStyle>
            <a:lvl1pPr algn="ctr"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36368"/>
            <a:ext cx="6400800" cy="99926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5857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1463" indent="-271463">
              <a:tabLst/>
              <a:defRPr sz="2800">
                <a:solidFill>
                  <a:srgbClr val="0432FF"/>
                </a:solidFill>
              </a:defRPr>
            </a:lvl1pPr>
            <a:lvl2pPr marL="635000" indent="-273050">
              <a:tabLst/>
              <a:defRPr sz="2400"/>
            </a:lvl2pPr>
            <a:lvl3pPr marL="1022350" indent="-222250">
              <a:tabLst/>
              <a:defRPr sz="2400"/>
            </a:lvl3pPr>
            <a:lvl4pPr marL="1470025" indent="-303213">
              <a:tabLst/>
              <a:defRPr sz="2200"/>
            </a:lvl4pPr>
            <a:lvl5pPr marL="1787525" indent="-260350">
              <a:tabLst/>
              <a:defRPr sz="20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7028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15616" y="3068960"/>
            <a:ext cx="751098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16227" y="3068960"/>
            <a:ext cx="8110377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2400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396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9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435" y="4406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4521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294111" y="6553200"/>
            <a:ext cx="6652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graphicFrame>
        <p:nvGraphicFramePr>
          <p:cNvPr id="1027" name="Object 16"/>
          <p:cNvGraphicFramePr>
            <a:graphicFrameLocks noChangeAspect="1"/>
          </p:cNvGraphicFramePr>
          <p:nvPr/>
        </p:nvGraphicFramePr>
        <p:xfrm>
          <a:off x="7297650" y="255588"/>
          <a:ext cx="1374531" cy="220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Image" r:id="rId8" imgW="2711201" imgH="402133" progId="Photoshop.Image.9">
                  <p:embed/>
                </p:oleObj>
              </mc:Choice>
              <mc:Fallback>
                <p:oleObj name="Image" r:id="rId8" imgW="2711201" imgH="402133" progId="Photoshop.Image.9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97650" y="255588"/>
                        <a:ext cx="1374531" cy="220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58666" y="692150"/>
            <a:ext cx="8233996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 sz="2400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8697" y="185807"/>
            <a:ext cx="676128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00" y="788991"/>
            <a:ext cx="8226669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82676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7" r:id="rId4"/>
    <p:sldLayoutId id="2147483738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>
          <a:xfrm>
            <a:off x="238572" y="2130494"/>
            <a:ext cx="8575228" cy="2005874"/>
          </a:xfrm>
        </p:spPr>
        <p:txBody>
          <a:bodyPr/>
          <a:lstStyle/>
          <a:p>
            <a:r>
              <a:rPr lang="en-US" altLang="ja-JP" sz="3600" dirty="0"/>
              <a:t>Motivation for supporting non-</a:t>
            </a:r>
            <a:r>
              <a:rPr lang="en-US" altLang="ja-JP" sz="3600" dirty="0" err="1"/>
              <a:t>colocated</a:t>
            </a:r>
            <a:r>
              <a:rPr lang="en-US" altLang="ja-JP" sz="3600" dirty="0"/>
              <a:t> scenarios for band 42 and n77/n78</a:t>
            </a:r>
            <a:endParaRPr kumimoji="1" lang="ja-JP" altLang="en-US" sz="3600" dirty="0"/>
          </a:p>
        </p:txBody>
      </p:sp>
      <p:sp>
        <p:nvSpPr>
          <p:cNvPr id="7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4250668"/>
            <a:ext cx="6400800" cy="999263"/>
          </a:xfrm>
        </p:spPr>
        <p:txBody>
          <a:bodyPr/>
          <a:lstStyle/>
          <a:p>
            <a:r>
              <a:rPr kumimoji="1" lang="en-US" altLang="ja-JP" dirty="0"/>
              <a:t>SoftBank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238572" y="249158"/>
            <a:ext cx="71782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b="1" dirty="0"/>
              <a:t>3GPP TSG RAN WG4 Meeting #100-e		</a:t>
            </a:r>
          </a:p>
          <a:p>
            <a:r>
              <a:rPr lang="en-GB" altLang="ja-JP" b="1" dirty="0"/>
              <a:t>Electronic Meeting, August 16 - 27, 2021</a:t>
            </a:r>
          </a:p>
          <a:p>
            <a:r>
              <a:rPr lang="es-ES" altLang="ja-JP" dirty="0">
                <a:cs typeface="HGP創英角ｺﾞｼｯｸUB"/>
              </a:rPr>
              <a:t> </a:t>
            </a:r>
            <a:endParaRPr lang="en-US" altLang="ja-JP" dirty="0">
              <a:cs typeface="HGP創英角ｺﾞｼｯｸUB"/>
            </a:endParaRPr>
          </a:p>
          <a:p>
            <a:r>
              <a:rPr lang="it-IT" altLang="ja-JP" dirty="0">
                <a:cs typeface="HGP創英角ｺﾞｼｯｸUB"/>
              </a:rPr>
              <a:t>Agenda Item:	</a:t>
            </a:r>
            <a:r>
              <a:rPr lang="en-US" altLang="ja-JP" dirty="0">
                <a:cs typeface="HGP創英角ｺﾞｼｯｸUB"/>
              </a:rPr>
              <a:t>	13.2</a:t>
            </a:r>
          </a:p>
          <a:p>
            <a:r>
              <a:rPr lang="en-US" altLang="ja-JP" dirty="0">
                <a:cs typeface="HGP創英角ｺﾞｼｯｸUB"/>
              </a:rPr>
              <a:t>Document for:	Discussion</a:t>
            </a:r>
            <a:endParaRPr lang="ja-JP" altLang="ja-JP" sz="1600" dirty="0">
              <a:cs typeface="HGP創英角ｺﾞｼｯｸUB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505462" y="188640"/>
            <a:ext cx="14750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lang="en-US" altLang="ja-JP" sz="1600" b="1" dirty="0"/>
              <a:t>R4-2112144</a:t>
            </a:r>
          </a:p>
        </p:txBody>
      </p:sp>
    </p:spTree>
    <p:extLst>
      <p:ext uri="{BB962C8B-B14F-4D97-AF65-F5344CB8AC3E}">
        <p14:creationId xmlns:p14="http://schemas.microsoft.com/office/powerpoint/2010/main" val="248330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r>
              <a:rPr kumimoji="1" lang="mr-IN" altLang="ja-JP" dirty="0"/>
              <a:t>–</a:t>
            </a:r>
            <a:r>
              <a:rPr kumimoji="1" lang="en-US" altLang="ja-JP" dirty="0"/>
              <a:t> Spectrum point of view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367772" cy="5967409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Co-existence with other systems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kumimoji="1" lang="en-US" altLang="ja-JP" dirty="0"/>
          </a:p>
          <a:p>
            <a:pPr lvl="4"/>
            <a:endParaRPr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pPr marL="0" indent="0">
              <a:buNone/>
            </a:pPr>
            <a:endParaRPr kumimoji="1" lang="en-US" altLang="ja-JP" dirty="0"/>
          </a:p>
          <a:p>
            <a:r>
              <a:rPr lang="en-US" altLang="ja-JP" dirty="0"/>
              <a:t>Timing of Spectrum allocation</a:t>
            </a:r>
          </a:p>
          <a:p>
            <a:pPr lvl="1"/>
            <a:r>
              <a:rPr lang="en-US" altLang="ja-JP" dirty="0"/>
              <a:t>The 3 blocks in C-band were allocated at different time</a:t>
            </a:r>
          </a:p>
          <a:p>
            <a:pPr marL="361950" lvl="1" indent="0">
              <a:buNone/>
            </a:pPr>
            <a:r>
              <a:rPr lang="en-US" altLang="ja-JP" dirty="0">
                <a:solidFill>
                  <a:srgbClr val="FF0000"/>
                </a:solidFill>
                <a:sym typeface="Wingdings"/>
              </a:rPr>
              <a:t> This makes </a:t>
            </a:r>
            <a:r>
              <a:rPr lang="en-US" altLang="ja-JP" dirty="0" err="1">
                <a:solidFill>
                  <a:srgbClr val="FF0000"/>
                </a:solidFill>
                <a:sym typeface="Wingdings"/>
              </a:rPr>
              <a:t>Tx</a:t>
            </a:r>
            <a:r>
              <a:rPr lang="en-US" altLang="ja-JP" dirty="0">
                <a:solidFill>
                  <a:srgbClr val="FF0000"/>
                </a:solidFill>
                <a:sym typeface="Wingdings"/>
              </a:rPr>
              <a:t> antenna colocation cost-inefficient (or sometimes infeasible)</a:t>
            </a:r>
            <a:endParaRPr lang="ja-JP" altLang="en-US" dirty="0">
              <a:solidFill>
                <a:srgbClr val="FF0000"/>
              </a:solidFill>
            </a:endParaRPr>
          </a:p>
          <a:p>
            <a:pPr lvl="1"/>
            <a:endParaRPr kumimoji="1" lang="ja-JP" altLang="en-US" dirty="0"/>
          </a:p>
        </p:txBody>
      </p:sp>
      <p:grpSp>
        <p:nvGrpSpPr>
          <p:cNvPr id="29" name="図形グループ 28"/>
          <p:cNvGrpSpPr/>
          <p:nvPr/>
        </p:nvGrpSpPr>
        <p:grpSpPr>
          <a:xfrm>
            <a:off x="-39722" y="1381125"/>
            <a:ext cx="9183722" cy="3303154"/>
            <a:chOff x="-39722" y="1330325"/>
            <a:chExt cx="9183722" cy="3303154"/>
          </a:xfrm>
        </p:grpSpPr>
        <p:grpSp>
          <p:nvGrpSpPr>
            <p:cNvPr id="45" name="図形グループ 44"/>
            <p:cNvGrpSpPr/>
            <p:nvPr/>
          </p:nvGrpSpPr>
          <p:grpSpPr>
            <a:xfrm>
              <a:off x="-39722" y="1330325"/>
              <a:ext cx="9183722" cy="3303154"/>
              <a:chOff x="-39722" y="1053852"/>
              <a:chExt cx="9183722" cy="3303154"/>
            </a:xfrm>
          </p:grpSpPr>
          <p:sp>
            <p:nvSpPr>
              <p:cNvPr id="6" name="正方形/長方形 5"/>
              <p:cNvSpPr/>
              <p:nvPr/>
            </p:nvSpPr>
            <p:spPr>
              <a:xfrm>
                <a:off x="218436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100" dirty="0"/>
                  <a:t>SoftBank</a:t>
                </a:r>
                <a:endParaRPr kumimoji="1" lang="ja-JP" altLang="en-US" sz="1100" dirty="0"/>
              </a:p>
            </p:txBody>
          </p:sp>
          <p:sp>
            <p:nvSpPr>
              <p:cNvPr id="7" name="正方形/長方形 6"/>
              <p:cNvSpPr/>
              <p:nvPr/>
            </p:nvSpPr>
            <p:spPr>
              <a:xfrm>
                <a:off x="717868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X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8" name="正方形/長方形 7"/>
              <p:cNvSpPr/>
              <p:nvPr/>
            </p:nvSpPr>
            <p:spPr>
              <a:xfrm>
                <a:off x="1217300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X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9" name="正方形/長方形 8"/>
              <p:cNvSpPr/>
              <p:nvPr/>
            </p:nvSpPr>
            <p:spPr>
              <a:xfrm>
                <a:off x="1716732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Y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10" name="正方形/長方形 9"/>
              <p:cNvSpPr/>
              <p:nvPr/>
            </p:nvSpPr>
            <p:spPr>
              <a:xfrm>
                <a:off x="2216164" y="2056656"/>
                <a:ext cx="499432" cy="512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100" dirty="0"/>
                  <a:t>SoftBank</a:t>
                </a:r>
                <a:endParaRPr kumimoji="1" lang="ja-JP" altLang="en-US" sz="1100" dirty="0"/>
              </a:p>
            </p:txBody>
          </p:sp>
          <p:sp>
            <p:nvSpPr>
              <p:cNvPr id="11" name="テキスト ボックス 10"/>
              <p:cNvSpPr txBox="1"/>
              <p:nvPr/>
            </p:nvSpPr>
            <p:spPr>
              <a:xfrm>
                <a:off x="-39722" y="2591370"/>
                <a:ext cx="543739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3400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2" name="テキスト ボックス 11"/>
              <p:cNvSpPr txBox="1"/>
              <p:nvPr/>
            </p:nvSpPr>
            <p:spPr>
              <a:xfrm>
                <a:off x="446908" y="259895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3440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3" name="テキスト ボックス 12"/>
              <p:cNvSpPr txBox="1"/>
              <p:nvPr/>
            </p:nvSpPr>
            <p:spPr>
              <a:xfrm>
                <a:off x="955820" y="259539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3480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4" name="テキスト ボックス 13"/>
              <p:cNvSpPr txBox="1"/>
              <p:nvPr/>
            </p:nvSpPr>
            <p:spPr>
              <a:xfrm>
                <a:off x="1442450" y="259183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3520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5" name="テキスト ボックス 14"/>
              <p:cNvSpPr txBox="1"/>
              <p:nvPr/>
            </p:nvSpPr>
            <p:spPr>
              <a:xfrm>
                <a:off x="1951362" y="259941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3560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6" name="テキスト ボックス 15"/>
              <p:cNvSpPr txBox="1"/>
              <p:nvPr/>
            </p:nvSpPr>
            <p:spPr>
              <a:xfrm>
                <a:off x="2460274" y="260699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3600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17" name="正方形/長方形 16"/>
              <p:cNvSpPr/>
              <p:nvPr/>
            </p:nvSpPr>
            <p:spPr>
              <a:xfrm>
                <a:off x="2715596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X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0" name="正方形/長方形 19"/>
              <p:cNvSpPr/>
              <p:nvPr/>
            </p:nvSpPr>
            <p:spPr>
              <a:xfrm>
                <a:off x="3964174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Y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1" name="正方形/長方形 20"/>
              <p:cNvSpPr/>
              <p:nvPr/>
            </p:nvSpPr>
            <p:spPr>
              <a:xfrm>
                <a:off x="5212753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Z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sp>
            <p:nvSpPr>
              <p:cNvPr id="22" name="正方形/長方形 21"/>
              <p:cNvSpPr/>
              <p:nvPr/>
            </p:nvSpPr>
            <p:spPr>
              <a:xfrm>
                <a:off x="6461331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/>
                  <a:t>SoftBank</a:t>
                </a:r>
                <a:endParaRPr kumimoji="1" lang="ja-JP" altLang="en-US" sz="1200" dirty="0"/>
              </a:p>
            </p:txBody>
          </p:sp>
          <p:sp>
            <p:nvSpPr>
              <p:cNvPr id="23" name="正方形/長方形 22"/>
              <p:cNvSpPr/>
              <p:nvPr/>
            </p:nvSpPr>
            <p:spPr>
              <a:xfrm>
                <a:off x="7709910" y="2056656"/>
                <a:ext cx="1248579" cy="512435"/>
              </a:xfrm>
              <a:prstGeom prst="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sz="1200" dirty="0">
                    <a:solidFill>
                      <a:schemeClr val="bg1">
                        <a:lumMod val="85000"/>
                      </a:schemeClr>
                    </a:solidFill>
                  </a:rPr>
                  <a:t>Y</a:t>
                </a:r>
                <a:endParaRPr kumimoji="1" lang="ja-JP" altLang="en-US" sz="1200" dirty="0">
                  <a:solidFill>
                    <a:schemeClr val="bg1">
                      <a:lumMod val="85000"/>
                    </a:schemeClr>
                  </a:solidFill>
                </a:endParaRPr>
              </a:p>
            </p:txBody>
          </p:sp>
          <p:cxnSp>
            <p:nvCxnSpPr>
              <p:cNvPr id="5" name="直線矢印コネクタ 4"/>
              <p:cNvCxnSpPr/>
              <p:nvPr/>
            </p:nvCxnSpPr>
            <p:spPr>
              <a:xfrm>
                <a:off x="102961" y="2569091"/>
                <a:ext cx="9041039" cy="0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直線コネクタ 25"/>
              <p:cNvCxnSpPr/>
              <p:nvPr/>
            </p:nvCxnSpPr>
            <p:spPr>
              <a:xfrm>
                <a:off x="2715596" y="1169762"/>
                <a:ext cx="0" cy="2048103"/>
              </a:xfrm>
              <a:prstGeom prst="line">
                <a:avLst/>
              </a:prstGeom>
              <a:ln>
                <a:solidFill>
                  <a:srgbClr val="FF0000"/>
                </a:solidFill>
                <a:prstDash val="dot"/>
              </a:ln>
            </p:spPr>
            <p:style>
              <a:lnRef idx="2">
                <a:schemeClr val="accent4"/>
              </a:lnRef>
              <a:fillRef idx="0">
                <a:schemeClr val="accent4"/>
              </a:fillRef>
              <a:effectRef idx="1">
                <a:schemeClr val="accent4"/>
              </a:effectRef>
              <a:fontRef idx="minor">
                <a:schemeClr val="tx1"/>
              </a:fontRef>
            </p:style>
          </p:cxnSp>
          <p:sp>
            <p:nvSpPr>
              <p:cNvPr id="30" name="テキスト ボックス 29"/>
              <p:cNvSpPr txBox="1"/>
              <p:nvPr/>
            </p:nvSpPr>
            <p:spPr>
              <a:xfrm>
                <a:off x="2460274" y="2606990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3600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1" name="円/楕円 30"/>
              <p:cNvSpPr/>
              <p:nvPr/>
            </p:nvSpPr>
            <p:spPr>
              <a:xfrm>
                <a:off x="0" y="1726688"/>
                <a:ext cx="2991189" cy="1247669"/>
              </a:xfrm>
              <a:prstGeom prst="ellipse">
                <a:avLst/>
              </a:prstGeom>
              <a:noFill/>
              <a:ln w="28575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2" name="テキスト ボックス 31"/>
              <p:cNvSpPr txBox="1"/>
              <p:nvPr/>
            </p:nvSpPr>
            <p:spPr>
              <a:xfrm>
                <a:off x="3692305" y="2577373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3700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3" name="テキスト ボックス 32"/>
              <p:cNvSpPr txBox="1"/>
              <p:nvPr/>
            </p:nvSpPr>
            <p:spPr>
              <a:xfrm>
                <a:off x="6192301" y="2592993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3900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4" name="テキスト ボックス 33"/>
              <p:cNvSpPr txBox="1"/>
              <p:nvPr/>
            </p:nvSpPr>
            <p:spPr>
              <a:xfrm>
                <a:off x="4940883" y="2569091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3800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5" name="テキスト ボックス 34"/>
              <p:cNvSpPr txBox="1"/>
              <p:nvPr/>
            </p:nvSpPr>
            <p:spPr>
              <a:xfrm>
                <a:off x="7440879" y="2584711"/>
                <a:ext cx="530915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1050" dirty="0">
                    <a:latin typeface="+mj-lt"/>
                  </a:rPr>
                  <a:t>4000</a:t>
                </a:r>
                <a:endParaRPr kumimoji="1" lang="ja-JP" altLang="en-US" sz="1050" dirty="0" err="1">
                  <a:latin typeface="+mj-lt"/>
                </a:endParaRPr>
              </a:p>
            </p:txBody>
          </p:sp>
          <p:sp>
            <p:nvSpPr>
              <p:cNvPr id="37" name="円/楕円 36"/>
              <p:cNvSpPr/>
              <p:nvPr/>
            </p:nvSpPr>
            <p:spPr>
              <a:xfrm>
                <a:off x="5471798" y="1726688"/>
                <a:ext cx="2991189" cy="1247669"/>
              </a:xfrm>
              <a:prstGeom prst="ellipse">
                <a:avLst/>
              </a:prstGeom>
              <a:noFill/>
              <a:ln w="28575" cmpd="sng">
                <a:solidFill>
                  <a:srgbClr val="FF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9" name="正方形/長方形 38"/>
              <p:cNvSpPr/>
              <p:nvPr/>
            </p:nvSpPr>
            <p:spPr>
              <a:xfrm>
                <a:off x="218436" y="1053852"/>
                <a:ext cx="8740053" cy="440809"/>
              </a:xfrm>
              <a:prstGeom prst="rect">
                <a:avLst/>
              </a:prstGeom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38000">
                    <a:schemeClr val="accent6">
                      <a:lumMod val="20000"/>
                      <a:lumOff val="80000"/>
                    </a:schemeClr>
                  </a:gs>
                  <a:gs pos="27000">
                    <a:schemeClr val="bg1"/>
                  </a:gs>
                </a:gsLst>
                <a:lin ang="0" scaled="0"/>
              </a:gradFill>
              <a:ln>
                <a:noFill/>
              </a:ln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kumimoji="1" lang="en-US" altLang="ja-JP" dirty="0"/>
                  <a:t>Satellite Systems</a:t>
                </a:r>
                <a:endParaRPr kumimoji="1" lang="ja-JP" altLang="en-US" dirty="0"/>
              </a:p>
            </p:txBody>
          </p:sp>
          <p:sp>
            <p:nvSpPr>
              <p:cNvPr id="40" name="Shape 240"/>
              <p:cNvSpPr/>
              <p:nvPr/>
            </p:nvSpPr>
            <p:spPr>
              <a:xfrm rot="1800000">
                <a:off x="4737683" y="2477330"/>
                <a:ext cx="1468229" cy="1879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0" h="21600" extrusionOk="0">
                    <a:moveTo>
                      <a:pt x="13483" y="4537"/>
                    </a:moveTo>
                    <a:lnTo>
                      <a:pt x="11078" y="4474"/>
                    </a:lnTo>
                    <a:lnTo>
                      <a:pt x="16142" y="0"/>
                    </a:lnTo>
                    <a:lnTo>
                      <a:pt x="21420" y="4491"/>
                    </a:lnTo>
                    <a:lnTo>
                      <a:pt x="18896" y="4553"/>
                    </a:lnTo>
                    <a:cubicBezTo>
                      <a:pt x="18896" y="4553"/>
                      <a:pt x="18497" y="8624"/>
                      <a:pt x="15720" y="12885"/>
                    </a:cubicBezTo>
                    <a:cubicBezTo>
                      <a:pt x="12943" y="17147"/>
                      <a:pt x="7789" y="21600"/>
                      <a:pt x="4" y="21600"/>
                    </a:cubicBezTo>
                    <a:cubicBezTo>
                      <a:pt x="-180" y="21600"/>
                      <a:pt x="6329" y="21101"/>
                      <a:pt x="10193" y="14734"/>
                    </a:cubicBezTo>
                    <a:cubicBezTo>
                      <a:pt x="14058" y="8366"/>
                      <a:pt x="13483" y="4537"/>
                      <a:pt x="13483" y="453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8E8E8"/>
                  </a:gs>
                  <a:gs pos="29243">
                    <a:srgbClr val="B8B8B8"/>
                  </a:gs>
                  <a:gs pos="88702">
                    <a:srgbClr val="888888"/>
                  </a:gs>
                </a:gsLst>
                <a:lin ang="18461768"/>
              </a:gradFill>
              <a:ln w="19050">
                <a:solidFill>
                  <a:srgbClr val="FFFFFF"/>
                </a:solidFill>
              </a:ln>
            </p:spPr>
            <p:txBody>
              <a:bodyPr lIns="50800" tIns="50800" rIns="50800" bIns="50800" anchor="ctr"/>
              <a:lstStyle/>
              <a:p>
                <a:pPr marL="57799" marR="57799" algn="l" defTabSz="457200">
                  <a:defRPr sz="1200">
                    <a:solidFill>
                      <a:srgbClr val="FEEEC8"/>
                    </a:solidFill>
                    <a:uFill>
                      <a:solidFill>
                        <a:srgbClr val="000000"/>
                      </a:solidFill>
                    </a:u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endParaRPr>
              </a:p>
            </p:txBody>
          </p:sp>
          <p:sp>
            <p:nvSpPr>
              <p:cNvPr id="41" name="Shape 240"/>
              <p:cNvSpPr/>
              <p:nvPr/>
            </p:nvSpPr>
            <p:spPr>
              <a:xfrm rot="19800000" flipH="1">
                <a:off x="2434263" y="2477330"/>
                <a:ext cx="1468229" cy="18796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20" h="21600" extrusionOk="0">
                    <a:moveTo>
                      <a:pt x="13483" y="4537"/>
                    </a:moveTo>
                    <a:lnTo>
                      <a:pt x="11078" y="4474"/>
                    </a:lnTo>
                    <a:lnTo>
                      <a:pt x="16142" y="0"/>
                    </a:lnTo>
                    <a:lnTo>
                      <a:pt x="21420" y="4491"/>
                    </a:lnTo>
                    <a:lnTo>
                      <a:pt x="18896" y="4553"/>
                    </a:lnTo>
                    <a:cubicBezTo>
                      <a:pt x="18896" y="4553"/>
                      <a:pt x="18497" y="8624"/>
                      <a:pt x="15720" y="12885"/>
                    </a:cubicBezTo>
                    <a:cubicBezTo>
                      <a:pt x="12943" y="17147"/>
                      <a:pt x="7789" y="21600"/>
                      <a:pt x="4" y="21600"/>
                    </a:cubicBezTo>
                    <a:cubicBezTo>
                      <a:pt x="-180" y="21600"/>
                      <a:pt x="6329" y="21101"/>
                      <a:pt x="10193" y="14734"/>
                    </a:cubicBezTo>
                    <a:cubicBezTo>
                      <a:pt x="14058" y="8366"/>
                      <a:pt x="13483" y="4537"/>
                      <a:pt x="13483" y="4537"/>
                    </a:cubicBezTo>
                    <a:close/>
                  </a:path>
                </a:pathLst>
              </a:custGeom>
              <a:gradFill>
                <a:gsLst>
                  <a:gs pos="0">
                    <a:srgbClr val="E8E8E8"/>
                  </a:gs>
                  <a:gs pos="29243">
                    <a:srgbClr val="B8B8B8"/>
                  </a:gs>
                  <a:gs pos="88702">
                    <a:srgbClr val="888888"/>
                  </a:gs>
                </a:gsLst>
                <a:lin ang="18461768"/>
              </a:gradFill>
              <a:ln w="19050">
                <a:solidFill>
                  <a:srgbClr val="FFFFFF"/>
                </a:solidFill>
              </a:ln>
            </p:spPr>
            <p:txBody>
              <a:bodyPr lIns="50800" tIns="50800" rIns="50800" bIns="50800" anchor="ctr"/>
              <a:lstStyle/>
              <a:p>
                <a:pPr marL="57799" marR="57799" algn="l" defTabSz="457200">
                  <a:defRPr sz="1200">
                    <a:solidFill>
                      <a:srgbClr val="FEEEC8"/>
                    </a:solidFill>
                    <a:uFill>
                      <a:solidFill>
                        <a:srgbClr val="000000"/>
                      </a:solidFill>
                    </a:uFill>
                    <a:latin typeface="Helvetica"/>
                    <a:ea typeface="Helvetica"/>
                    <a:cs typeface="Helvetica"/>
                    <a:sym typeface="Helvetica"/>
                  </a:defRPr>
                </a:pPr>
                <a:endParaRPr>
                  <a:latin typeface="HGP創英角ｺﾞｼｯｸUB" panose="020B0900000000000000" pitchFamily="50" charset="-128"/>
                  <a:ea typeface="HGP創英角ｺﾞｼｯｸUB" panose="020B0900000000000000" pitchFamily="50" charset="-128"/>
                </a:endParaRPr>
              </a:p>
            </p:txBody>
          </p:sp>
          <p:sp>
            <p:nvSpPr>
              <p:cNvPr id="42" name="テキスト ボックス 41"/>
              <p:cNvSpPr txBox="1"/>
              <p:nvPr/>
            </p:nvSpPr>
            <p:spPr>
              <a:xfrm>
                <a:off x="248254" y="3345014"/>
                <a:ext cx="8452254" cy="830997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2400" dirty="0">
                    <a:solidFill>
                      <a:srgbClr val="000000"/>
                    </a:solidFill>
                    <a:latin typeface="+mj-lt"/>
                  </a:rPr>
                  <a:t>Different co-existence conditions apply.</a:t>
                </a:r>
              </a:p>
              <a:p>
                <a:pPr algn="ctr"/>
                <a:r>
                  <a:rPr lang="en-US" altLang="ja-JP" sz="2400" dirty="0">
                    <a:solidFill>
                      <a:srgbClr val="FF0000"/>
                    </a:solidFill>
                    <a:sym typeface="Wingdings"/>
                  </a:rPr>
                  <a:t> </a:t>
                </a:r>
                <a:r>
                  <a:rPr lang="en-US" altLang="ja-JP" sz="2400" dirty="0">
                    <a:solidFill>
                      <a:srgbClr val="FF0000"/>
                    </a:solidFill>
                  </a:rPr>
                  <a:t>As a result, </a:t>
                </a:r>
                <a:r>
                  <a:rPr lang="en-US" altLang="ja-JP" sz="2400" dirty="0" err="1">
                    <a:solidFill>
                      <a:srgbClr val="FF0000"/>
                    </a:solidFill>
                  </a:rPr>
                  <a:t>Tx</a:t>
                </a:r>
                <a:r>
                  <a:rPr lang="en-US" altLang="ja-JP" sz="2400" dirty="0">
                    <a:solidFill>
                      <a:srgbClr val="FF0000"/>
                    </a:solidFill>
                  </a:rPr>
                  <a:t> antenna co-location is not always available</a:t>
                </a:r>
                <a:endParaRPr lang="ja-JP" altLang="en-US" sz="2400" dirty="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4" name="直線矢印コネクタ 3"/>
            <p:cNvCxnSpPr/>
            <p:nvPr/>
          </p:nvCxnSpPr>
          <p:spPr>
            <a:xfrm>
              <a:off x="1217300" y="2064121"/>
              <a:ext cx="1498296" cy="1"/>
            </a:xfrm>
            <a:prstGeom prst="straightConnector1">
              <a:avLst/>
            </a:prstGeom>
            <a:ln w="12700" cmpd="sng"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8" name="直線矢印コネクタ 37"/>
            <p:cNvCxnSpPr/>
            <p:nvPr/>
          </p:nvCxnSpPr>
          <p:spPr>
            <a:xfrm>
              <a:off x="192179" y="2064121"/>
              <a:ext cx="1025121" cy="0"/>
            </a:xfrm>
            <a:prstGeom prst="straightConnector1">
              <a:avLst/>
            </a:prstGeom>
            <a:ln w="12700" cmpd="sng"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直線矢印コネクタ 43"/>
            <p:cNvCxnSpPr/>
            <p:nvPr/>
          </p:nvCxnSpPr>
          <p:spPr>
            <a:xfrm>
              <a:off x="2715596" y="2064122"/>
              <a:ext cx="6242893" cy="0"/>
            </a:xfrm>
            <a:prstGeom prst="straightConnector1">
              <a:avLst/>
            </a:prstGeom>
            <a:ln w="12700" cmpd="sng">
              <a:headEnd type="arrow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8" name="テキスト ボックス 27"/>
            <p:cNvSpPr txBox="1"/>
            <p:nvPr/>
          </p:nvSpPr>
          <p:spPr>
            <a:xfrm>
              <a:off x="1442450" y="1822655"/>
              <a:ext cx="98164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>
                  <a:latin typeface="+mj-lt"/>
                </a:rPr>
                <a:t>1</a:t>
              </a:r>
              <a:r>
                <a:rPr lang="en-US" altLang="ja-JP" sz="1100" baseline="30000" dirty="0">
                  <a:latin typeface="+mj-lt"/>
                </a:rPr>
                <a:t>st</a:t>
              </a:r>
              <a:r>
                <a:rPr lang="en-US" altLang="ja-JP" sz="1100" dirty="0">
                  <a:latin typeface="+mj-lt"/>
                </a:rPr>
                <a:t> allocation</a:t>
              </a:r>
            </a:p>
          </p:txBody>
        </p:sp>
        <p:sp>
          <p:nvSpPr>
            <p:cNvPr id="46" name="テキスト ボックス 45"/>
            <p:cNvSpPr txBox="1"/>
            <p:nvPr/>
          </p:nvSpPr>
          <p:spPr>
            <a:xfrm>
              <a:off x="192179" y="1806580"/>
              <a:ext cx="100405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>
                  <a:latin typeface="+mj-lt"/>
                </a:rPr>
                <a:t>2</a:t>
              </a:r>
              <a:r>
                <a:rPr lang="en-US" altLang="ja-JP" sz="1100" baseline="30000" dirty="0">
                  <a:latin typeface="+mj-lt"/>
                </a:rPr>
                <a:t>nd</a:t>
              </a:r>
              <a:r>
                <a:rPr lang="en-US" altLang="ja-JP" sz="1100" dirty="0">
                  <a:latin typeface="+mj-lt"/>
                </a:rPr>
                <a:t> allocation</a:t>
              </a:r>
            </a:p>
          </p:txBody>
        </p:sp>
        <p:sp>
          <p:nvSpPr>
            <p:cNvPr id="47" name="テキスト ボックス 46"/>
            <p:cNvSpPr txBox="1"/>
            <p:nvPr/>
          </p:nvSpPr>
          <p:spPr>
            <a:xfrm>
              <a:off x="5525091" y="1807855"/>
              <a:ext cx="98862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100" dirty="0">
                  <a:latin typeface="+mj-lt"/>
                </a:rPr>
                <a:t>3</a:t>
              </a:r>
              <a:r>
                <a:rPr lang="en-US" altLang="ja-JP" sz="1100" baseline="30000" dirty="0">
                  <a:latin typeface="+mj-lt"/>
                </a:rPr>
                <a:t>rd</a:t>
              </a:r>
              <a:r>
                <a:rPr lang="en-US" altLang="ja-JP" sz="1100" dirty="0">
                  <a:latin typeface="+mj-lt"/>
                </a:rPr>
                <a:t> allocation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18962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r>
              <a:rPr kumimoji="1" lang="mr-IN" altLang="ja-JP" dirty="0"/>
              <a:t>–</a:t>
            </a:r>
            <a:r>
              <a:rPr kumimoji="1" lang="en-US" altLang="ja-JP" dirty="0"/>
              <a:t> 3GPP point of view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226669" cy="5967409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ja-JP" dirty="0"/>
              <a:t>3GPP standards</a:t>
            </a:r>
          </a:p>
          <a:p>
            <a:pPr lvl="1"/>
            <a:r>
              <a:rPr lang="en-US" altLang="ja-JP" dirty="0"/>
              <a:t>Rules for “intra-band” apply to EN-DC 42_n77</a:t>
            </a:r>
            <a:endParaRPr kumimoji="1" lang="en-US" altLang="ja-JP" dirty="0"/>
          </a:p>
          <a:p>
            <a:pPr lvl="1"/>
            <a:r>
              <a:rPr lang="en-US" altLang="ja-JP" dirty="0"/>
              <a:t>TS38.133 </a:t>
            </a:r>
            <a:r>
              <a:rPr lang="en-US" altLang="ja-JP" dirty="0" err="1"/>
              <a:t>cls</a:t>
            </a:r>
            <a:r>
              <a:rPr lang="en-US" altLang="ja-JP" dirty="0"/>
              <a:t>. 7.6.3 defines MRTD limit for intra-band EN-DC (=3us)</a:t>
            </a:r>
          </a:p>
          <a:p>
            <a:pPr lvl="1"/>
            <a:r>
              <a:rPr lang="en-US" altLang="ja-JP" dirty="0"/>
              <a:t>Power imbalance limit has been discussed in Rel-16</a:t>
            </a:r>
          </a:p>
          <a:p>
            <a:pPr lvl="2"/>
            <a:r>
              <a:rPr lang="en-US" altLang="ja-JP" dirty="0"/>
              <a:t>One</a:t>
            </a:r>
            <a:r>
              <a:rPr lang="ja-JP" altLang="en-US" dirty="0"/>
              <a:t> </a:t>
            </a:r>
            <a:r>
              <a:rPr lang="en-US" altLang="ja-JP" dirty="0"/>
              <a:t>candidate value is 6dB</a:t>
            </a:r>
          </a:p>
          <a:p>
            <a:pPr lvl="1"/>
            <a:r>
              <a:rPr lang="en-US" altLang="ja-JP" dirty="0"/>
              <a:t>It was decided in RAN#92e not to specify MRTD and MTTD requirements in Rel-16 and Rel-17 due to RAN4 overload</a:t>
            </a:r>
          </a:p>
          <a:p>
            <a:pPr lvl="1"/>
            <a:r>
              <a:rPr lang="en-US" altLang="ja-JP" dirty="0"/>
              <a:t>The discussion on Type-2 UE for EN-DC is still ongoing</a:t>
            </a:r>
          </a:p>
          <a:p>
            <a:pPr lvl="2"/>
            <a:r>
              <a:rPr lang="en-US" altLang="ja-JP" dirty="0"/>
              <a:t>The target power imbalance value will be specified, while no discussion on MRTD and MTTD was held so far</a:t>
            </a:r>
          </a:p>
          <a:p>
            <a:pPr lvl="2"/>
            <a:r>
              <a:rPr lang="en-US" altLang="ja-JP" dirty="0"/>
              <a:t>No discussion on NR-CA as well</a:t>
            </a:r>
          </a:p>
          <a:p>
            <a:pPr lvl="2"/>
            <a:r>
              <a:rPr lang="en-US" altLang="ja-JP" dirty="0"/>
              <a:t>The behavior for Type-1 UE (normal UE) will be left as “undefined” anyway </a:t>
            </a:r>
          </a:p>
          <a:p>
            <a:pPr lvl="2"/>
            <a:endParaRPr lang="en-US" altLang="ja-JP" dirty="0"/>
          </a:p>
          <a:p>
            <a:pPr marL="361950" lvl="1" indent="0">
              <a:buNone/>
            </a:pPr>
            <a:r>
              <a:rPr lang="en-US" altLang="ja-JP" dirty="0">
                <a:solidFill>
                  <a:srgbClr val="FF0000"/>
                </a:solidFill>
                <a:sym typeface="Wingdings"/>
              </a:rPr>
              <a:t> These limitations reduce the availability of EN-DC in our network</a:t>
            </a:r>
            <a:endParaRPr lang="ja-JP" altLang="en-US" dirty="0">
              <a:solidFill>
                <a:srgbClr val="FF0000"/>
              </a:solidFill>
            </a:endParaRPr>
          </a:p>
          <a:p>
            <a:pPr lvl="1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12875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1389EE-9D65-4D45-8B84-68D4720EF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Scenario and target value for new </a:t>
            </a:r>
            <a:r>
              <a:rPr kumimoji="1" lang="en-US" altLang="ja-JP" dirty="0" err="1"/>
              <a:t>perf</a:t>
            </a:r>
            <a:r>
              <a:rPr kumimoji="1" lang="en-US" altLang="ja-JP" dirty="0"/>
              <a:t>. Req.</a:t>
            </a:r>
            <a:endParaRPr kumimoji="1" lang="ja-JP" altLang="en-US" dirty="0"/>
          </a:p>
        </p:txBody>
      </p:sp>
      <p:grpSp>
        <p:nvGrpSpPr>
          <p:cNvPr id="39" name="図形グループ 38"/>
          <p:cNvGrpSpPr/>
          <p:nvPr/>
        </p:nvGrpSpPr>
        <p:grpSpPr>
          <a:xfrm>
            <a:off x="318997" y="1503943"/>
            <a:ext cx="4171729" cy="5032788"/>
            <a:chOff x="458697" y="1503943"/>
            <a:chExt cx="4171729" cy="5032788"/>
          </a:xfrm>
        </p:grpSpPr>
        <p:sp>
          <p:nvSpPr>
            <p:cNvPr id="7" name="角丸四角形 6"/>
            <p:cNvSpPr/>
            <p:nvPr/>
          </p:nvSpPr>
          <p:spPr>
            <a:xfrm>
              <a:off x="458697" y="1651000"/>
              <a:ext cx="417172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id="{60A099CB-A534-4C49-A882-365EF0753E63}"/>
                </a:ext>
              </a:extLst>
            </p:cNvPr>
            <p:cNvSpPr txBox="1"/>
            <p:nvPr/>
          </p:nvSpPr>
          <p:spPr>
            <a:xfrm>
              <a:off x="662673" y="5325639"/>
              <a:ext cx="35958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Conditions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bw</a:t>
              </a:r>
              <a:r>
                <a:rPr lang="en-US" altLang="ja-JP" sz="1600" dirty="0">
                  <a:latin typeface="+mj-lt"/>
                </a:rPr>
                <a:t>.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eNB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>
                  <a:latin typeface="+mj-lt"/>
                </a:rPr>
                <a:t>and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gNB</a:t>
              </a:r>
              <a:endParaRPr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Very short Rx time difference(3us)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Power imbalance (6dB)</a:t>
              </a:r>
              <a:endParaRPr kumimoji="1" lang="ja-JP" altLang="en-US" sz="1600" dirty="0" err="1">
                <a:latin typeface="+mj-lt"/>
              </a:endParaRPr>
            </a:p>
          </p:txBody>
        </p:sp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65E87895-290D-40E0-8033-41B480B3309D}"/>
                </a:ext>
              </a:extLst>
            </p:cNvPr>
            <p:cNvSpPr txBox="1"/>
            <p:nvPr/>
          </p:nvSpPr>
          <p:spPr>
            <a:xfrm>
              <a:off x="2071903" y="1503943"/>
              <a:ext cx="941283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b="1" u="sng" dirty="0">
                  <a:latin typeface="+mj-lt"/>
                </a:rPr>
                <a:t>Rel-16</a:t>
              </a:r>
            </a:p>
          </p:txBody>
        </p:sp>
        <p:grpSp>
          <p:nvGrpSpPr>
            <p:cNvPr id="37" name="グループ化 36">
              <a:extLst>
                <a:ext uri="{FF2B5EF4-FFF2-40B4-BE49-F238E27FC236}">
                  <a16:creationId xmlns:a16="http://schemas.microsoft.com/office/drawing/2014/main" id="{788D9528-EDE7-4C6C-A24A-C22A7192A967}"/>
                </a:ext>
              </a:extLst>
            </p:cNvPr>
            <p:cNvGrpSpPr/>
            <p:nvPr/>
          </p:nvGrpSpPr>
          <p:grpSpPr>
            <a:xfrm>
              <a:off x="1552609" y="1824682"/>
              <a:ext cx="1695766" cy="2912989"/>
              <a:chOff x="440137" y="1439209"/>
              <a:chExt cx="1865343" cy="3204288"/>
            </a:xfrm>
          </p:grpSpPr>
          <p:grpSp>
            <p:nvGrpSpPr>
              <p:cNvPr id="20" name="グループ化 19">
                <a:extLst>
                  <a:ext uri="{FF2B5EF4-FFF2-40B4-BE49-F238E27FC236}">
                    <a16:creationId xmlns:a16="http://schemas.microsoft.com/office/drawing/2014/main" id="{1EF93978-79D8-4D49-A083-664A79B7B401}"/>
                  </a:ext>
                </a:extLst>
              </p:cNvPr>
              <p:cNvGrpSpPr/>
              <p:nvPr/>
            </p:nvGrpSpPr>
            <p:grpSpPr>
              <a:xfrm>
                <a:off x="892418" y="1883131"/>
                <a:ext cx="720000" cy="979083"/>
                <a:chOff x="566240" y="1581026"/>
                <a:chExt cx="720000" cy="979083"/>
              </a:xfrm>
            </p:grpSpPr>
            <p:sp>
              <p:nvSpPr>
                <p:cNvPr id="6" name="直方体 5">
                  <a:extLst>
                    <a:ext uri="{FF2B5EF4-FFF2-40B4-BE49-F238E27FC236}">
                      <a16:creationId xmlns:a16="http://schemas.microsoft.com/office/drawing/2014/main" id="{7354D888-CBC8-4081-9A1C-9CF582E56B9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240" y="1840109"/>
                  <a:ext cx="720000" cy="720000"/>
                </a:xfrm>
                <a:prstGeom prst="cub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14" name="グループ化 13">
                  <a:extLst>
                    <a:ext uri="{FF2B5EF4-FFF2-40B4-BE49-F238E27FC236}">
                      <a16:creationId xmlns:a16="http://schemas.microsoft.com/office/drawing/2014/main" id="{25F31142-5B43-4EFB-8E20-3FE5D417D89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80623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8" name="直線コネクタ 7">
                    <a:extLst>
                      <a:ext uri="{FF2B5EF4-FFF2-40B4-BE49-F238E27FC236}">
                        <a16:creationId xmlns:a16="http://schemas.microsoft.com/office/drawing/2014/main" id="{7AC52CB8-DF65-42A1-A5EF-09C8F8DD15E4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直線コネクタ 8">
                    <a:extLst>
                      <a:ext uri="{FF2B5EF4-FFF2-40B4-BE49-F238E27FC236}">
                        <a16:creationId xmlns:a16="http://schemas.microsoft.com/office/drawing/2014/main" id="{0300F72E-901D-49A1-A26A-928FFE1E34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直線コネクタ 10">
                    <a:extLst>
                      <a:ext uri="{FF2B5EF4-FFF2-40B4-BE49-F238E27FC236}">
                        <a16:creationId xmlns:a16="http://schemas.microsoft.com/office/drawing/2014/main" id="{C9D2F0F3-91A2-448C-9B20-F3CEAC39FEC5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直線コネクタ 12">
                    <a:extLst>
                      <a:ext uri="{FF2B5EF4-FFF2-40B4-BE49-F238E27FC236}">
                        <a16:creationId xmlns:a16="http://schemas.microsoft.com/office/drawing/2014/main" id="{7B04F83B-D604-4192-A483-AE84F05B4CB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" name="グループ化 14">
                  <a:extLst>
                    <a:ext uri="{FF2B5EF4-FFF2-40B4-BE49-F238E27FC236}">
                      <a16:creationId xmlns:a16="http://schemas.microsoft.com/office/drawing/2014/main" id="{7E3B62E0-977F-4346-8CD3-98FAA26D47E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913686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16" name="直線コネクタ 15">
                    <a:extLst>
                      <a:ext uri="{FF2B5EF4-FFF2-40B4-BE49-F238E27FC236}">
                        <a16:creationId xmlns:a16="http://schemas.microsoft.com/office/drawing/2014/main" id="{FA29CAC2-C586-40C0-AC7C-8177D22C834C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直線コネクタ 16">
                    <a:extLst>
                      <a:ext uri="{FF2B5EF4-FFF2-40B4-BE49-F238E27FC236}">
                        <a16:creationId xmlns:a16="http://schemas.microsoft.com/office/drawing/2014/main" id="{89A5F06A-613E-4BEC-9CBF-EDFF3367B1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線コネクタ 17">
                    <a:extLst>
                      <a:ext uri="{FF2B5EF4-FFF2-40B4-BE49-F238E27FC236}">
                        <a16:creationId xmlns:a16="http://schemas.microsoft.com/office/drawing/2014/main" id="{F915BDEF-4292-4D17-87D9-463EFF66E0DD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直線コネクタ 18">
                    <a:extLst>
                      <a:ext uri="{FF2B5EF4-FFF2-40B4-BE49-F238E27FC236}">
                        <a16:creationId xmlns:a16="http://schemas.microsoft.com/office/drawing/2014/main" id="{A7D69B8E-74CD-4F16-B779-3F066DBD2D8F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1" name="グループ化 20">
                <a:extLst>
                  <a:ext uri="{FF2B5EF4-FFF2-40B4-BE49-F238E27FC236}">
                    <a16:creationId xmlns:a16="http://schemas.microsoft.com/office/drawing/2014/main" id="{AED8D121-4DD1-454F-8A34-9D8FE696BBA9}"/>
                  </a:ext>
                </a:extLst>
              </p:cNvPr>
              <p:cNvGrpSpPr/>
              <p:nvPr/>
            </p:nvGrpSpPr>
            <p:grpSpPr>
              <a:xfrm>
                <a:off x="1585480" y="1874222"/>
                <a:ext cx="720000" cy="979083"/>
                <a:chOff x="566240" y="1581026"/>
                <a:chExt cx="720000" cy="979083"/>
              </a:xfrm>
            </p:grpSpPr>
            <p:sp>
              <p:nvSpPr>
                <p:cNvPr id="22" name="直方体 21">
                  <a:extLst>
                    <a:ext uri="{FF2B5EF4-FFF2-40B4-BE49-F238E27FC236}">
                      <a16:creationId xmlns:a16="http://schemas.microsoft.com/office/drawing/2014/main" id="{D60D1589-8563-4BDE-B0A2-09002C52BF5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240" y="1840109"/>
                  <a:ext cx="720000" cy="720000"/>
                </a:xfrm>
                <a:prstGeom prst="cube">
                  <a:avLst/>
                </a:prstGeom>
                <a:solidFill>
                  <a:srgbClr val="00B0F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23" name="グループ化 22">
                  <a:extLst>
                    <a:ext uri="{FF2B5EF4-FFF2-40B4-BE49-F238E27FC236}">
                      <a16:creationId xmlns:a16="http://schemas.microsoft.com/office/drawing/2014/main" id="{1B59A75F-9DAF-49EB-8638-636E96AA493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80623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29" name="直線コネクタ 28">
                    <a:extLst>
                      <a:ext uri="{FF2B5EF4-FFF2-40B4-BE49-F238E27FC236}">
                        <a16:creationId xmlns:a16="http://schemas.microsoft.com/office/drawing/2014/main" id="{F3883A6C-B152-49F1-95C8-78B0F4BB3E29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線コネクタ 29">
                    <a:extLst>
                      <a:ext uri="{FF2B5EF4-FFF2-40B4-BE49-F238E27FC236}">
                        <a16:creationId xmlns:a16="http://schemas.microsoft.com/office/drawing/2014/main" id="{D2F55554-6B57-4AA9-8ACF-D8B2EAA2BA0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線コネクタ 30">
                    <a:extLst>
                      <a:ext uri="{FF2B5EF4-FFF2-40B4-BE49-F238E27FC236}">
                        <a16:creationId xmlns:a16="http://schemas.microsoft.com/office/drawing/2014/main" id="{9DA82B0C-58FA-44F6-A4C3-FA9F083C4A98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線コネクタ 31">
                    <a:extLst>
                      <a:ext uri="{FF2B5EF4-FFF2-40B4-BE49-F238E27FC236}">
                        <a16:creationId xmlns:a16="http://schemas.microsoft.com/office/drawing/2014/main" id="{A6DD6090-691C-4882-8D3B-5989D0C64F8D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" name="グループ化 23">
                  <a:extLst>
                    <a:ext uri="{FF2B5EF4-FFF2-40B4-BE49-F238E27FC236}">
                      <a16:creationId xmlns:a16="http://schemas.microsoft.com/office/drawing/2014/main" id="{6BE81CA1-A262-4FF4-BFF0-E18979673A0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913686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25" name="直線コネクタ 24">
                    <a:extLst>
                      <a:ext uri="{FF2B5EF4-FFF2-40B4-BE49-F238E27FC236}">
                        <a16:creationId xmlns:a16="http://schemas.microsoft.com/office/drawing/2014/main" id="{4298FDBD-8E16-47BF-A10F-5DD08638D441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直線コネクタ 25">
                    <a:extLst>
                      <a:ext uri="{FF2B5EF4-FFF2-40B4-BE49-F238E27FC236}">
                        <a16:creationId xmlns:a16="http://schemas.microsoft.com/office/drawing/2014/main" id="{E21710E6-00BC-4CF0-B008-B066752E6A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線コネクタ 26">
                    <a:extLst>
                      <a:ext uri="{FF2B5EF4-FFF2-40B4-BE49-F238E27FC236}">
                        <a16:creationId xmlns:a16="http://schemas.microsoft.com/office/drawing/2014/main" id="{1C7C1B66-D3B9-4269-9CEE-428715AD5021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線コネクタ 27">
                    <a:extLst>
                      <a:ext uri="{FF2B5EF4-FFF2-40B4-BE49-F238E27FC236}">
                        <a16:creationId xmlns:a16="http://schemas.microsoft.com/office/drawing/2014/main" id="{F706F63C-069B-439B-8F03-FCD47527A800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3" name="楕円 32">
                <a:extLst>
                  <a:ext uri="{FF2B5EF4-FFF2-40B4-BE49-F238E27FC236}">
                    <a16:creationId xmlns:a16="http://schemas.microsoft.com/office/drawing/2014/main" id="{4AE2E080-21C3-4940-88CB-0AAE9ABC1835}"/>
                  </a:ext>
                </a:extLst>
              </p:cNvPr>
              <p:cNvSpPr/>
              <p:nvPr/>
            </p:nvSpPr>
            <p:spPr>
              <a:xfrm rot="1639297">
                <a:off x="696939" y="2377462"/>
                <a:ext cx="574158" cy="2266035"/>
              </a:xfrm>
              <a:prstGeom prst="ellipse">
                <a:avLst/>
              </a:prstGeom>
              <a:solidFill>
                <a:srgbClr val="76D6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4" name="楕円 33">
                <a:extLst>
                  <a:ext uri="{FF2B5EF4-FFF2-40B4-BE49-F238E27FC236}">
                    <a16:creationId xmlns:a16="http://schemas.microsoft.com/office/drawing/2014/main" id="{4DCB7A41-864C-4560-B9F2-D6172E8C27F7}"/>
                  </a:ext>
                </a:extLst>
              </p:cNvPr>
              <p:cNvSpPr/>
              <p:nvPr/>
            </p:nvSpPr>
            <p:spPr>
              <a:xfrm rot="2543733">
                <a:off x="440137" y="2237938"/>
                <a:ext cx="1208252" cy="1846542"/>
              </a:xfrm>
              <a:prstGeom prst="ellipse">
                <a:avLst/>
              </a:prstGeom>
              <a:solidFill>
                <a:srgbClr val="FFCC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0229BDA2-BE0F-48AD-AC95-EC771F7FCFD0}"/>
                  </a:ext>
                </a:extLst>
              </p:cNvPr>
              <p:cNvSpPr txBox="1"/>
              <p:nvPr/>
            </p:nvSpPr>
            <p:spPr>
              <a:xfrm>
                <a:off x="941545" y="1439209"/>
                <a:ext cx="59663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err="1">
                    <a:latin typeface="+mj-lt"/>
                  </a:rPr>
                  <a:t>eNB</a:t>
                </a:r>
                <a:endParaRPr kumimoji="1" lang="ja-JP" altLang="en-US" dirty="0" err="1">
                  <a:latin typeface="+mj-lt"/>
                </a:endParaRPr>
              </a:p>
            </p:txBody>
          </p:sp>
          <p:sp>
            <p:nvSpPr>
              <p:cNvPr id="36" name="テキスト ボックス 35">
                <a:extLst>
                  <a:ext uri="{FF2B5EF4-FFF2-40B4-BE49-F238E27FC236}">
                    <a16:creationId xmlns:a16="http://schemas.microsoft.com/office/drawing/2014/main" id="{B1D3A978-96A6-4AF9-A778-A8764DC6C95C}"/>
                  </a:ext>
                </a:extLst>
              </p:cNvPr>
              <p:cNvSpPr txBox="1"/>
              <p:nvPr/>
            </p:nvSpPr>
            <p:spPr>
              <a:xfrm>
                <a:off x="1661544" y="1439209"/>
                <a:ext cx="5934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 err="1">
                    <a:latin typeface="+mj-lt"/>
                  </a:rPr>
                  <a:t>g</a:t>
                </a:r>
                <a:r>
                  <a:rPr kumimoji="1" lang="en-US" altLang="ja-JP" dirty="0" err="1">
                    <a:latin typeface="+mj-lt"/>
                  </a:rPr>
                  <a:t>NB</a:t>
                </a:r>
                <a:endParaRPr kumimoji="1" lang="ja-JP" altLang="en-US" dirty="0" err="1">
                  <a:latin typeface="+mj-lt"/>
                </a:endParaRPr>
              </a:p>
            </p:txBody>
          </p:sp>
        </p:grpSp>
        <p:sp>
          <p:nvSpPr>
            <p:cNvPr id="69" name="テキスト ボックス 68">
              <a:extLst>
                <a:ext uri="{FF2B5EF4-FFF2-40B4-BE49-F238E27FC236}">
                  <a16:creationId xmlns:a16="http://schemas.microsoft.com/office/drawing/2014/main" id="{60A099CB-A534-4C49-A882-365EF0753E63}"/>
                </a:ext>
              </a:extLst>
            </p:cNvPr>
            <p:cNvSpPr txBox="1"/>
            <p:nvPr/>
          </p:nvSpPr>
          <p:spPr>
            <a:xfrm>
              <a:off x="700773" y="4441249"/>
              <a:ext cx="269817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+mj-lt"/>
                </a:rPr>
                <a:t>Deployment scenario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 err="1">
                  <a:latin typeface="+mj-lt"/>
                </a:rPr>
                <a:t>C</a:t>
              </a:r>
              <a:r>
                <a:rPr kumimoji="1" lang="en-US" altLang="ja-JP" sz="1600" dirty="0" err="1">
                  <a:latin typeface="+mj-lt"/>
                </a:rPr>
                <a:t>olocated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Different antenna pattern</a:t>
              </a:r>
              <a:endParaRPr kumimoji="1" lang="ja-JP" altLang="en-US" sz="1600" dirty="0" err="1">
                <a:latin typeface="+mj-lt"/>
              </a:endParaRPr>
            </a:p>
          </p:txBody>
        </p:sp>
      </p:grpSp>
      <p:grpSp>
        <p:nvGrpSpPr>
          <p:cNvPr id="72" name="図形グループ 71"/>
          <p:cNvGrpSpPr/>
          <p:nvPr/>
        </p:nvGrpSpPr>
        <p:grpSpPr>
          <a:xfrm>
            <a:off x="4635500" y="1529343"/>
            <a:ext cx="4357569" cy="5007869"/>
            <a:chOff x="4635500" y="1529343"/>
            <a:chExt cx="4357569" cy="5007869"/>
          </a:xfrm>
        </p:grpSpPr>
        <p:sp>
          <p:nvSpPr>
            <p:cNvPr id="71" name="角丸四角形 70"/>
            <p:cNvSpPr/>
            <p:nvPr/>
          </p:nvSpPr>
          <p:spPr>
            <a:xfrm>
              <a:off x="4635500" y="1651000"/>
              <a:ext cx="435756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52D10E07-B2A3-41D0-A079-F1ACE2D4F6C8}"/>
                </a:ext>
              </a:extLst>
            </p:cNvPr>
            <p:cNvSpPr txBox="1"/>
            <p:nvPr/>
          </p:nvSpPr>
          <p:spPr>
            <a:xfrm>
              <a:off x="5871380" y="1529343"/>
              <a:ext cx="1481295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b="1" u="sng" dirty="0">
                  <a:latin typeface="+mj-lt"/>
                </a:rPr>
                <a:t>Our Proposal </a:t>
              </a:r>
              <a:endParaRPr kumimoji="1" lang="ja-JP" altLang="en-US" b="1" u="sng" dirty="0" err="1">
                <a:latin typeface="+mj-lt"/>
              </a:endParaRPr>
            </a:p>
          </p:txBody>
        </p:sp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787B0920-E3C7-4958-B369-7CD1AD8BCE19}"/>
                </a:ext>
              </a:extLst>
            </p:cNvPr>
            <p:cNvGrpSpPr/>
            <p:nvPr/>
          </p:nvGrpSpPr>
          <p:grpSpPr>
            <a:xfrm>
              <a:off x="5827507" y="2231506"/>
              <a:ext cx="654545" cy="890075"/>
              <a:chOff x="566240" y="1581026"/>
              <a:chExt cx="720000" cy="979083"/>
            </a:xfrm>
          </p:grpSpPr>
          <p:sp>
            <p:nvSpPr>
              <p:cNvPr id="57" name="直方体 56">
                <a:extLst>
                  <a:ext uri="{FF2B5EF4-FFF2-40B4-BE49-F238E27FC236}">
                    <a16:creationId xmlns:a16="http://schemas.microsoft.com/office/drawing/2014/main" id="{400A56CD-54C2-4FE0-A832-026C2F6A30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58" name="グループ化 57">
                <a:extLst>
                  <a:ext uri="{FF2B5EF4-FFF2-40B4-BE49-F238E27FC236}">
                    <a16:creationId xmlns:a16="http://schemas.microsoft.com/office/drawing/2014/main" id="{CA32A8E5-3C51-4EB8-993C-34968468629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4" name="直線コネクタ 63">
                  <a:extLst>
                    <a:ext uri="{FF2B5EF4-FFF2-40B4-BE49-F238E27FC236}">
                      <a16:creationId xmlns:a16="http://schemas.microsoft.com/office/drawing/2014/main" id="{0D565BB9-2A9C-4AAF-8B5B-18BE3725F881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線コネクタ 64">
                  <a:extLst>
                    <a:ext uri="{FF2B5EF4-FFF2-40B4-BE49-F238E27FC236}">
                      <a16:creationId xmlns:a16="http://schemas.microsoft.com/office/drawing/2014/main" id="{2435347A-02E6-4E31-B57A-14029B4CF9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線コネクタ 65">
                  <a:extLst>
                    <a:ext uri="{FF2B5EF4-FFF2-40B4-BE49-F238E27FC236}">
                      <a16:creationId xmlns:a16="http://schemas.microsoft.com/office/drawing/2014/main" id="{55B26350-A4C9-4534-8B7D-5A8989186476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線コネクタ 66">
                  <a:extLst>
                    <a:ext uri="{FF2B5EF4-FFF2-40B4-BE49-F238E27FC236}">
                      <a16:creationId xmlns:a16="http://schemas.microsoft.com/office/drawing/2014/main" id="{B60F5A27-966A-42F8-9561-43E7CC9565BC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グループ化 58">
                <a:extLst>
                  <a:ext uri="{FF2B5EF4-FFF2-40B4-BE49-F238E27FC236}">
                    <a16:creationId xmlns:a16="http://schemas.microsoft.com/office/drawing/2014/main" id="{1DB94CA5-7A2B-4C03-8C04-D4DA2552FF8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0" name="直線コネクタ 59">
                  <a:extLst>
                    <a:ext uri="{FF2B5EF4-FFF2-40B4-BE49-F238E27FC236}">
                      <a16:creationId xmlns:a16="http://schemas.microsoft.com/office/drawing/2014/main" id="{43934472-48C4-4960-9871-637E935A898E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線コネクタ 60">
                  <a:extLst>
                    <a:ext uri="{FF2B5EF4-FFF2-40B4-BE49-F238E27FC236}">
                      <a16:creationId xmlns:a16="http://schemas.microsoft.com/office/drawing/2014/main" id="{5698CFB6-ADFC-44CB-9334-880735C0C7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線コネクタ 61">
                  <a:extLst>
                    <a:ext uri="{FF2B5EF4-FFF2-40B4-BE49-F238E27FC236}">
                      <a16:creationId xmlns:a16="http://schemas.microsoft.com/office/drawing/2014/main" id="{9468142C-07E8-425F-94C9-92F3F3002F8B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線コネクタ 62">
                  <a:extLst>
                    <a:ext uri="{FF2B5EF4-FFF2-40B4-BE49-F238E27FC236}">
                      <a16:creationId xmlns:a16="http://schemas.microsoft.com/office/drawing/2014/main" id="{5A5E30CF-BD49-4748-A229-835996AD970A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1" name="グループ化 40">
              <a:extLst>
                <a:ext uri="{FF2B5EF4-FFF2-40B4-BE49-F238E27FC236}">
                  <a16:creationId xmlns:a16="http://schemas.microsoft.com/office/drawing/2014/main" id="{D53DC20D-14DF-4254-BF1E-DEB512BBC725}"/>
                </a:ext>
              </a:extLst>
            </p:cNvPr>
            <p:cNvGrpSpPr/>
            <p:nvPr/>
          </p:nvGrpSpPr>
          <p:grpSpPr>
            <a:xfrm>
              <a:off x="7511156" y="2223407"/>
              <a:ext cx="654545" cy="890075"/>
              <a:chOff x="566240" y="1581026"/>
              <a:chExt cx="720000" cy="979083"/>
            </a:xfrm>
          </p:grpSpPr>
          <p:sp>
            <p:nvSpPr>
              <p:cNvPr id="46" name="直方体 45">
                <a:extLst>
                  <a:ext uri="{FF2B5EF4-FFF2-40B4-BE49-F238E27FC236}">
                    <a16:creationId xmlns:a16="http://schemas.microsoft.com/office/drawing/2014/main" id="{5D1DF75E-45D1-45EB-8C38-77D0BFFA36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47" name="グループ化 46">
                <a:extLst>
                  <a:ext uri="{FF2B5EF4-FFF2-40B4-BE49-F238E27FC236}">
                    <a16:creationId xmlns:a16="http://schemas.microsoft.com/office/drawing/2014/main" id="{98A4A946-71FD-46A9-95F0-680EA0EA31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53" name="直線コネクタ 52">
                  <a:extLst>
                    <a:ext uri="{FF2B5EF4-FFF2-40B4-BE49-F238E27FC236}">
                      <a16:creationId xmlns:a16="http://schemas.microsoft.com/office/drawing/2014/main" id="{B3789ABE-204A-4DDA-8C31-0AA5A651602D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線コネクタ 53">
                  <a:extLst>
                    <a:ext uri="{FF2B5EF4-FFF2-40B4-BE49-F238E27FC236}">
                      <a16:creationId xmlns:a16="http://schemas.microsoft.com/office/drawing/2014/main" id="{02BB3C27-3790-46A0-A779-F2368C769A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線コネクタ 54">
                  <a:extLst>
                    <a:ext uri="{FF2B5EF4-FFF2-40B4-BE49-F238E27FC236}">
                      <a16:creationId xmlns:a16="http://schemas.microsoft.com/office/drawing/2014/main" id="{CE9E282E-92AE-4254-8BE4-9C448E1D0438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線コネクタ 55">
                  <a:extLst>
                    <a:ext uri="{FF2B5EF4-FFF2-40B4-BE49-F238E27FC236}">
                      <a16:creationId xmlns:a16="http://schemas.microsoft.com/office/drawing/2014/main" id="{15D9F44A-B6E2-46B8-B9C5-D93F6E0700C8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" name="グループ化 47">
                <a:extLst>
                  <a:ext uri="{FF2B5EF4-FFF2-40B4-BE49-F238E27FC236}">
                    <a16:creationId xmlns:a16="http://schemas.microsoft.com/office/drawing/2014/main" id="{4BD8E436-D3F4-4C70-8A70-73D53E3EE7D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49" name="直線コネクタ 48">
                  <a:extLst>
                    <a:ext uri="{FF2B5EF4-FFF2-40B4-BE49-F238E27FC236}">
                      <a16:creationId xmlns:a16="http://schemas.microsoft.com/office/drawing/2014/main" id="{79F302B7-9917-4428-A985-B9B6FD5A6646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線コネクタ 49">
                  <a:extLst>
                    <a:ext uri="{FF2B5EF4-FFF2-40B4-BE49-F238E27FC236}">
                      <a16:creationId xmlns:a16="http://schemas.microsoft.com/office/drawing/2014/main" id="{9439CC0F-AF8D-4FB1-9951-CAFFA38AA7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線コネクタ 50">
                  <a:extLst>
                    <a:ext uri="{FF2B5EF4-FFF2-40B4-BE49-F238E27FC236}">
                      <a16:creationId xmlns:a16="http://schemas.microsoft.com/office/drawing/2014/main" id="{660FAAE8-F786-4E12-8B8C-190BAD148E0A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線コネクタ 51">
                  <a:extLst>
                    <a:ext uri="{FF2B5EF4-FFF2-40B4-BE49-F238E27FC236}">
                      <a16:creationId xmlns:a16="http://schemas.microsoft.com/office/drawing/2014/main" id="{4D55D8B9-C85A-4E0F-BF64-E769F4CD76AB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2" name="楕円 41">
              <a:extLst>
                <a:ext uri="{FF2B5EF4-FFF2-40B4-BE49-F238E27FC236}">
                  <a16:creationId xmlns:a16="http://schemas.microsoft.com/office/drawing/2014/main" id="{5740083B-EE72-4484-B0B3-F4A16F127AA2}"/>
                </a:ext>
              </a:extLst>
            </p:cNvPr>
            <p:cNvSpPr/>
            <p:nvPr/>
          </p:nvSpPr>
          <p:spPr>
            <a:xfrm rot="2779660">
              <a:off x="6754728" y="2475547"/>
              <a:ext cx="521962" cy="2060031"/>
            </a:xfrm>
            <a:prstGeom prst="ellipse">
              <a:avLst/>
            </a:prstGeom>
            <a:solidFill>
              <a:srgbClr val="76D6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3" name="楕円 42">
              <a:extLst>
                <a:ext uri="{FF2B5EF4-FFF2-40B4-BE49-F238E27FC236}">
                  <a16:creationId xmlns:a16="http://schemas.microsoft.com/office/drawing/2014/main" id="{B1FC1509-4D7F-4259-AF4B-4047899B7A2A}"/>
                </a:ext>
              </a:extLst>
            </p:cNvPr>
            <p:cNvSpPr/>
            <p:nvPr/>
          </p:nvSpPr>
          <p:spPr>
            <a:xfrm rot="19591564">
              <a:off x="6067190" y="2651126"/>
              <a:ext cx="1098411" cy="1678674"/>
            </a:xfrm>
            <a:prstGeom prst="ellipse">
              <a:avLst/>
            </a:prstGeom>
            <a:solidFill>
              <a:srgbClr val="FFCC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id="{D8646E9D-A7F1-42FE-9C50-0B8538106EF8}"/>
                </a:ext>
              </a:extLst>
            </p:cNvPr>
            <p:cNvSpPr txBox="1"/>
            <p:nvPr/>
          </p:nvSpPr>
          <p:spPr>
            <a:xfrm>
              <a:off x="5872168" y="1827940"/>
              <a:ext cx="542398" cy="335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err="1">
                  <a:latin typeface="+mj-lt"/>
                </a:rPr>
                <a:t>eNB</a:t>
              </a:r>
              <a:endParaRPr kumimoji="1" lang="ja-JP" altLang="en-US" dirty="0" err="1">
                <a:latin typeface="+mj-lt"/>
              </a:endParaRPr>
            </a:p>
          </p:txBody>
        </p:sp>
        <p:sp>
          <p:nvSpPr>
            <p:cNvPr id="45" name="テキスト ボックス 44">
              <a:extLst>
                <a:ext uri="{FF2B5EF4-FFF2-40B4-BE49-F238E27FC236}">
                  <a16:creationId xmlns:a16="http://schemas.microsoft.com/office/drawing/2014/main" id="{C14D761B-3204-43D2-B064-F40A912E3D55}"/>
                </a:ext>
              </a:extLst>
            </p:cNvPr>
            <p:cNvSpPr txBox="1"/>
            <p:nvPr/>
          </p:nvSpPr>
          <p:spPr>
            <a:xfrm>
              <a:off x="7580305" y="1827940"/>
              <a:ext cx="539484" cy="335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err="1">
                  <a:latin typeface="+mj-lt"/>
                </a:rPr>
                <a:t>g</a:t>
              </a:r>
              <a:r>
                <a:rPr kumimoji="1" lang="en-US" altLang="ja-JP" dirty="0" err="1">
                  <a:latin typeface="+mj-lt"/>
                </a:rPr>
                <a:t>NB</a:t>
              </a:r>
              <a:endParaRPr kumimoji="1" lang="ja-JP" altLang="en-US" dirty="0" err="1">
                <a:latin typeface="+mj-lt"/>
              </a:endParaRPr>
            </a:p>
          </p:txBody>
        </p:sp>
        <p:sp>
          <p:nvSpPr>
            <p:cNvPr id="68" name="テキスト ボックス 67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8" y="5213773"/>
              <a:ext cx="426423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Conditions </a:t>
              </a:r>
              <a:r>
                <a:rPr lang="en-US" altLang="ja-JP" sz="1600" dirty="0" err="1">
                  <a:latin typeface="+mj-lt"/>
                </a:rPr>
                <a:t>bw</a:t>
              </a:r>
              <a:r>
                <a:rPr lang="en-US" altLang="ja-JP" sz="1600" dirty="0">
                  <a:latin typeface="+mj-lt"/>
                </a:rPr>
                <a:t>. </a:t>
              </a:r>
              <a:r>
                <a:rPr lang="en-US" altLang="ja-JP" sz="1600" dirty="0" err="1">
                  <a:latin typeface="+mj-lt"/>
                </a:rPr>
                <a:t>eNB</a:t>
              </a:r>
              <a:r>
                <a:rPr lang="en-US" altLang="ja-JP" sz="1600" dirty="0">
                  <a:latin typeface="+mj-lt"/>
                </a:rPr>
                <a:t> and </a:t>
              </a:r>
              <a:r>
                <a:rPr lang="en-US" altLang="ja-JP" sz="1600" dirty="0" err="1">
                  <a:latin typeface="+mj-lt"/>
                </a:rPr>
                <a:t>gNB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Short Rx </a:t>
              </a:r>
              <a:r>
                <a:rPr lang="en-US" altLang="ja-JP" sz="1600" dirty="0">
                  <a:latin typeface="+mj-lt"/>
                </a:rPr>
                <a:t>time difference</a:t>
              </a:r>
              <a:r>
                <a:rPr kumimoji="1" lang="en-US" altLang="ja-JP" sz="1600" dirty="0">
                  <a:latin typeface="+mj-lt"/>
                </a:rPr>
                <a:t>(</a:t>
              </a:r>
              <a:r>
                <a:rPr lang="en-US" altLang="ja-JP" sz="1600" dirty="0">
                  <a:solidFill>
                    <a:srgbClr val="FF0000"/>
                  </a:solidFill>
                  <a:latin typeface="+mj-lt"/>
                </a:rPr>
                <a:t>[TBD]</a:t>
              </a:r>
              <a:r>
                <a:rPr lang="en-US" altLang="ja-JP" sz="1600" dirty="0">
                  <a:latin typeface="+mj-lt"/>
                </a:rPr>
                <a:t>us</a:t>
              </a:r>
              <a:r>
                <a:rPr kumimoji="1" lang="en-US" altLang="ja-JP" sz="1600" dirty="0">
                  <a:latin typeface="+mj-lt"/>
                </a:rPr>
                <a:t>)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Power imbalance (</a:t>
              </a:r>
              <a:r>
                <a:rPr lang="en-US" altLang="ja-JP" sz="1600" dirty="0">
                  <a:solidFill>
                    <a:srgbClr val="FF0000"/>
                  </a:solidFill>
                  <a:latin typeface="+mj-lt"/>
                </a:rPr>
                <a:t>[TBD]</a:t>
              </a:r>
              <a:r>
                <a:rPr lang="en-US" altLang="ja-JP" sz="1600" dirty="0">
                  <a:latin typeface="+mj-lt"/>
                </a:rPr>
                <a:t>dB)</a:t>
              </a: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More discussion is necessary to determine the target values</a:t>
              </a:r>
              <a:endParaRPr kumimoji="1" lang="ja-JP" altLang="en-US" sz="1600" dirty="0" err="1">
                <a:latin typeface="+mj-lt"/>
              </a:endParaRPr>
            </a:p>
          </p:txBody>
        </p:sp>
        <p:sp>
          <p:nvSpPr>
            <p:cNvPr id="70" name="テキスト ボックス 69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8" y="4352473"/>
              <a:ext cx="35958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Deployment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>
                  <a:latin typeface="+mj-lt"/>
                </a:rPr>
                <a:t>scenario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Non-</a:t>
              </a:r>
              <a:r>
                <a:rPr kumimoji="1" lang="en-US" altLang="ja-JP" sz="1600" dirty="0" err="1">
                  <a:latin typeface="+mj-lt"/>
                </a:rPr>
                <a:t>colocated</a:t>
              </a:r>
              <a:r>
                <a:rPr kumimoji="1" lang="en-US" altLang="ja-JP" sz="1200" dirty="0">
                  <a:latin typeface="+mj-lt"/>
                </a:rPr>
                <a:t> (at maximum 3 </a:t>
              </a:r>
              <a:r>
                <a:rPr kumimoji="1" lang="en-US" altLang="ja-JP" sz="1200" dirty="0" err="1">
                  <a:latin typeface="+mj-lt"/>
                </a:rPr>
                <a:t>Tx</a:t>
              </a:r>
              <a:r>
                <a:rPr kumimoji="1" lang="en-US" altLang="ja-JP" sz="1200" dirty="0">
                  <a:latin typeface="+mj-lt"/>
                </a:rPr>
                <a:t> points)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Different antenna pattern</a:t>
              </a:r>
              <a:endParaRPr kumimoji="1" lang="ja-JP" altLang="en-US" sz="1600" dirty="0" err="1">
                <a:latin typeface="+mj-lt"/>
              </a:endParaRPr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190500" y="810127"/>
            <a:ext cx="8614036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>
                <a:latin typeface="+mj-lt"/>
              </a:rPr>
              <a:t>Our goal: Define UE performance requirements for intra-band EN-DC and NR-CA for non-</a:t>
            </a:r>
            <a:r>
              <a:rPr lang="en-US" altLang="ja-JP" dirty="0" err="1">
                <a:latin typeface="+mj-lt"/>
              </a:rPr>
              <a:t>colocated</a:t>
            </a:r>
            <a:r>
              <a:rPr lang="en-US" altLang="ja-JP" dirty="0">
                <a:latin typeface="+mj-lt"/>
              </a:rPr>
              <a:t> scenarios</a:t>
            </a:r>
            <a:endParaRPr kumimoji="1" lang="ja-JP" altLang="en-US" dirty="0" err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31624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DD4C87-0D84-3F4F-9CCE-5B1C7E89A6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0A89FFB-7A15-A347-A974-738AC44544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Given the continuous overload situation in RAN4, it is not expected to have a surprising progress on this matter</a:t>
            </a:r>
          </a:p>
          <a:p>
            <a:r>
              <a:rPr lang="en-US" altLang="ja-JP" dirty="0">
                <a:solidFill>
                  <a:schemeClr val="tx1"/>
                </a:solidFill>
              </a:rPr>
              <a:t>Therefore, it is proposed to approve a follow-up RAN4 WI </a:t>
            </a:r>
            <a:r>
              <a:rPr lang="en-US" altLang="ja-JP" u="sng" dirty="0">
                <a:solidFill>
                  <a:srgbClr val="FF0000"/>
                </a:solidFill>
              </a:rPr>
              <a:t>in Rel-18 </a:t>
            </a:r>
            <a:r>
              <a:rPr lang="en-US" altLang="ja-JP" dirty="0">
                <a:solidFill>
                  <a:schemeClr val="tx1"/>
                </a:solidFill>
              </a:rPr>
              <a:t>to complete the work on intra-band non-contiguous scenario</a:t>
            </a:r>
          </a:p>
          <a:p>
            <a:pPr lvl="1"/>
            <a:r>
              <a:rPr lang="en-US" altLang="ja-JP" dirty="0"/>
              <a:t>The</a:t>
            </a:r>
            <a:r>
              <a:rPr lang="ja-JP" altLang="en-US" dirty="0"/>
              <a:t> </a:t>
            </a:r>
            <a:r>
              <a:rPr lang="en-US" altLang="ja-JP" dirty="0"/>
              <a:t>potential scope of the WI is given in the next slide</a:t>
            </a:r>
            <a:endParaRPr lang="en-US" altLang="ja-JP" dirty="0">
              <a:solidFill>
                <a:schemeClr val="tx1"/>
              </a:solidFill>
            </a:endParaRP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572922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8700" y="727348"/>
            <a:ext cx="8226669" cy="3794051"/>
          </a:xfrm>
        </p:spPr>
        <p:txBody>
          <a:bodyPr>
            <a:normAutofit/>
          </a:bodyPr>
          <a:lstStyle/>
          <a:p>
            <a:r>
              <a:rPr kumimoji="1" lang="en-US" altLang="ja-JP" sz="2000" dirty="0"/>
              <a:t>Potential scope of the new WI to support </a:t>
            </a:r>
            <a:r>
              <a:rPr lang="en-GB" altLang="ja-JP" sz="2000" dirty="0"/>
              <a:t>non-</a:t>
            </a:r>
            <a:r>
              <a:rPr lang="en-GB" altLang="ja-JP" sz="2000" dirty="0" err="1"/>
              <a:t>colocated</a:t>
            </a:r>
            <a:r>
              <a:rPr lang="en-GB" altLang="ja-JP" sz="2000" dirty="0"/>
              <a:t> scenario for intra-band non-contiguous EN-DC/NR-CA</a:t>
            </a:r>
            <a:endParaRPr lang="en-US" altLang="ja-JP" sz="800" dirty="0"/>
          </a:p>
          <a:p>
            <a:pPr lvl="1"/>
            <a:endParaRPr lang="en-US" altLang="ja-JP" sz="1800" dirty="0"/>
          </a:p>
          <a:p>
            <a:pPr lvl="1"/>
            <a:endParaRPr kumimoji="1" lang="en-US" altLang="ja-JP" sz="1800" dirty="0"/>
          </a:p>
          <a:p>
            <a:pPr lvl="1"/>
            <a:endParaRPr lang="en-US" altLang="ja-JP" sz="1800" dirty="0"/>
          </a:p>
          <a:p>
            <a:pPr marL="361950" lvl="1" indent="0">
              <a:buNone/>
            </a:pPr>
            <a:endParaRPr kumimoji="1" lang="en-US" altLang="ja-JP" sz="1800" dirty="0"/>
          </a:p>
          <a:p>
            <a:pPr lvl="1"/>
            <a:endParaRPr lang="en-US" altLang="ja-JP" sz="1800" dirty="0"/>
          </a:p>
          <a:p>
            <a:pPr marL="361950" lvl="1" indent="0">
              <a:buNone/>
            </a:pPr>
            <a:endParaRPr kumimoji="1" lang="en-US" altLang="ja-JP" sz="1800" dirty="0"/>
          </a:p>
          <a:p>
            <a:pPr lvl="1"/>
            <a:r>
              <a:rPr lang="en-GB" altLang="ja-JP" sz="1800" dirty="0" err="1"/>
              <a:t>Demod</a:t>
            </a:r>
            <a:r>
              <a:rPr lang="en-GB" altLang="ja-JP" sz="1800" dirty="0"/>
              <a:t> part</a:t>
            </a:r>
            <a:endParaRPr kumimoji="1" lang="ja-JP" altLang="en-US" sz="1800" dirty="0"/>
          </a:p>
        </p:txBody>
      </p:sp>
      <p:sp>
        <p:nvSpPr>
          <p:cNvPr id="6" name="正方形/長方形 5"/>
          <p:cNvSpPr/>
          <p:nvPr/>
        </p:nvSpPr>
        <p:spPr>
          <a:xfrm>
            <a:off x="345617" y="1620464"/>
            <a:ext cx="8508931" cy="45243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GB" altLang="ja-JP" sz="1200" dirty="0"/>
              <a:t>Support of non-co-located scenario for FR1 intra-band non-contiguous EN-DC/NR-CA</a:t>
            </a:r>
          </a:p>
          <a:p>
            <a:pPr marL="285750" lvl="0" indent="-285750">
              <a:buFont typeface="Arial"/>
              <a:buChar char="•"/>
            </a:pPr>
            <a:r>
              <a:rPr lang="en-GB" altLang="ja-JP" sz="1200" dirty="0"/>
              <a:t>RRM part</a:t>
            </a:r>
          </a:p>
          <a:p>
            <a:pPr marL="742950" lvl="1" indent="-285750">
              <a:buFont typeface="Arial"/>
              <a:buChar char="•"/>
            </a:pPr>
            <a:r>
              <a:rPr lang="en-GB" altLang="ja-JP" sz="1200" dirty="0"/>
              <a:t>Study and, if feasible, define requirements for </a:t>
            </a:r>
            <a:r>
              <a:rPr lang="en-GB" altLang="ja-JP" sz="1200" dirty="0">
                <a:solidFill>
                  <a:srgbClr val="FF0000"/>
                </a:solidFill>
              </a:rPr>
              <a:t>UE other than </a:t>
            </a:r>
            <a:r>
              <a:rPr lang="en-US" altLang="ja-JP" sz="1200" dirty="0">
                <a:solidFill>
                  <a:srgbClr val="FF0000"/>
                </a:solidFill>
              </a:rPr>
              <a:t>FG 2-19 Type 2 </a:t>
            </a:r>
            <a:r>
              <a:rPr lang="en-GB" altLang="ja-JP" sz="1200" dirty="0">
                <a:solidFill>
                  <a:srgbClr val="FF0000"/>
                </a:solidFill>
              </a:rPr>
              <a:t>operation </a:t>
            </a:r>
            <a:r>
              <a:rPr lang="en-GB" altLang="ja-JP" sz="1200" dirty="0"/>
              <a:t>in non-co-located deployment for FR1 intra-band non-contiguous NR-CA/EN-DC</a:t>
            </a:r>
          </a:p>
          <a:p>
            <a:pPr marL="1200150" lvl="2" indent="-285750">
              <a:buFont typeface="Arial"/>
              <a:buChar char="•"/>
            </a:pPr>
            <a:r>
              <a:rPr lang="en-GB" altLang="ja-JP" sz="1200" dirty="0"/>
              <a:t>Study the following aspects</a:t>
            </a:r>
          </a:p>
          <a:p>
            <a:pPr marL="1657350" lvl="3" indent="-285750">
              <a:buFont typeface="Arial"/>
              <a:buChar char="•"/>
            </a:pPr>
            <a:r>
              <a:rPr lang="en-GB" altLang="ja-JP" sz="1200" dirty="0"/>
              <a:t>Feasibility of UE RF architecture to support both DL and UL operation </a:t>
            </a:r>
            <a:endParaRPr lang="en-US" altLang="ja-JP" sz="1200" dirty="0"/>
          </a:p>
          <a:p>
            <a:pPr marL="1657350" lvl="3" indent="-285750">
              <a:buFont typeface="Arial"/>
              <a:buChar char="•"/>
            </a:pPr>
            <a:r>
              <a:rPr lang="en-GB" altLang="ja-JP" sz="1200" dirty="0"/>
              <a:t>Feasible value of the power imbalance </a:t>
            </a:r>
            <a:endParaRPr lang="en-US" altLang="ja-JP" sz="1200" dirty="0"/>
          </a:p>
          <a:p>
            <a:pPr marL="1657350" lvl="3" indent="-285750">
              <a:buFont typeface="Arial"/>
              <a:buChar char="•"/>
            </a:pPr>
            <a:r>
              <a:rPr lang="en-GB" altLang="ja-JP" sz="1200" dirty="0"/>
              <a:t>Feasible value of MRTD and MTTD in non-collocated deployment.</a:t>
            </a:r>
            <a:r>
              <a:rPr lang="ja-JP" altLang="ja-JP" sz="1200" dirty="0"/>
              <a:t> </a:t>
            </a:r>
            <a:endParaRPr lang="en-US" altLang="ja-JP" sz="1200" dirty="0"/>
          </a:p>
          <a:p>
            <a:pPr marL="1200150" lvl="2" indent="-285750">
              <a:buFont typeface="Arial"/>
              <a:buChar char="•"/>
            </a:pPr>
            <a:r>
              <a:rPr lang="en-GB" altLang="ja-JP" sz="1200" dirty="0"/>
              <a:t>Define MRTD and MTTD requirements</a:t>
            </a:r>
            <a:endParaRPr lang="en-US" altLang="ja-JP" sz="1200" dirty="0"/>
          </a:p>
          <a:p>
            <a:pPr marL="1657350" lvl="3" indent="-285750">
              <a:buFont typeface="Arial"/>
              <a:buChar char="•"/>
            </a:pPr>
            <a:r>
              <a:rPr lang="en-GB" altLang="ja-JP" sz="1200" dirty="0"/>
              <a:t>Note: MTTD requirements are subject to the decision whether </a:t>
            </a:r>
            <a:r>
              <a:rPr lang="en-US" altLang="ja-JP" sz="1200" dirty="0"/>
              <a:t>UL Tx is needed for both (or all) carriers</a:t>
            </a:r>
            <a:endParaRPr lang="ja-JP" altLang="ja-JP" sz="1200" dirty="0"/>
          </a:p>
          <a:p>
            <a:pPr marL="742950" lvl="1" indent="-285750">
              <a:buFont typeface="Arial"/>
              <a:buChar char="•"/>
            </a:pPr>
            <a:r>
              <a:rPr lang="en-US" altLang="ja-JP" sz="1200" dirty="0">
                <a:solidFill>
                  <a:schemeClr val="tx1"/>
                </a:solidFill>
              </a:rPr>
              <a:t>Define requirements applicable to UEs capable of FG 2-19 Type 2</a:t>
            </a:r>
            <a:endParaRPr lang="ja-JP" altLang="en-US" sz="1200" dirty="0">
              <a:solidFill>
                <a:schemeClr val="tx1"/>
              </a:solidFill>
            </a:endParaRPr>
          </a:p>
          <a:p>
            <a:pPr marL="1200150" lvl="2" indent="-285750">
              <a:buFont typeface="Arial"/>
              <a:buChar char="•"/>
            </a:pPr>
            <a:r>
              <a:rPr lang="en-GB" altLang="ja-JP" sz="1200" dirty="0"/>
              <a:t>First investigate the applicable MRTD and power imbalance level, considering the network deployment scenario and UE implementation feasibility.</a:t>
            </a:r>
          </a:p>
          <a:p>
            <a:pPr marL="1657350" lvl="3" indent="-285750">
              <a:buFont typeface="Arial"/>
              <a:buChar char="•"/>
            </a:pPr>
            <a:r>
              <a:rPr lang="en-GB" altLang="ja-JP" sz="1200" dirty="0"/>
              <a:t>Specify MRTD Requirements for FR1 intra-band non-contiguous EN-DC applied for non-co-located scenario (including power imbalance limitation)</a:t>
            </a:r>
          </a:p>
          <a:p>
            <a:pPr marL="1657350" lvl="3" indent="-285750">
              <a:buFont typeface="Arial"/>
              <a:buChar char="•"/>
            </a:pPr>
            <a:r>
              <a:rPr lang="en-GB" altLang="ja-JP" sz="1200" dirty="0"/>
              <a:t>Specify MRTD Requirements for FR1 intra-band non-contiguous NR-CA applied for non-co-located scenario (including power imbalance limitation)</a:t>
            </a:r>
          </a:p>
          <a:p>
            <a:pPr marL="285750" lvl="0" indent="-285750">
              <a:buFont typeface="Arial"/>
              <a:buChar char="•"/>
            </a:pPr>
            <a:r>
              <a:rPr lang="en-GB" altLang="ja-JP" sz="1200" dirty="0" err="1"/>
              <a:t>Demod</a:t>
            </a:r>
            <a:r>
              <a:rPr lang="en-GB" altLang="ja-JP" sz="1200" dirty="0"/>
              <a:t> part</a:t>
            </a:r>
          </a:p>
          <a:p>
            <a:pPr marL="742950" lvl="1" indent="-285750">
              <a:buFont typeface="Arial"/>
              <a:buChar char="•"/>
            </a:pPr>
            <a:r>
              <a:rPr lang="en-GB" altLang="ja-JP" sz="1200" dirty="0"/>
              <a:t>Define PDSCH Requirements for non-</a:t>
            </a:r>
            <a:r>
              <a:rPr lang="en-GB" altLang="ja-JP" sz="1200" dirty="0" err="1"/>
              <a:t>colocated</a:t>
            </a:r>
            <a:r>
              <a:rPr lang="en-GB" altLang="ja-JP" sz="1200" dirty="0"/>
              <a:t> scenario for intra-band non-contiguous EN-DC and NR-CA </a:t>
            </a:r>
          </a:p>
          <a:p>
            <a:pPr marL="1200150" lvl="2" indent="-285750">
              <a:buFont typeface="Arial"/>
              <a:buChar char="•"/>
            </a:pPr>
            <a:r>
              <a:rPr lang="en-GB" altLang="ja-JP" sz="1200" dirty="0"/>
              <a:t>Define PDSCH demodulation performance requirement based on the applicable MRTD and power imbalance values.</a:t>
            </a:r>
          </a:p>
          <a:p>
            <a:pPr marL="1657350" lvl="3" indent="-285750">
              <a:buFont typeface="Arial"/>
              <a:buChar char="•"/>
            </a:pPr>
            <a:r>
              <a:rPr lang="en-GB" altLang="ja-JP" sz="1200" dirty="0"/>
              <a:t>Power imbalance between the carriers is limited to [X]dB </a:t>
            </a:r>
          </a:p>
          <a:p>
            <a:pPr marL="1200150" lvl="2" indent="-285750">
              <a:buFont typeface="Arial"/>
              <a:buChar char="•"/>
            </a:pPr>
            <a:r>
              <a:rPr lang="en-GB" altLang="ja-JP" sz="1200" dirty="0"/>
              <a:t>[Work is limited to CA/EN-DC for EN-DC/NR-CA for bands 42, n77/n78]</a:t>
            </a:r>
          </a:p>
        </p:txBody>
      </p:sp>
    </p:spTree>
    <p:extLst>
      <p:ext uri="{BB962C8B-B14F-4D97-AF65-F5344CB8AC3E}">
        <p14:creationId xmlns:p14="http://schemas.microsoft.com/office/powerpoint/2010/main" val="1534450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EOF</a:t>
            </a:r>
            <a:endParaRPr kumimoji="1" lang="ja-JP" altLang="en-US" dirty="0"/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2150638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21313</TotalTime>
  <Words>635</Words>
  <Application>Microsoft Office PowerPoint</Application>
  <PresentationFormat>画面に合わせる (4:3)</PresentationFormat>
  <Paragraphs>113</Paragraphs>
  <Slides>7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6" baseType="lpstr">
      <vt:lpstr>HGP創英角ｺﾞｼｯｸUB</vt:lpstr>
      <vt:lpstr>ＭＳ Ｐゴシック</vt:lpstr>
      <vt:lpstr>Arial</vt:lpstr>
      <vt:lpstr>Calibri</vt:lpstr>
      <vt:lpstr>Helvetica</vt:lpstr>
      <vt:lpstr>Verdana</vt:lpstr>
      <vt:lpstr>Wingdings</vt:lpstr>
      <vt:lpstr>4_SB PPT B</vt:lpstr>
      <vt:lpstr>Image</vt:lpstr>
      <vt:lpstr>Motivation for supporting non-colocated scenarios for band 42 and n77/n78</vt:lpstr>
      <vt:lpstr>Background – Spectrum point of view</vt:lpstr>
      <vt:lpstr>Background – 3GPP point of view</vt:lpstr>
      <vt:lpstr>Scenario and target value for new perf. Req.</vt:lpstr>
      <vt:lpstr>Proposals</vt:lpstr>
      <vt:lpstr>Proposals</vt:lpstr>
      <vt:lpstr>EOF</vt:lpstr>
    </vt:vector>
  </TitlesOfParts>
  <Manager/>
  <Company>SoftBank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伏木 雅(SBM テクノロジーユニット)</dc:creator>
  <cp:keywords/>
  <dc:description/>
  <cp:lastModifiedBy>秋元 陽介(SB ﾃｸﾉﾛｼﾞｰﾕﾆｯﾄ)</cp:lastModifiedBy>
  <cp:revision>947</cp:revision>
  <cp:lastPrinted>2016-03-03T23:05:15Z</cp:lastPrinted>
  <dcterms:created xsi:type="dcterms:W3CDTF">2015-10-29T23:05:14Z</dcterms:created>
  <dcterms:modified xsi:type="dcterms:W3CDTF">2021-08-05T07:00:30Z</dcterms:modified>
  <cp:category/>
</cp:coreProperties>
</file>