
<file path=[Content_Types].xml><?xml version="1.0" encoding="utf-8"?>
<Types xmlns="http://schemas.openxmlformats.org/package/2006/content-types">
  <Default Extension="bin" ContentType="application/vnd.openxmlformats-officedocument.oleObject"/>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70" r:id="rId4"/>
    <p:sldId id="269" r:id="rId5"/>
    <p:sldId id="271" r:id="rId6"/>
    <p:sldId id="267" r:id="rId7"/>
    <p:sldId id="268" r:id="rId8"/>
    <p:sldId id="272" r:id="rId9"/>
    <p:sldId id="273" r:id="rId10"/>
    <p:sldId id="274" r:id="rId11"/>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9" autoAdjust="0"/>
    <p:restoredTop sz="94660"/>
  </p:normalViewPr>
  <p:slideViewPr>
    <p:cSldViewPr>
      <p:cViewPr varScale="1">
        <p:scale>
          <a:sx n="66" d="100"/>
          <a:sy n="66" d="100"/>
        </p:scale>
        <p:origin x="-1164" y="-10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A8249707-558B-4A5C-A2DB-04F6483D78B9}" type="datetimeFigureOut">
              <a:rPr kumimoji="1" lang="ja-JP" altLang="en-US" smtClean="0"/>
              <a:t>2017/1/12</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B4E0CFE4-97A1-47F0-AF05-27BF12BC71C9}" type="slidenum">
              <a:rPr kumimoji="1" lang="ja-JP" altLang="en-US" smtClean="0"/>
              <a:t>‹#›</a:t>
            </a:fld>
            <a:endParaRPr kumimoji="1" lang="ja-JP" altLang="en-US"/>
          </a:p>
        </p:txBody>
      </p:sp>
    </p:spTree>
    <p:extLst>
      <p:ext uri="{BB962C8B-B14F-4D97-AF65-F5344CB8AC3E}">
        <p14:creationId xmlns:p14="http://schemas.microsoft.com/office/powerpoint/2010/main" val="5694744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A8249707-558B-4A5C-A2DB-04F6483D78B9}" type="datetimeFigureOut">
              <a:rPr kumimoji="1" lang="ja-JP" altLang="en-US" smtClean="0"/>
              <a:t>2017/1/12</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B4E0CFE4-97A1-47F0-AF05-27BF12BC71C9}" type="slidenum">
              <a:rPr kumimoji="1" lang="ja-JP" altLang="en-US" smtClean="0"/>
              <a:t>‹#›</a:t>
            </a:fld>
            <a:endParaRPr kumimoji="1" lang="ja-JP" altLang="en-US"/>
          </a:p>
        </p:txBody>
      </p:sp>
    </p:spTree>
    <p:extLst>
      <p:ext uri="{BB962C8B-B14F-4D97-AF65-F5344CB8AC3E}">
        <p14:creationId xmlns:p14="http://schemas.microsoft.com/office/powerpoint/2010/main" val="13351897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A8249707-558B-4A5C-A2DB-04F6483D78B9}" type="datetimeFigureOut">
              <a:rPr kumimoji="1" lang="ja-JP" altLang="en-US" smtClean="0"/>
              <a:t>2017/1/12</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B4E0CFE4-97A1-47F0-AF05-27BF12BC71C9}" type="slidenum">
              <a:rPr kumimoji="1" lang="ja-JP" altLang="en-US" smtClean="0"/>
              <a:t>‹#›</a:t>
            </a:fld>
            <a:endParaRPr kumimoji="1" lang="ja-JP" altLang="en-US"/>
          </a:p>
        </p:txBody>
      </p:sp>
    </p:spTree>
    <p:extLst>
      <p:ext uri="{BB962C8B-B14F-4D97-AF65-F5344CB8AC3E}">
        <p14:creationId xmlns:p14="http://schemas.microsoft.com/office/powerpoint/2010/main" val="2684708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A8249707-558B-4A5C-A2DB-04F6483D78B9}" type="datetimeFigureOut">
              <a:rPr kumimoji="1" lang="ja-JP" altLang="en-US" smtClean="0"/>
              <a:t>2017/1/12</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B4E0CFE4-97A1-47F0-AF05-27BF12BC71C9}" type="slidenum">
              <a:rPr kumimoji="1" lang="ja-JP" altLang="en-US" smtClean="0"/>
              <a:t>‹#›</a:t>
            </a:fld>
            <a:endParaRPr kumimoji="1" lang="ja-JP" altLang="en-US"/>
          </a:p>
        </p:txBody>
      </p:sp>
    </p:spTree>
    <p:extLst>
      <p:ext uri="{BB962C8B-B14F-4D97-AF65-F5344CB8AC3E}">
        <p14:creationId xmlns:p14="http://schemas.microsoft.com/office/powerpoint/2010/main" val="2654818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A8249707-558B-4A5C-A2DB-04F6483D78B9}" type="datetimeFigureOut">
              <a:rPr kumimoji="1" lang="ja-JP" altLang="en-US" smtClean="0"/>
              <a:t>2017/1/12</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B4E0CFE4-97A1-47F0-AF05-27BF12BC71C9}" type="slidenum">
              <a:rPr kumimoji="1" lang="ja-JP" altLang="en-US" smtClean="0"/>
              <a:t>‹#›</a:t>
            </a:fld>
            <a:endParaRPr kumimoji="1" lang="ja-JP" altLang="en-US"/>
          </a:p>
        </p:txBody>
      </p:sp>
    </p:spTree>
    <p:extLst>
      <p:ext uri="{BB962C8B-B14F-4D97-AF65-F5344CB8AC3E}">
        <p14:creationId xmlns:p14="http://schemas.microsoft.com/office/powerpoint/2010/main" val="17163041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A8249707-558B-4A5C-A2DB-04F6483D78B9}" type="datetimeFigureOut">
              <a:rPr kumimoji="1" lang="ja-JP" altLang="en-US" smtClean="0"/>
              <a:t>2017/1/12</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B4E0CFE4-97A1-47F0-AF05-27BF12BC71C9}" type="slidenum">
              <a:rPr kumimoji="1" lang="ja-JP" altLang="en-US" smtClean="0"/>
              <a:t>‹#›</a:t>
            </a:fld>
            <a:endParaRPr kumimoji="1" lang="ja-JP" altLang="en-US"/>
          </a:p>
        </p:txBody>
      </p:sp>
    </p:spTree>
    <p:extLst>
      <p:ext uri="{BB962C8B-B14F-4D97-AF65-F5344CB8AC3E}">
        <p14:creationId xmlns:p14="http://schemas.microsoft.com/office/powerpoint/2010/main" val="4687045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A8249707-558B-4A5C-A2DB-04F6483D78B9}" type="datetimeFigureOut">
              <a:rPr kumimoji="1" lang="ja-JP" altLang="en-US" smtClean="0"/>
              <a:t>2017/1/12</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B4E0CFE4-97A1-47F0-AF05-27BF12BC71C9}" type="slidenum">
              <a:rPr kumimoji="1" lang="ja-JP" altLang="en-US" smtClean="0"/>
              <a:t>‹#›</a:t>
            </a:fld>
            <a:endParaRPr kumimoji="1" lang="ja-JP" altLang="en-US"/>
          </a:p>
        </p:txBody>
      </p:sp>
    </p:spTree>
    <p:extLst>
      <p:ext uri="{BB962C8B-B14F-4D97-AF65-F5344CB8AC3E}">
        <p14:creationId xmlns:p14="http://schemas.microsoft.com/office/powerpoint/2010/main" val="36460512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A8249707-558B-4A5C-A2DB-04F6483D78B9}" type="datetimeFigureOut">
              <a:rPr kumimoji="1" lang="ja-JP" altLang="en-US" smtClean="0"/>
              <a:t>2017/1/12</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B4E0CFE4-97A1-47F0-AF05-27BF12BC71C9}" type="slidenum">
              <a:rPr kumimoji="1" lang="ja-JP" altLang="en-US" smtClean="0"/>
              <a:t>‹#›</a:t>
            </a:fld>
            <a:endParaRPr kumimoji="1" lang="ja-JP" altLang="en-US"/>
          </a:p>
        </p:txBody>
      </p:sp>
    </p:spTree>
    <p:extLst>
      <p:ext uri="{BB962C8B-B14F-4D97-AF65-F5344CB8AC3E}">
        <p14:creationId xmlns:p14="http://schemas.microsoft.com/office/powerpoint/2010/main" val="31260084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A8249707-558B-4A5C-A2DB-04F6483D78B9}" type="datetimeFigureOut">
              <a:rPr kumimoji="1" lang="ja-JP" altLang="en-US" smtClean="0"/>
              <a:t>2017/1/12</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B4E0CFE4-97A1-47F0-AF05-27BF12BC71C9}" type="slidenum">
              <a:rPr kumimoji="1" lang="ja-JP" altLang="en-US" smtClean="0"/>
              <a:t>‹#›</a:t>
            </a:fld>
            <a:endParaRPr kumimoji="1" lang="ja-JP" altLang="en-US"/>
          </a:p>
        </p:txBody>
      </p:sp>
    </p:spTree>
    <p:extLst>
      <p:ext uri="{BB962C8B-B14F-4D97-AF65-F5344CB8AC3E}">
        <p14:creationId xmlns:p14="http://schemas.microsoft.com/office/powerpoint/2010/main" val="13459419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A8249707-558B-4A5C-A2DB-04F6483D78B9}" type="datetimeFigureOut">
              <a:rPr kumimoji="1" lang="ja-JP" altLang="en-US" smtClean="0"/>
              <a:t>2017/1/12</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B4E0CFE4-97A1-47F0-AF05-27BF12BC71C9}" type="slidenum">
              <a:rPr kumimoji="1" lang="ja-JP" altLang="en-US" smtClean="0"/>
              <a:t>‹#›</a:t>
            </a:fld>
            <a:endParaRPr kumimoji="1" lang="ja-JP" altLang="en-US"/>
          </a:p>
        </p:txBody>
      </p:sp>
    </p:spTree>
    <p:extLst>
      <p:ext uri="{BB962C8B-B14F-4D97-AF65-F5344CB8AC3E}">
        <p14:creationId xmlns:p14="http://schemas.microsoft.com/office/powerpoint/2010/main" val="205536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A8249707-558B-4A5C-A2DB-04F6483D78B9}" type="datetimeFigureOut">
              <a:rPr kumimoji="1" lang="ja-JP" altLang="en-US" smtClean="0"/>
              <a:t>2017/1/12</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B4E0CFE4-97A1-47F0-AF05-27BF12BC71C9}" type="slidenum">
              <a:rPr kumimoji="1" lang="ja-JP" altLang="en-US" smtClean="0"/>
              <a:t>‹#›</a:t>
            </a:fld>
            <a:endParaRPr kumimoji="1" lang="ja-JP" altLang="en-US"/>
          </a:p>
        </p:txBody>
      </p:sp>
    </p:spTree>
    <p:extLst>
      <p:ext uri="{BB962C8B-B14F-4D97-AF65-F5344CB8AC3E}">
        <p14:creationId xmlns:p14="http://schemas.microsoft.com/office/powerpoint/2010/main" val="36613615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8249707-558B-4A5C-A2DB-04F6483D78B9}" type="datetimeFigureOut">
              <a:rPr kumimoji="1" lang="ja-JP" altLang="en-US" smtClean="0"/>
              <a:t>2017/1/12</a:t>
            </a:fld>
            <a:endParaRPr kumimoji="1" lang="ja-JP" altLang="en-US"/>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4E0CFE4-97A1-47F0-AF05-27BF12BC71C9}" type="slidenum">
              <a:rPr kumimoji="1" lang="ja-JP" altLang="en-US" smtClean="0"/>
              <a:t>‹#›</a:t>
            </a:fld>
            <a:endParaRPr kumimoji="1" lang="ja-JP" altLang="en-US"/>
          </a:p>
        </p:txBody>
      </p:sp>
    </p:spTree>
    <p:extLst>
      <p:ext uri="{BB962C8B-B14F-4D97-AF65-F5344CB8AC3E}">
        <p14:creationId xmlns:p14="http://schemas.microsoft.com/office/powerpoint/2010/main" val="12296753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oleObject" Target="../embeddings/oleObject2.bin"/><Relationship Id="rId4" Type="http://schemas.openxmlformats.org/officeDocument/2006/relationships/image" Target="../media/image1.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oleObject" Target="../embeddings/oleObject4.bin"/><Relationship Id="rId4" Type="http://schemas.openxmlformats.org/officeDocument/2006/relationships/image" Target="../media/image1.em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2090663"/>
          </a:xfrm>
        </p:spPr>
        <p:txBody>
          <a:bodyPr>
            <a:normAutofit fontScale="90000"/>
          </a:bodyPr>
          <a:lstStyle/>
          <a:p>
            <a:pPr algn="l"/>
            <a:r>
              <a:rPr kumimoji="1" lang="en-US" altLang="ja-JP" dirty="0" smtClean="0">
                <a:solidFill>
                  <a:srgbClr val="FF0000"/>
                </a:solidFill>
              </a:rPr>
              <a:t>[DRAFT]</a:t>
            </a:r>
            <a:r>
              <a:rPr kumimoji="1" lang="en-US" altLang="ja-JP" dirty="0" smtClean="0"/>
              <a:t> Summary of RAN3 status on CU-DU split Option 2 </a:t>
            </a:r>
            <a:r>
              <a:rPr lang="en-US" altLang="ja-JP" dirty="0" smtClean="0"/>
              <a:t>and Option 3, and questions/issues for RAN2</a:t>
            </a:r>
            <a:endParaRPr kumimoji="1" lang="ja-JP" altLang="en-US" dirty="0"/>
          </a:p>
        </p:txBody>
      </p:sp>
      <p:sp>
        <p:nvSpPr>
          <p:cNvPr id="3" name="サブタイトル 2"/>
          <p:cNvSpPr>
            <a:spLocks noGrp="1"/>
          </p:cNvSpPr>
          <p:nvPr>
            <p:ph type="subTitle" idx="1"/>
          </p:nvPr>
        </p:nvSpPr>
        <p:spPr>
          <a:xfrm>
            <a:off x="1371600" y="4653136"/>
            <a:ext cx="6400800" cy="697632"/>
          </a:xfrm>
        </p:spPr>
        <p:txBody>
          <a:bodyPr>
            <a:normAutofit fontScale="85000" lnSpcReduction="10000"/>
          </a:bodyPr>
          <a:lstStyle/>
          <a:p>
            <a:r>
              <a:rPr kumimoji="1" lang="en-US" altLang="ja-JP" dirty="0" smtClean="0"/>
              <a:t>RAN3 NR Rapporteur (NTT DOCOMO, INC.)</a:t>
            </a:r>
            <a:endParaRPr kumimoji="1" lang="ja-JP" altLang="en-US" dirty="0"/>
          </a:p>
        </p:txBody>
      </p:sp>
      <p:sp>
        <p:nvSpPr>
          <p:cNvPr id="4" name="Text Box 14"/>
          <p:cNvSpPr txBox="1">
            <a:spLocks noChangeArrowheads="1"/>
          </p:cNvSpPr>
          <p:nvPr/>
        </p:nvSpPr>
        <p:spPr bwMode="auto">
          <a:xfrm>
            <a:off x="107504" y="73033"/>
            <a:ext cx="5810250" cy="461665"/>
          </a:xfrm>
          <a:prstGeom prst="rect">
            <a:avLst/>
          </a:prstGeom>
          <a:noFill/>
          <a:ln w="9525">
            <a:noFill/>
            <a:miter lim="800000"/>
            <a:headEnd/>
            <a:tailEnd/>
          </a:ln>
        </p:spPr>
        <p:txBody>
          <a:bodyPr>
            <a:spAutoFit/>
          </a:bodyPr>
          <a:lstStyle/>
          <a:p>
            <a:pPr eaLnBrk="1" hangingPunct="1">
              <a:defRPr/>
            </a:pPr>
            <a:r>
              <a:rPr lang="sv-SE" sz="1200" b="1" dirty="0">
                <a:latin typeface="Arial "/>
              </a:rPr>
              <a:t>3GPP </a:t>
            </a:r>
            <a:r>
              <a:rPr lang="sv-SE" sz="1200" b="1" dirty="0" smtClean="0">
                <a:latin typeface="Arial "/>
              </a:rPr>
              <a:t>TSG RAN WG3 Meeting </a:t>
            </a:r>
            <a:r>
              <a:rPr lang="sv-SE" sz="1200" b="1" dirty="0" smtClean="0">
                <a:latin typeface="Arial "/>
              </a:rPr>
              <a:t>NR#1</a:t>
            </a:r>
            <a:endParaRPr lang="sv-SE" sz="1200" b="1" dirty="0" smtClean="0">
              <a:latin typeface="Arial "/>
            </a:endParaRPr>
          </a:p>
          <a:p>
            <a:pPr eaLnBrk="1" hangingPunct="1">
              <a:defRPr/>
            </a:pPr>
            <a:r>
              <a:rPr lang="sv-SE" sz="1200" b="1" dirty="0" smtClean="0">
                <a:latin typeface="Arial "/>
              </a:rPr>
              <a:t>Spokane, Washington, USA, 17th-19th January 2017</a:t>
            </a:r>
            <a:endParaRPr lang="sv-SE" sz="1200" b="1" dirty="0">
              <a:latin typeface="Arial "/>
            </a:endParaRPr>
          </a:p>
        </p:txBody>
      </p:sp>
      <p:sp>
        <p:nvSpPr>
          <p:cNvPr id="5" name="Text Box 14"/>
          <p:cNvSpPr txBox="1">
            <a:spLocks noChangeArrowheads="1"/>
          </p:cNvSpPr>
          <p:nvPr/>
        </p:nvSpPr>
        <p:spPr bwMode="auto">
          <a:xfrm>
            <a:off x="755576" y="1527175"/>
            <a:ext cx="5810250" cy="461665"/>
          </a:xfrm>
          <a:prstGeom prst="rect">
            <a:avLst/>
          </a:prstGeom>
          <a:noFill/>
          <a:ln w="9525">
            <a:noFill/>
            <a:miter lim="800000"/>
            <a:headEnd/>
            <a:tailEnd/>
          </a:ln>
        </p:spPr>
        <p:txBody>
          <a:bodyPr>
            <a:spAutoFit/>
          </a:bodyPr>
          <a:lstStyle/>
          <a:p>
            <a:pPr eaLnBrk="1" hangingPunct="1">
              <a:defRPr/>
            </a:pPr>
            <a:r>
              <a:rPr lang="sv-SE" sz="1200" b="1" dirty="0" smtClean="0">
                <a:latin typeface="Arial "/>
              </a:rPr>
              <a:t>Agenda Item: 10.7.1</a:t>
            </a:r>
          </a:p>
          <a:p>
            <a:pPr eaLnBrk="1" hangingPunct="1">
              <a:defRPr/>
            </a:pPr>
            <a:r>
              <a:rPr lang="sv-SE" sz="1200" b="1" dirty="0" smtClean="0">
                <a:latin typeface="Arial "/>
              </a:rPr>
              <a:t>Document for: Discussion and decision</a:t>
            </a:r>
            <a:endParaRPr lang="sv-SE" sz="1200" b="1" dirty="0">
              <a:latin typeface="Arial "/>
            </a:endParaRPr>
          </a:p>
        </p:txBody>
      </p:sp>
      <p:sp>
        <p:nvSpPr>
          <p:cNvPr id="6" name="Text Box 14"/>
          <p:cNvSpPr txBox="1">
            <a:spLocks noChangeArrowheads="1"/>
          </p:cNvSpPr>
          <p:nvPr/>
        </p:nvSpPr>
        <p:spPr bwMode="auto">
          <a:xfrm>
            <a:off x="7898382" y="44624"/>
            <a:ext cx="1210122" cy="276999"/>
          </a:xfrm>
          <a:prstGeom prst="rect">
            <a:avLst/>
          </a:prstGeom>
          <a:noFill/>
          <a:ln w="9525">
            <a:noFill/>
            <a:miter lim="800000"/>
            <a:headEnd/>
            <a:tailEnd/>
          </a:ln>
        </p:spPr>
        <p:txBody>
          <a:bodyPr wrap="square">
            <a:spAutoFit/>
          </a:bodyPr>
          <a:lstStyle/>
          <a:p>
            <a:pPr algn="r" eaLnBrk="1" hangingPunct="1">
              <a:defRPr/>
            </a:pPr>
            <a:r>
              <a:rPr lang="sv-SE" sz="1200" b="1" smtClean="0">
                <a:latin typeface="Arial "/>
              </a:rPr>
              <a:t>R3-170262</a:t>
            </a:r>
            <a:endParaRPr lang="sv-SE" sz="1200" b="1" dirty="0">
              <a:solidFill>
                <a:srgbClr val="FF0000"/>
              </a:solidFill>
              <a:latin typeface="Arial "/>
            </a:endParaRPr>
          </a:p>
        </p:txBody>
      </p:sp>
    </p:spTree>
    <p:extLst>
      <p:ext uri="{BB962C8B-B14F-4D97-AF65-F5344CB8AC3E}">
        <p14:creationId xmlns:p14="http://schemas.microsoft.com/office/powerpoint/2010/main" val="301184607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en-US" altLang="ja-JP" sz="3200" dirty="0" smtClean="0"/>
              <a:t>Benefits and drawbacks of Option 3</a:t>
            </a:r>
            <a:endParaRPr kumimoji="1" lang="ja-JP" altLang="en-US" sz="3200" dirty="0"/>
          </a:p>
        </p:txBody>
      </p:sp>
      <p:sp>
        <p:nvSpPr>
          <p:cNvPr id="3" name="コンテンツ プレースホルダー 2"/>
          <p:cNvSpPr>
            <a:spLocks noGrp="1"/>
          </p:cNvSpPr>
          <p:nvPr>
            <p:ph idx="1"/>
          </p:nvPr>
        </p:nvSpPr>
        <p:spPr>
          <a:xfrm>
            <a:off x="457200" y="1412776"/>
            <a:ext cx="8229600" cy="5256584"/>
          </a:xfrm>
        </p:spPr>
        <p:txBody>
          <a:bodyPr>
            <a:normAutofit lnSpcReduction="10000"/>
          </a:bodyPr>
          <a:lstStyle/>
          <a:p>
            <a:r>
              <a:rPr lang="en-US" altLang="ja-JP" sz="2000" dirty="0" smtClean="0"/>
              <a:t>Benefit</a:t>
            </a:r>
          </a:p>
          <a:p>
            <a:pPr lvl="1">
              <a:buFont typeface="+mj-lt"/>
              <a:buAutoNum type="arabicPeriod"/>
            </a:pPr>
            <a:r>
              <a:rPr lang="en-US" altLang="ja-JP" sz="1200" dirty="0" smtClean="0"/>
              <a:t>This option will allow traffic aggregation from NR and E-UTRA transmission points to be centralized. Additionally, it can facilitate the management of traffic load between NR and E-UTRA transmission points.</a:t>
            </a:r>
          </a:p>
          <a:p>
            <a:pPr lvl="1">
              <a:buFont typeface="+mj-lt"/>
              <a:buAutoNum type="arabicPeriod"/>
            </a:pPr>
            <a:r>
              <a:rPr lang="en-US" altLang="ja-JP" sz="1200" dirty="0" smtClean="0"/>
              <a:t>This option may have the advantage of being more robust under non-ideal transport conditions because the ARQ and packet ordering is performed at the central unit.</a:t>
            </a:r>
          </a:p>
          <a:p>
            <a:pPr lvl="1">
              <a:buFont typeface="+mj-lt"/>
              <a:buAutoNum type="arabicPeriod"/>
            </a:pPr>
            <a:r>
              <a:rPr lang="en-US" altLang="ja-JP" sz="1200" dirty="0" smtClean="0"/>
              <a:t>This split option may also have better flow control across the split.</a:t>
            </a:r>
          </a:p>
          <a:p>
            <a:pPr lvl="1">
              <a:buFont typeface="+mj-lt"/>
              <a:buAutoNum type="arabicPeriod"/>
            </a:pPr>
            <a:r>
              <a:rPr lang="en-US" altLang="ja-JP" sz="1200" dirty="0" smtClean="0"/>
              <a:t>Centralization gains:  ARQ located in the CU may provide centralization or pooling gains.</a:t>
            </a:r>
          </a:p>
          <a:p>
            <a:pPr lvl="1">
              <a:buFont typeface="+mj-lt"/>
              <a:buAutoNum type="arabicPeriod"/>
            </a:pPr>
            <a:r>
              <a:rPr lang="en-US" altLang="ja-JP" sz="1200" dirty="0" smtClean="0"/>
              <a:t>The failure over transport network may also be recovered using the end-to-end ARQ mechanism at CU. This may provide protection for critical data and C-plane signaling.</a:t>
            </a:r>
          </a:p>
          <a:p>
            <a:pPr lvl="1">
              <a:buFont typeface="+mj-lt"/>
              <a:buAutoNum type="arabicPeriod"/>
            </a:pPr>
            <a:r>
              <a:rPr lang="en-US" altLang="ja-JP" sz="1200" dirty="0" smtClean="0"/>
              <a:t>DUs without functions of RLC may handle more connected mode UEs as there is no RLC state information stored and hence no need for UE context.</a:t>
            </a:r>
          </a:p>
          <a:p>
            <a:pPr lvl="1">
              <a:buFont typeface="+mj-lt"/>
              <a:buAutoNum type="arabicPeriod"/>
            </a:pPr>
            <a:r>
              <a:rPr lang="en-US" altLang="ja-JP" sz="1200" dirty="0" smtClean="0"/>
              <a:t>It may reduce processing and buffer requirements in DU due to absence of ARQ protocol.</a:t>
            </a:r>
          </a:p>
          <a:p>
            <a:pPr lvl="1">
              <a:buFont typeface="+mj-lt"/>
              <a:buAutoNum type="arabicPeriod"/>
            </a:pPr>
            <a:r>
              <a:rPr lang="en-US" altLang="ja-JP" sz="1200" dirty="0" smtClean="0"/>
              <a:t>Could be used over multiple radio legs of different DUs for higher reliability (U-Plane and C-Plane).</a:t>
            </a:r>
          </a:p>
          <a:p>
            <a:pPr lvl="1">
              <a:buFont typeface="+mj-lt"/>
              <a:buAutoNum type="arabicPeriod"/>
            </a:pPr>
            <a:r>
              <a:rPr lang="en-US" altLang="ja-JP" sz="1200" dirty="0" smtClean="0"/>
              <a:t>This option may provide an efficient way for implementing intra-</a:t>
            </a:r>
            <a:r>
              <a:rPr lang="en-US" altLang="ja-JP" sz="1200" dirty="0" err="1" smtClean="0"/>
              <a:t>gNB</a:t>
            </a:r>
            <a:r>
              <a:rPr lang="en-US" altLang="ja-JP" sz="1200" dirty="0" smtClean="0"/>
              <a:t> RAN-based mobility.</a:t>
            </a:r>
          </a:p>
          <a:p>
            <a:pPr lvl="1">
              <a:buFont typeface="+mj-lt"/>
              <a:buAutoNum type="arabicPeriod"/>
            </a:pPr>
            <a:r>
              <a:rPr lang="en-US" altLang="ja-JP" sz="1200" dirty="0" smtClean="0"/>
              <a:t>This option may provide an efficient means for implementing integrated access and backhaul to support self-backhauled NR TRPs.</a:t>
            </a:r>
          </a:p>
          <a:p>
            <a:r>
              <a:rPr lang="en-US" altLang="ja-JP" sz="2000" dirty="0" smtClean="0"/>
              <a:t>Drawback</a:t>
            </a:r>
            <a:endParaRPr lang="en-US" altLang="ja-JP" sz="2000" dirty="0"/>
          </a:p>
          <a:p>
            <a:pPr lvl="1">
              <a:buFont typeface="+mj-lt"/>
              <a:buAutoNum type="arabicPeriod"/>
            </a:pPr>
            <a:r>
              <a:rPr lang="en-US" altLang="ja-JP" sz="1200" dirty="0" smtClean="0"/>
              <a:t>Comparatively, the split is more latency sensitive than the split with ARQ in DU, since re-transmissions are susceptible to transport network latency over a split transport network.</a:t>
            </a:r>
            <a:endParaRPr lang="en-US" altLang="ja-JP" sz="2400" dirty="0" smtClean="0">
              <a:solidFill>
                <a:srgbClr val="00B050"/>
              </a:solidFill>
              <a:sym typeface="Wingdings" panose="05000000000000000000" pitchFamily="2" charset="2"/>
            </a:endParaRPr>
          </a:p>
          <a:p>
            <a:pPr>
              <a:buFont typeface="Wingdings" pitchFamily="2" charset="2"/>
              <a:buChar char="è"/>
            </a:pPr>
            <a:endParaRPr lang="en-US" altLang="ja-JP" sz="2000" dirty="0" smtClean="0">
              <a:solidFill>
                <a:srgbClr val="00B050"/>
              </a:solidFill>
              <a:sym typeface="Wingdings" panose="05000000000000000000" pitchFamily="2" charset="2"/>
            </a:endParaRPr>
          </a:p>
          <a:p>
            <a:pPr>
              <a:buFont typeface="Wingdings" pitchFamily="2" charset="2"/>
              <a:buChar char="è"/>
            </a:pPr>
            <a:r>
              <a:rPr lang="en-US" altLang="ja-JP" sz="2000" dirty="0" smtClean="0">
                <a:solidFill>
                  <a:srgbClr val="00B050"/>
                </a:solidFill>
                <a:sym typeface="Wingdings" panose="05000000000000000000" pitchFamily="2" charset="2"/>
              </a:rPr>
              <a:t>RAN3 requests RAN2 feedback on whether Benefit #2, #7 to #9 and Drawback #1 are confirmed and what are their significance</a:t>
            </a:r>
            <a:endParaRPr lang="en-US" altLang="ja-JP" sz="2000" dirty="0" smtClean="0">
              <a:solidFill>
                <a:srgbClr val="00B050"/>
              </a:solidFill>
            </a:endParaRPr>
          </a:p>
        </p:txBody>
      </p:sp>
      <p:sp>
        <p:nvSpPr>
          <p:cNvPr id="6" name="テキスト ボックス 5"/>
          <p:cNvSpPr txBox="1"/>
          <p:nvPr/>
        </p:nvSpPr>
        <p:spPr>
          <a:xfrm>
            <a:off x="8604448" y="6525344"/>
            <a:ext cx="504056" cy="369332"/>
          </a:xfrm>
          <a:prstGeom prst="rect">
            <a:avLst/>
          </a:prstGeom>
          <a:noFill/>
        </p:spPr>
        <p:txBody>
          <a:bodyPr wrap="square" rtlCol="0">
            <a:spAutoFit/>
          </a:bodyPr>
          <a:lstStyle/>
          <a:p>
            <a:pPr algn="r"/>
            <a:r>
              <a:rPr lang="en-US" altLang="ja-JP" dirty="0" smtClean="0"/>
              <a:t>10</a:t>
            </a:r>
            <a:endParaRPr kumimoji="1" lang="ja-JP" altLang="en-US" dirty="0"/>
          </a:p>
        </p:txBody>
      </p:sp>
    </p:spTree>
    <p:extLst>
      <p:ext uri="{BB962C8B-B14F-4D97-AF65-F5344CB8AC3E}">
        <p14:creationId xmlns:p14="http://schemas.microsoft.com/office/powerpoint/2010/main" val="158992918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en-US" altLang="ja-JP" sz="3200" dirty="0" smtClean="0"/>
              <a:t>Introduction</a:t>
            </a:r>
            <a:endParaRPr kumimoji="1" lang="ja-JP" altLang="en-US" sz="3200" dirty="0"/>
          </a:p>
        </p:txBody>
      </p:sp>
      <p:sp>
        <p:nvSpPr>
          <p:cNvPr id="3" name="コンテンツ プレースホルダー 2"/>
          <p:cNvSpPr>
            <a:spLocks noGrp="1"/>
          </p:cNvSpPr>
          <p:nvPr>
            <p:ph idx="1"/>
          </p:nvPr>
        </p:nvSpPr>
        <p:spPr>
          <a:xfrm>
            <a:off x="457200" y="1412776"/>
            <a:ext cx="8229600" cy="4781128"/>
          </a:xfrm>
        </p:spPr>
        <p:txBody>
          <a:bodyPr>
            <a:normAutofit/>
          </a:bodyPr>
          <a:lstStyle/>
          <a:p>
            <a:r>
              <a:rPr lang="en-US" altLang="ja-JP" sz="2400" dirty="0" smtClean="0"/>
              <a:t>Quote from RAN2/3 chairmen announcement of joint session</a:t>
            </a:r>
          </a:p>
          <a:p>
            <a:pPr lvl="1"/>
            <a:r>
              <a:rPr lang="en-US" altLang="ja-JP" sz="2000" i="1" dirty="0" smtClean="0"/>
              <a:t>Joint session on the topic of CU-DU (split Option 2vs3)</a:t>
            </a:r>
          </a:p>
          <a:p>
            <a:pPr lvl="2"/>
            <a:r>
              <a:rPr lang="en-US" altLang="ja-JP" sz="1600" i="1" dirty="0" smtClean="0"/>
              <a:t>RAN2 to present current status of NR UP stack</a:t>
            </a:r>
          </a:p>
          <a:p>
            <a:pPr lvl="2"/>
            <a:r>
              <a:rPr lang="en-US" altLang="ja-JP" sz="1600" i="1" dirty="0" smtClean="0"/>
              <a:t>RAN3 to prepare questions/issues for joint discussion with RAN2</a:t>
            </a:r>
          </a:p>
          <a:p>
            <a:pPr lvl="2"/>
            <a:r>
              <a:rPr lang="en-US" altLang="ja-JP" sz="1600" i="1" dirty="0" smtClean="0"/>
              <a:t>Aim for RAN2 to provide necessary information to assist RAN3 to take a decision on down selection between option 2 and 3, if possible</a:t>
            </a:r>
          </a:p>
          <a:p>
            <a:pPr lvl="1"/>
            <a:endParaRPr lang="en-US" altLang="ja-JP" sz="1600" dirty="0"/>
          </a:p>
          <a:p>
            <a:r>
              <a:rPr lang="en-US" altLang="ja-JP" sz="2000" dirty="0" smtClean="0"/>
              <a:t>This document covers the 2</a:t>
            </a:r>
            <a:r>
              <a:rPr lang="en-US" altLang="ja-JP" sz="2000" baseline="30000" dirty="0" smtClean="0"/>
              <a:t>nd</a:t>
            </a:r>
            <a:r>
              <a:rPr lang="en-US" altLang="ja-JP" sz="2000" dirty="0" smtClean="0"/>
              <a:t> point above (</a:t>
            </a:r>
            <a:r>
              <a:rPr lang="en-US" altLang="ja-JP" sz="2000" i="1" dirty="0" smtClean="0"/>
              <a:t>RAN3 to prepare …</a:t>
            </a:r>
            <a:r>
              <a:rPr lang="en-US" altLang="ja-JP" sz="2000" dirty="0" smtClean="0"/>
              <a:t>) and includes the following:</a:t>
            </a:r>
          </a:p>
          <a:p>
            <a:pPr lvl="1"/>
            <a:r>
              <a:rPr lang="en-US" altLang="ja-JP" sz="1600" dirty="0" smtClean="0"/>
              <a:t>Description of CU-DU split Option 2 and Option 3 based on the NR UP stack (which tries to take into account the latest RAN2 status), with highlight on possible impacts that they have on the NR UP stack</a:t>
            </a:r>
            <a:endParaRPr lang="en-US" altLang="ja-JP" sz="1600" dirty="0"/>
          </a:p>
          <a:p>
            <a:pPr lvl="1"/>
            <a:r>
              <a:rPr lang="en-US" altLang="ja-JP" sz="1600" dirty="0" smtClean="0"/>
              <a:t>Benefits and drawbacks of Option 2 and Option 3 discussed in RAN3, with highlight on the points where RAN3 would like to request RAN2 confirmation/feedback</a:t>
            </a:r>
            <a:endParaRPr lang="en-US" altLang="ja-JP" sz="1600" dirty="0"/>
          </a:p>
        </p:txBody>
      </p:sp>
      <p:sp>
        <p:nvSpPr>
          <p:cNvPr id="6" name="テキスト ボックス 5"/>
          <p:cNvSpPr txBox="1"/>
          <p:nvPr/>
        </p:nvSpPr>
        <p:spPr>
          <a:xfrm>
            <a:off x="8604448" y="6525344"/>
            <a:ext cx="504056" cy="369332"/>
          </a:xfrm>
          <a:prstGeom prst="rect">
            <a:avLst/>
          </a:prstGeom>
          <a:noFill/>
        </p:spPr>
        <p:txBody>
          <a:bodyPr wrap="square" rtlCol="0">
            <a:spAutoFit/>
          </a:bodyPr>
          <a:lstStyle/>
          <a:p>
            <a:pPr algn="r"/>
            <a:r>
              <a:rPr kumimoji="1" lang="en-US" altLang="ja-JP" dirty="0" smtClean="0"/>
              <a:t>2</a:t>
            </a:r>
            <a:endParaRPr kumimoji="1" lang="ja-JP" altLang="en-US" dirty="0"/>
          </a:p>
        </p:txBody>
      </p:sp>
    </p:spTree>
    <p:extLst>
      <p:ext uri="{BB962C8B-B14F-4D97-AF65-F5344CB8AC3E}">
        <p14:creationId xmlns:p14="http://schemas.microsoft.com/office/powerpoint/2010/main" val="24084210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en-US" altLang="ja-JP" sz="3200" dirty="0" smtClean="0"/>
              <a:t>Description of Option 2 (PDCP/RLC split)</a:t>
            </a:r>
            <a:endParaRPr kumimoji="1" lang="ja-JP" altLang="en-US" sz="3200" dirty="0"/>
          </a:p>
        </p:txBody>
      </p:sp>
      <p:sp>
        <p:nvSpPr>
          <p:cNvPr id="3" name="コンテンツ プレースホルダー 2"/>
          <p:cNvSpPr>
            <a:spLocks noGrp="1"/>
          </p:cNvSpPr>
          <p:nvPr>
            <p:ph idx="1"/>
          </p:nvPr>
        </p:nvSpPr>
        <p:spPr>
          <a:xfrm>
            <a:off x="457200" y="1412776"/>
            <a:ext cx="8229600" cy="4781128"/>
          </a:xfrm>
        </p:spPr>
        <p:txBody>
          <a:bodyPr>
            <a:normAutofit/>
          </a:bodyPr>
          <a:lstStyle/>
          <a:p>
            <a:pPr marL="0" indent="0">
              <a:buNone/>
            </a:pPr>
            <a:r>
              <a:rPr lang="en-US" altLang="ja-JP" sz="2000" u="sng" dirty="0" smtClean="0"/>
              <a:t>Description</a:t>
            </a:r>
          </a:p>
          <a:p>
            <a:pPr marL="0" indent="0">
              <a:buNone/>
            </a:pPr>
            <a:r>
              <a:rPr lang="en-US" altLang="ja-JP" sz="1600" dirty="0" smtClean="0"/>
              <a:t>In this </a:t>
            </a:r>
            <a:r>
              <a:rPr lang="en-US" altLang="ja-JP" sz="1600" dirty="0"/>
              <a:t>option </a:t>
            </a:r>
            <a:r>
              <a:rPr lang="en-US" altLang="ja-JP" sz="1600" dirty="0" smtClean="0"/>
              <a:t>split option, RRC, PDCP are in the central unit. RLC, MAC, physical layer and RF are in the distributed unit.</a:t>
            </a:r>
          </a:p>
        </p:txBody>
      </p:sp>
      <p:sp>
        <p:nvSpPr>
          <p:cNvPr id="6" name="テキスト ボックス 5"/>
          <p:cNvSpPr txBox="1"/>
          <p:nvPr/>
        </p:nvSpPr>
        <p:spPr>
          <a:xfrm>
            <a:off x="8604448" y="6525344"/>
            <a:ext cx="504056" cy="369332"/>
          </a:xfrm>
          <a:prstGeom prst="rect">
            <a:avLst/>
          </a:prstGeom>
          <a:noFill/>
        </p:spPr>
        <p:txBody>
          <a:bodyPr wrap="square" rtlCol="0">
            <a:spAutoFit/>
          </a:bodyPr>
          <a:lstStyle/>
          <a:p>
            <a:pPr algn="r"/>
            <a:r>
              <a:rPr kumimoji="1" lang="en-US" altLang="ja-JP" dirty="0" smtClean="0"/>
              <a:t>3</a:t>
            </a:r>
            <a:endParaRPr kumimoji="1" lang="ja-JP" altLang="en-US" dirty="0"/>
          </a:p>
        </p:txBody>
      </p:sp>
    </p:spTree>
    <p:extLst>
      <p:ext uri="{BB962C8B-B14F-4D97-AF65-F5344CB8AC3E}">
        <p14:creationId xmlns:p14="http://schemas.microsoft.com/office/powerpoint/2010/main" val="127020558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正方形/長方形 13"/>
          <p:cNvSpPr/>
          <p:nvPr/>
        </p:nvSpPr>
        <p:spPr>
          <a:xfrm>
            <a:off x="4793407" y="4221088"/>
            <a:ext cx="4063069" cy="2592288"/>
          </a:xfrm>
          <a:prstGeom prst="rect">
            <a:avLst/>
          </a:prstGeom>
          <a:solidFill>
            <a:schemeClr val="accent6">
              <a:lumMod val="20000"/>
              <a:lumOff val="8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altLang="ja-JP" dirty="0" smtClean="0">
                <a:solidFill>
                  <a:schemeClr val="tx1"/>
                </a:solidFill>
              </a:rPr>
              <a:t>D</a:t>
            </a:r>
            <a:r>
              <a:rPr kumimoji="1" lang="en-US" altLang="ja-JP" dirty="0" smtClean="0">
                <a:solidFill>
                  <a:schemeClr val="tx1"/>
                </a:solidFill>
              </a:rPr>
              <a:t>U</a:t>
            </a:r>
            <a:endParaRPr kumimoji="1" lang="ja-JP" altLang="en-US" dirty="0">
              <a:solidFill>
                <a:schemeClr val="tx1"/>
              </a:solidFill>
            </a:endParaRPr>
          </a:p>
        </p:txBody>
      </p:sp>
      <p:sp>
        <p:nvSpPr>
          <p:cNvPr id="13" name="正方形/長方形 12"/>
          <p:cNvSpPr/>
          <p:nvPr/>
        </p:nvSpPr>
        <p:spPr>
          <a:xfrm>
            <a:off x="4793407" y="2348878"/>
            <a:ext cx="4063069" cy="1728193"/>
          </a:xfrm>
          <a:prstGeom prst="rect">
            <a:avLst/>
          </a:prstGeom>
          <a:solidFill>
            <a:schemeClr val="accent3">
              <a:lumMod val="20000"/>
              <a:lumOff val="8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r>
              <a:rPr kumimoji="1" lang="en-US" altLang="ja-JP" dirty="0" smtClean="0">
                <a:solidFill>
                  <a:schemeClr val="tx1"/>
                </a:solidFill>
              </a:rPr>
              <a:t>CU</a:t>
            </a:r>
            <a:endParaRPr kumimoji="1" lang="ja-JP" altLang="en-US" dirty="0">
              <a:solidFill>
                <a:schemeClr val="tx1"/>
              </a:solidFill>
            </a:endParaRPr>
          </a:p>
        </p:txBody>
      </p:sp>
      <p:sp>
        <p:nvSpPr>
          <p:cNvPr id="2" name="タイトル 1"/>
          <p:cNvSpPr>
            <a:spLocks noGrp="1"/>
          </p:cNvSpPr>
          <p:nvPr>
            <p:ph type="title"/>
          </p:nvPr>
        </p:nvSpPr>
        <p:spPr/>
        <p:txBody>
          <a:bodyPr>
            <a:normAutofit/>
          </a:bodyPr>
          <a:lstStyle/>
          <a:p>
            <a:r>
              <a:rPr kumimoji="1" lang="en-US" altLang="ja-JP" sz="3200" dirty="0" smtClean="0"/>
              <a:t>Description of Option 2 (PDCP/RLC split)</a:t>
            </a:r>
            <a:endParaRPr kumimoji="1" lang="ja-JP" altLang="en-US" sz="3200" dirty="0"/>
          </a:p>
        </p:txBody>
      </p:sp>
      <p:sp>
        <p:nvSpPr>
          <p:cNvPr id="6" name="テキスト ボックス 5"/>
          <p:cNvSpPr txBox="1"/>
          <p:nvPr/>
        </p:nvSpPr>
        <p:spPr>
          <a:xfrm>
            <a:off x="8604448" y="6525344"/>
            <a:ext cx="504056" cy="369332"/>
          </a:xfrm>
          <a:prstGeom prst="rect">
            <a:avLst/>
          </a:prstGeom>
          <a:noFill/>
        </p:spPr>
        <p:txBody>
          <a:bodyPr wrap="square" rtlCol="0">
            <a:spAutoFit/>
          </a:bodyPr>
          <a:lstStyle/>
          <a:p>
            <a:pPr algn="r"/>
            <a:r>
              <a:rPr kumimoji="1" lang="en-US" altLang="ja-JP" dirty="0" smtClean="0"/>
              <a:t>4</a:t>
            </a:r>
            <a:endParaRPr kumimoji="1" lang="ja-JP" altLang="en-US" dirty="0"/>
          </a:p>
        </p:txBody>
      </p:sp>
      <p:graphicFrame>
        <p:nvGraphicFramePr>
          <p:cNvPr id="4" name="オブジェクト 3"/>
          <p:cNvGraphicFramePr>
            <a:graphicFrameLocks noChangeAspect="1"/>
          </p:cNvGraphicFramePr>
          <p:nvPr>
            <p:extLst>
              <p:ext uri="{D42A27DB-BD31-4B8C-83A1-F6EECF244321}">
                <p14:modId xmlns:p14="http://schemas.microsoft.com/office/powerpoint/2010/main" val="805798234"/>
              </p:ext>
            </p:extLst>
          </p:nvPr>
        </p:nvGraphicFramePr>
        <p:xfrm>
          <a:off x="35496" y="1845493"/>
          <a:ext cx="3533775" cy="4967287"/>
        </p:xfrm>
        <a:graphic>
          <a:graphicData uri="http://schemas.openxmlformats.org/presentationml/2006/ole">
            <mc:AlternateContent xmlns:mc="http://schemas.openxmlformats.org/markup-compatibility/2006">
              <mc:Choice xmlns:v="urn:schemas-microsoft-com:vml" Requires="v">
                <p:oleObj spid="_x0000_s3110" r:id="rId3" imgW="6719111" imgH="9445655" progId="Visio.Drawing.11">
                  <p:embed/>
                </p:oleObj>
              </mc:Choice>
              <mc:Fallback>
                <p:oleObj r:id="rId3" imgW="6719111" imgH="9445655"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496" y="1845493"/>
                        <a:ext cx="3533775" cy="4967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オブジェクト 4"/>
          <p:cNvGraphicFramePr>
            <a:graphicFrameLocks noChangeAspect="1"/>
          </p:cNvGraphicFramePr>
          <p:nvPr>
            <p:extLst>
              <p:ext uri="{D42A27DB-BD31-4B8C-83A1-F6EECF244321}">
                <p14:modId xmlns:p14="http://schemas.microsoft.com/office/powerpoint/2010/main" val="3805283096"/>
              </p:ext>
            </p:extLst>
          </p:nvPr>
        </p:nvGraphicFramePr>
        <p:xfrm>
          <a:off x="5297463" y="1844823"/>
          <a:ext cx="3533775" cy="4967287"/>
        </p:xfrm>
        <a:graphic>
          <a:graphicData uri="http://schemas.openxmlformats.org/presentationml/2006/ole">
            <mc:AlternateContent xmlns:mc="http://schemas.openxmlformats.org/markup-compatibility/2006">
              <mc:Choice xmlns:v="urn:schemas-microsoft-com:vml" Requires="v">
                <p:oleObj spid="_x0000_s3111" r:id="rId5" imgW="6719111" imgH="9445655" progId="Visio.Drawing.11">
                  <p:embed/>
                </p:oleObj>
              </mc:Choice>
              <mc:Fallback>
                <p:oleObj r:id="rId5" imgW="6719111" imgH="9445655"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97463" y="1844823"/>
                        <a:ext cx="3533775" cy="4967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1" name="テキスト ボックス 10"/>
          <p:cNvSpPr txBox="1"/>
          <p:nvPr/>
        </p:nvSpPr>
        <p:spPr>
          <a:xfrm>
            <a:off x="35495" y="1412776"/>
            <a:ext cx="3888433" cy="307777"/>
          </a:xfrm>
          <a:prstGeom prst="rect">
            <a:avLst/>
          </a:prstGeom>
          <a:noFill/>
        </p:spPr>
        <p:txBody>
          <a:bodyPr wrap="square" rtlCol="0">
            <a:spAutoFit/>
          </a:bodyPr>
          <a:lstStyle/>
          <a:p>
            <a:pPr algn="ctr"/>
            <a:r>
              <a:rPr kumimoji="1" lang="en-US" altLang="ja-JP" sz="1400" u="sng" dirty="0" smtClean="0"/>
              <a:t>Overall layer 2 structure for NR (RAN2 agreement)</a:t>
            </a:r>
            <a:endParaRPr kumimoji="1" lang="ja-JP" altLang="en-US" sz="1400" u="sng" dirty="0"/>
          </a:p>
        </p:txBody>
      </p:sp>
      <p:sp>
        <p:nvSpPr>
          <p:cNvPr id="12" name="テキスト ボックス 11"/>
          <p:cNvSpPr txBox="1"/>
          <p:nvPr/>
        </p:nvSpPr>
        <p:spPr>
          <a:xfrm>
            <a:off x="4932040" y="1412776"/>
            <a:ext cx="3888433" cy="307777"/>
          </a:xfrm>
          <a:prstGeom prst="rect">
            <a:avLst/>
          </a:prstGeom>
          <a:noFill/>
        </p:spPr>
        <p:txBody>
          <a:bodyPr wrap="square" rtlCol="0">
            <a:spAutoFit/>
          </a:bodyPr>
          <a:lstStyle/>
          <a:p>
            <a:pPr algn="ctr"/>
            <a:r>
              <a:rPr kumimoji="1" lang="en-US" altLang="ja-JP" sz="1400" u="sng" dirty="0" smtClean="0"/>
              <a:t>Layer 2 structure split into CU and DU (Option 2)</a:t>
            </a:r>
            <a:endParaRPr kumimoji="1" lang="ja-JP" altLang="en-US" sz="1400" u="sng" dirty="0"/>
          </a:p>
        </p:txBody>
      </p:sp>
    </p:spTree>
    <p:extLst>
      <p:ext uri="{BB962C8B-B14F-4D97-AF65-F5344CB8AC3E}">
        <p14:creationId xmlns:p14="http://schemas.microsoft.com/office/powerpoint/2010/main" val="312881421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en-US" altLang="ja-JP" sz="3200" dirty="0" smtClean="0"/>
              <a:t>Possible impact on NR UP stack with Option 2</a:t>
            </a:r>
            <a:endParaRPr kumimoji="1" lang="ja-JP" altLang="en-US" sz="3200" dirty="0"/>
          </a:p>
        </p:txBody>
      </p:sp>
      <p:sp>
        <p:nvSpPr>
          <p:cNvPr id="3" name="コンテンツ プレースホルダー 2"/>
          <p:cNvSpPr>
            <a:spLocks noGrp="1"/>
          </p:cNvSpPr>
          <p:nvPr>
            <p:ph idx="1"/>
          </p:nvPr>
        </p:nvSpPr>
        <p:spPr>
          <a:xfrm>
            <a:off x="457200" y="1412776"/>
            <a:ext cx="8229600" cy="4781128"/>
          </a:xfrm>
        </p:spPr>
        <p:txBody>
          <a:bodyPr>
            <a:normAutofit/>
          </a:bodyPr>
          <a:lstStyle/>
          <a:p>
            <a:r>
              <a:rPr lang="en-US" altLang="ja-JP" sz="2400" dirty="0" smtClean="0"/>
              <a:t>None?</a:t>
            </a:r>
          </a:p>
        </p:txBody>
      </p:sp>
      <p:sp>
        <p:nvSpPr>
          <p:cNvPr id="6" name="テキスト ボックス 5"/>
          <p:cNvSpPr txBox="1"/>
          <p:nvPr/>
        </p:nvSpPr>
        <p:spPr>
          <a:xfrm>
            <a:off x="8604448" y="6525344"/>
            <a:ext cx="504056" cy="369332"/>
          </a:xfrm>
          <a:prstGeom prst="rect">
            <a:avLst/>
          </a:prstGeom>
          <a:noFill/>
        </p:spPr>
        <p:txBody>
          <a:bodyPr wrap="square" rtlCol="0">
            <a:spAutoFit/>
          </a:bodyPr>
          <a:lstStyle/>
          <a:p>
            <a:pPr algn="r"/>
            <a:r>
              <a:rPr kumimoji="1" lang="en-US" altLang="ja-JP" dirty="0" smtClean="0"/>
              <a:t>5</a:t>
            </a:r>
            <a:endParaRPr kumimoji="1" lang="ja-JP" altLang="en-US" dirty="0"/>
          </a:p>
        </p:txBody>
      </p:sp>
    </p:spTree>
    <p:extLst>
      <p:ext uri="{BB962C8B-B14F-4D97-AF65-F5344CB8AC3E}">
        <p14:creationId xmlns:p14="http://schemas.microsoft.com/office/powerpoint/2010/main" val="365707899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fontScale="90000"/>
          </a:bodyPr>
          <a:lstStyle/>
          <a:p>
            <a:r>
              <a:rPr kumimoji="1" lang="en-US" altLang="ja-JP" sz="3600" dirty="0" smtClean="0"/>
              <a:t>Description of Option 3 (High RLC/Low RLC split)</a:t>
            </a:r>
            <a:endParaRPr kumimoji="1" lang="ja-JP" altLang="en-US" sz="3600" dirty="0"/>
          </a:p>
        </p:txBody>
      </p:sp>
      <p:sp>
        <p:nvSpPr>
          <p:cNvPr id="3" name="コンテンツ プレースホルダー 2"/>
          <p:cNvSpPr>
            <a:spLocks noGrp="1"/>
          </p:cNvSpPr>
          <p:nvPr>
            <p:ph idx="1"/>
          </p:nvPr>
        </p:nvSpPr>
        <p:spPr>
          <a:xfrm>
            <a:off x="457200" y="1412776"/>
            <a:ext cx="8229600" cy="4781128"/>
          </a:xfrm>
        </p:spPr>
        <p:txBody>
          <a:bodyPr>
            <a:normAutofit/>
          </a:bodyPr>
          <a:lstStyle/>
          <a:p>
            <a:pPr marL="0" indent="0">
              <a:buNone/>
            </a:pPr>
            <a:r>
              <a:rPr lang="en-US" altLang="ja-JP" sz="2000" u="sng" dirty="0" smtClean="0"/>
              <a:t>Description</a:t>
            </a:r>
          </a:p>
          <a:p>
            <a:pPr>
              <a:buFontTx/>
              <a:buChar char="-"/>
            </a:pPr>
            <a:r>
              <a:rPr lang="en-US" altLang="ja-JP" sz="1600" dirty="0"/>
              <a:t>Low RLC may be composed of segmentation </a:t>
            </a:r>
            <a:r>
              <a:rPr lang="en-US" altLang="ja-JP" sz="1600" dirty="0" smtClean="0"/>
              <a:t>function</a:t>
            </a:r>
          </a:p>
          <a:p>
            <a:pPr>
              <a:buFontTx/>
              <a:buChar char="-"/>
            </a:pPr>
            <a:r>
              <a:rPr lang="en-US" altLang="ja-JP" sz="1600" dirty="0"/>
              <a:t>High RLC may be composed of ARQ and other RLC </a:t>
            </a:r>
            <a:r>
              <a:rPr lang="en-US" altLang="ja-JP" sz="1600" dirty="0" smtClean="0"/>
              <a:t>function</a:t>
            </a:r>
          </a:p>
          <a:p>
            <a:pPr marL="0" indent="0">
              <a:buNone/>
            </a:pPr>
            <a:r>
              <a:rPr lang="en-US" altLang="ja-JP" sz="1600" dirty="0"/>
              <a:t>This option splits the RLC sublayer into High RLC and Low RLC sublayers such that for RLC Acknowledged Mode operation, all RLC functions may be performed at the High RLC sublayer residing in the central unit, while the segmentation maybe performed at the Low RLC sublayer residing in the distributed unit. Here High RLC segments RLC PDU based on the </a:t>
            </a:r>
            <a:r>
              <a:rPr lang="en-US" altLang="ja-JP" sz="1600"/>
              <a:t>status </a:t>
            </a:r>
            <a:r>
              <a:rPr lang="en-US" altLang="ja-JP" sz="1600" smtClean="0"/>
              <a:t>reports, </a:t>
            </a:r>
            <a:r>
              <a:rPr lang="en-US" altLang="ja-JP" sz="1600" dirty="0"/>
              <a:t>while Low RLC segments RLC PDU into the available MAC PDU resources</a:t>
            </a:r>
            <a:endParaRPr lang="en-US" altLang="ja-JP" sz="1600" dirty="0" smtClean="0"/>
          </a:p>
        </p:txBody>
      </p:sp>
      <p:sp>
        <p:nvSpPr>
          <p:cNvPr id="6" name="テキスト ボックス 5"/>
          <p:cNvSpPr txBox="1"/>
          <p:nvPr/>
        </p:nvSpPr>
        <p:spPr>
          <a:xfrm>
            <a:off x="8604448" y="6525344"/>
            <a:ext cx="504056" cy="369332"/>
          </a:xfrm>
          <a:prstGeom prst="rect">
            <a:avLst/>
          </a:prstGeom>
          <a:noFill/>
        </p:spPr>
        <p:txBody>
          <a:bodyPr wrap="square" rtlCol="0">
            <a:spAutoFit/>
          </a:bodyPr>
          <a:lstStyle/>
          <a:p>
            <a:pPr algn="r"/>
            <a:r>
              <a:rPr kumimoji="1" lang="en-US" altLang="ja-JP" dirty="0" smtClean="0"/>
              <a:t>6</a:t>
            </a:r>
            <a:endParaRPr kumimoji="1" lang="ja-JP" altLang="en-US" dirty="0"/>
          </a:p>
        </p:txBody>
      </p:sp>
    </p:spTree>
    <p:extLst>
      <p:ext uri="{BB962C8B-B14F-4D97-AF65-F5344CB8AC3E}">
        <p14:creationId xmlns:p14="http://schemas.microsoft.com/office/powerpoint/2010/main" val="28135872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正方形/長方形 13"/>
          <p:cNvSpPr/>
          <p:nvPr/>
        </p:nvSpPr>
        <p:spPr>
          <a:xfrm>
            <a:off x="4793407" y="5059783"/>
            <a:ext cx="4063069" cy="1753593"/>
          </a:xfrm>
          <a:prstGeom prst="rect">
            <a:avLst/>
          </a:prstGeom>
          <a:solidFill>
            <a:schemeClr val="accent6">
              <a:lumMod val="20000"/>
              <a:lumOff val="8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altLang="ja-JP" dirty="0" smtClean="0">
                <a:solidFill>
                  <a:schemeClr val="tx1"/>
                </a:solidFill>
              </a:rPr>
              <a:t>D</a:t>
            </a:r>
            <a:r>
              <a:rPr kumimoji="1" lang="en-US" altLang="ja-JP" dirty="0" smtClean="0">
                <a:solidFill>
                  <a:schemeClr val="tx1"/>
                </a:solidFill>
              </a:rPr>
              <a:t>U</a:t>
            </a:r>
            <a:endParaRPr kumimoji="1" lang="ja-JP" altLang="en-US" dirty="0">
              <a:solidFill>
                <a:schemeClr val="tx1"/>
              </a:solidFill>
            </a:endParaRPr>
          </a:p>
        </p:txBody>
      </p:sp>
      <p:sp>
        <p:nvSpPr>
          <p:cNvPr id="13" name="正方形/長方形 12"/>
          <p:cNvSpPr/>
          <p:nvPr/>
        </p:nvSpPr>
        <p:spPr>
          <a:xfrm>
            <a:off x="4793407" y="2348879"/>
            <a:ext cx="4063069" cy="2638895"/>
          </a:xfrm>
          <a:prstGeom prst="rect">
            <a:avLst/>
          </a:prstGeom>
          <a:solidFill>
            <a:schemeClr val="accent3">
              <a:lumMod val="20000"/>
              <a:lumOff val="8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r>
              <a:rPr kumimoji="1" lang="en-US" altLang="ja-JP" dirty="0" smtClean="0">
                <a:solidFill>
                  <a:schemeClr val="tx1"/>
                </a:solidFill>
              </a:rPr>
              <a:t>CU</a:t>
            </a:r>
            <a:endParaRPr kumimoji="1" lang="ja-JP" altLang="en-US" dirty="0">
              <a:solidFill>
                <a:schemeClr val="tx1"/>
              </a:solidFill>
            </a:endParaRPr>
          </a:p>
        </p:txBody>
      </p:sp>
      <p:sp>
        <p:nvSpPr>
          <p:cNvPr id="2" name="タイトル 1"/>
          <p:cNvSpPr>
            <a:spLocks noGrp="1"/>
          </p:cNvSpPr>
          <p:nvPr>
            <p:ph type="title"/>
          </p:nvPr>
        </p:nvSpPr>
        <p:spPr/>
        <p:txBody>
          <a:bodyPr>
            <a:normAutofit/>
          </a:bodyPr>
          <a:lstStyle/>
          <a:p>
            <a:r>
              <a:rPr lang="en-US" altLang="ja-JP" sz="3200" dirty="0">
                <a:solidFill>
                  <a:prstClr val="black"/>
                </a:solidFill>
              </a:rPr>
              <a:t>Description of Option 3 (High RLC/Low RLC split)</a:t>
            </a:r>
            <a:endParaRPr kumimoji="1" lang="ja-JP" altLang="en-US" dirty="0"/>
          </a:p>
        </p:txBody>
      </p:sp>
      <p:sp>
        <p:nvSpPr>
          <p:cNvPr id="6" name="テキスト ボックス 5"/>
          <p:cNvSpPr txBox="1"/>
          <p:nvPr/>
        </p:nvSpPr>
        <p:spPr>
          <a:xfrm>
            <a:off x="8604448" y="6525344"/>
            <a:ext cx="504056" cy="369332"/>
          </a:xfrm>
          <a:prstGeom prst="rect">
            <a:avLst/>
          </a:prstGeom>
          <a:noFill/>
        </p:spPr>
        <p:txBody>
          <a:bodyPr wrap="square" rtlCol="0">
            <a:spAutoFit/>
          </a:bodyPr>
          <a:lstStyle/>
          <a:p>
            <a:pPr algn="r"/>
            <a:r>
              <a:rPr kumimoji="1" lang="en-US" altLang="ja-JP" dirty="0" smtClean="0"/>
              <a:t>7</a:t>
            </a:r>
            <a:endParaRPr kumimoji="1" lang="ja-JP" altLang="en-US" dirty="0"/>
          </a:p>
        </p:txBody>
      </p:sp>
      <p:graphicFrame>
        <p:nvGraphicFramePr>
          <p:cNvPr id="4" name="オブジェクト 3"/>
          <p:cNvGraphicFramePr>
            <a:graphicFrameLocks noChangeAspect="1"/>
          </p:cNvGraphicFramePr>
          <p:nvPr>
            <p:extLst>
              <p:ext uri="{D42A27DB-BD31-4B8C-83A1-F6EECF244321}">
                <p14:modId xmlns:p14="http://schemas.microsoft.com/office/powerpoint/2010/main" val="3414406221"/>
              </p:ext>
            </p:extLst>
          </p:nvPr>
        </p:nvGraphicFramePr>
        <p:xfrm>
          <a:off x="35496" y="1845494"/>
          <a:ext cx="3533775" cy="4967287"/>
        </p:xfrm>
        <a:graphic>
          <a:graphicData uri="http://schemas.openxmlformats.org/presentationml/2006/ole">
            <mc:AlternateContent xmlns:mc="http://schemas.openxmlformats.org/markup-compatibility/2006">
              <mc:Choice xmlns:v="urn:schemas-microsoft-com:vml" Requires="v">
                <p:oleObj spid="_x0000_s2095" r:id="rId3" imgW="6719111" imgH="9445655" progId="Visio.Drawing.11">
                  <p:embed/>
                </p:oleObj>
              </mc:Choice>
              <mc:Fallback>
                <p:oleObj r:id="rId3" imgW="6719111" imgH="9445655" progId="Visio.Drawing.11">
                  <p:embed/>
                  <p:pic>
                    <p:nvPicPr>
                      <p:cNvPr id="0" name="オブジェクト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496" y="1845494"/>
                        <a:ext cx="3533775" cy="4967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オブジェクト 4"/>
          <p:cNvGraphicFramePr>
            <a:graphicFrameLocks noChangeAspect="1"/>
          </p:cNvGraphicFramePr>
          <p:nvPr>
            <p:extLst>
              <p:ext uri="{D42A27DB-BD31-4B8C-83A1-F6EECF244321}">
                <p14:modId xmlns:p14="http://schemas.microsoft.com/office/powerpoint/2010/main" val="2997792939"/>
              </p:ext>
            </p:extLst>
          </p:nvPr>
        </p:nvGraphicFramePr>
        <p:xfrm>
          <a:off x="5297463" y="1844824"/>
          <a:ext cx="3533775" cy="4967287"/>
        </p:xfrm>
        <a:graphic>
          <a:graphicData uri="http://schemas.openxmlformats.org/presentationml/2006/ole">
            <mc:AlternateContent xmlns:mc="http://schemas.openxmlformats.org/markup-compatibility/2006">
              <mc:Choice xmlns:v="urn:schemas-microsoft-com:vml" Requires="v">
                <p:oleObj spid="_x0000_s2096" r:id="rId5" imgW="6719111" imgH="9445655" progId="Visio.Drawing.11">
                  <p:embed/>
                </p:oleObj>
              </mc:Choice>
              <mc:Fallback>
                <p:oleObj r:id="rId5" imgW="6719111" imgH="9445655" progId="Visio.Drawing.11">
                  <p:embed/>
                  <p:pic>
                    <p:nvPicPr>
                      <p:cNvPr id="0" name="オブジェクト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97463" y="1844824"/>
                        <a:ext cx="3533775" cy="4967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7" name="正方形/長方形 6"/>
          <p:cNvSpPr/>
          <p:nvPr/>
        </p:nvSpPr>
        <p:spPr>
          <a:xfrm>
            <a:off x="5832264" y="5085184"/>
            <a:ext cx="1116000" cy="252000"/>
          </a:xfrm>
          <a:prstGeom prst="rect">
            <a:avLst/>
          </a:prstGeom>
          <a:solidFill>
            <a:srgbClr val="FFFFCC"/>
          </a:solidFill>
          <a:ln w="952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700" dirty="0" smtClean="0">
                <a:solidFill>
                  <a:schemeClr val="tx1"/>
                </a:solidFill>
              </a:rPr>
              <a:t>Segmentation (Low RLC)</a:t>
            </a:r>
            <a:endParaRPr kumimoji="1" lang="ja-JP" altLang="en-US" sz="700" dirty="0">
              <a:solidFill>
                <a:schemeClr val="tx1"/>
              </a:solidFill>
            </a:endParaRPr>
          </a:p>
        </p:txBody>
      </p:sp>
      <p:sp>
        <p:nvSpPr>
          <p:cNvPr id="15" name="線吹き出し 1 (枠付き) 14"/>
          <p:cNvSpPr/>
          <p:nvPr/>
        </p:nvSpPr>
        <p:spPr>
          <a:xfrm>
            <a:off x="4217343" y="4077072"/>
            <a:ext cx="1368152" cy="288032"/>
          </a:xfrm>
          <a:prstGeom prst="borderCallout1">
            <a:avLst>
              <a:gd name="adj1" fmla="val 22669"/>
              <a:gd name="adj2" fmla="val 106040"/>
              <a:gd name="adj3" fmla="val 103236"/>
              <a:gd name="adj4" fmla="val 122548"/>
            </a:avLst>
          </a:prstGeom>
          <a:solidFill>
            <a:srgbClr val="FFFFCC"/>
          </a:solidFill>
          <a:ln w="952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800" dirty="0" smtClean="0">
                <a:solidFill>
                  <a:schemeClr val="tx1"/>
                </a:solidFill>
              </a:rPr>
              <a:t>Only for RLC </a:t>
            </a:r>
            <a:r>
              <a:rPr kumimoji="1" lang="en-US" altLang="ja-JP" sz="800" dirty="0" err="1" smtClean="0">
                <a:solidFill>
                  <a:schemeClr val="tx1"/>
                </a:solidFill>
              </a:rPr>
              <a:t>retx</a:t>
            </a:r>
            <a:endParaRPr kumimoji="1" lang="en-US" altLang="ja-JP" sz="800" dirty="0" smtClean="0">
              <a:solidFill>
                <a:schemeClr val="tx1"/>
              </a:solidFill>
            </a:endParaRPr>
          </a:p>
          <a:p>
            <a:pPr algn="ctr"/>
            <a:r>
              <a:rPr lang="en-US" altLang="ja-JP" sz="800" dirty="0" smtClean="0">
                <a:solidFill>
                  <a:schemeClr val="tx1"/>
                </a:solidFill>
              </a:rPr>
              <a:t>using </a:t>
            </a:r>
            <a:r>
              <a:rPr kumimoji="1" lang="en-US" altLang="ja-JP" sz="800" dirty="0" smtClean="0">
                <a:solidFill>
                  <a:schemeClr val="tx1"/>
                </a:solidFill>
              </a:rPr>
              <a:t>SO based </a:t>
            </a:r>
            <a:r>
              <a:rPr kumimoji="1" lang="en-US" altLang="ja-JP" sz="800" dirty="0" err="1" smtClean="0">
                <a:solidFill>
                  <a:schemeClr val="tx1"/>
                </a:solidFill>
              </a:rPr>
              <a:t>resegment</a:t>
            </a:r>
            <a:endParaRPr kumimoji="1" lang="ja-JP" altLang="en-US" sz="800" dirty="0">
              <a:solidFill>
                <a:schemeClr val="tx1"/>
              </a:solidFill>
            </a:endParaRPr>
          </a:p>
        </p:txBody>
      </p:sp>
      <p:sp>
        <p:nvSpPr>
          <p:cNvPr id="16" name="線吹き出し 1 (枠付き) 15"/>
          <p:cNvSpPr/>
          <p:nvPr/>
        </p:nvSpPr>
        <p:spPr>
          <a:xfrm>
            <a:off x="4217343" y="5373216"/>
            <a:ext cx="1368152" cy="288033"/>
          </a:xfrm>
          <a:prstGeom prst="borderCallout1">
            <a:avLst>
              <a:gd name="adj1" fmla="val 22669"/>
              <a:gd name="adj2" fmla="val 106040"/>
              <a:gd name="adj3" fmla="val -47746"/>
              <a:gd name="adj4" fmla="val 123184"/>
            </a:avLst>
          </a:prstGeom>
          <a:solidFill>
            <a:srgbClr val="FFFFCC"/>
          </a:solidFill>
          <a:ln w="952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800" dirty="0" smtClean="0">
                <a:solidFill>
                  <a:schemeClr val="tx1"/>
                </a:solidFill>
              </a:rPr>
              <a:t>For both RLC 1</a:t>
            </a:r>
            <a:r>
              <a:rPr kumimoji="1" lang="en-US" altLang="ja-JP" sz="800" baseline="30000" dirty="0" smtClean="0">
                <a:solidFill>
                  <a:schemeClr val="tx1"/>
                </a:solidFill>
              </a:rPr>
              <a:t>st</a:t>
            </a:r>
            <a:r>
              <a:rPr kumimoji="1" lang="en-US" altLang="ja-JP" sz="800" dirty="0" smtClean="0">
                <a:solidFill>
                  <a:schemeClr val="tx1"/>
                </a:solidFill>
              </a:rPr>
              <a:t> </a:t>
            </a:r>
            <a:r>
              <a:rPr kumimoji="1" lang="en-US" altLang="ja-JP" sz="800" dirty="0" err="1" smtClean="0">
                <a:solidFill>
                  <a:schemeClr val="tx1"/>
                </a:solidFill>
              </a:rPr>
              <a:t>tx</a:t>
            </a:r>
            <a:r>
              <a:rPr kumimoji="1" lang="en-US" altLang="ja-JP" sz="800" dirty="0" smtClean="0">
                <a:solidFill>
                  <a:schemeClr val="tx1"/>
                </a:solidFill>
              </a:rPr>
              <a:t> and </a:t>
            </a:r>
            <a:r>
              <a:rPr kumimoji="1" lang="en-US" altLang="ja-JP" sz="800" dirty="0" err="1" smtClean="0">
                <a:solidFill>
                  <a:schemeClr val="tx1"/>
                </a:solidFill>
              </a:rPr>
              <a:t>retx</a:t>
            </a:r>
            <a:r>
              <a:rPr kumimoji="1" lang="en-US" altLang="ja-JP" sz="800" dirty="0" smtClean="0">
                <a:solidFill>
                  <a:schemeClr val="tx1"/>
                </a:solidFill>
              </a:rPr>
              <a:t> using SO based (re)segment</a:t>
            </a:r>
            <a:endParaRPr kumimoji="1" lang="ja-JP" altLang="en-US" sz="800" dirty="0">
              <a:solidFill>
                <a:schemeClr val="tx1"/>
              </a:solidFill>
            </a:endParaRPr>
          </a:p>
        </p:txBody>
      </p:sp>
      <p:sp>
        <p:nvSpPr>
          <p:cNvPr id="17" name="テキスト ボックス 16"/>
          <p:cNvSpPr txBox="1"/>
          <p:nvPr/>
        </p:nvSpPr>
        <p:spPr>
          <a:xfrm>
            <a:off x="35495" y="1412776"/>
            <a:ext cx="3888433" cy="307777"/>
          </a:xfrm>
          <a:prstGeom prst="rect">
            <a:avLst/>
          </a:prstGeom>
          <a:noFill/>
        </p:spPr>
        <p:txBody>
          <a:bodyPr wrap="square" rtlCol="0">
            <a:spAutoFit/>
          </a:bodyPr>
          <a:lstStyle/>
          <a:p>
            <a:pPr algn="ctr"/>
            <a:r>
              <a:rPr kumimoji="1" lang="en-US" altLang="ja-JP" sz="1400" u="sng" dirty="0" smtClean="0"/>
              <a:t>Overall layer 2 structure for NR (RAN2 agreement)</a:t>
            </a:r>
            <a:endParaRPr kumimoji="1" lang="ja-JP" altLang="en-US" sz="1400" u="sng" dirty="0"/>
          </a:p>
        </p:txBody>
      </p:sp>
      <p:sp>
        <p:nvSpPr>
          <p:cNvPr id="18" name="テキスト ボックス 17"/>
          <p:cNvSpPr txBox="1"/>
          <p:nvPr/>
        </p:nvSpPr>
        <p:spPr>
          <a:xfrm>
            <a:off x="4932040" y="1412776"/>
            <a:ext cx="3888433" cy="307777"/>
          </a:xfrm>
          <a:prstGeom prst="rect">
            <a:avLst/>
          </a:prstGeom>
          <a:noFill/>
        </p:spPr>
        <p:txBody>
          <a:bodyPr wrap="square" rtlCol="0">
            <a:spAutoFit/>
          </a:bodyPr>
          <a:lstStyle/>
          <a:p>
            <a:pPr algn="ctr"/>
            <a:r>
              <a:rPr kumimoji="1" lang="en-US" altLang="ja-JP" sz="1400" u="sng" dirty="0" smtClean="0"/>
              <a:t>Layer 2 structure split into CU and DU (Option 3)</a:t>
            </a:r>
            <a:endParaRPr kumimoji="1" lang="ja-JP" altLang="en-US" sz="1400" u="sng" dirty="0"/>
          </a:p>
        </p:txBody>
      </p:sp>
      <p:cxnSp>
        <p:nvCxnSpPr>
          <p:cNvPr id="8" name="直線矢印コネクタ 7"/>
          <p:cNvCxnSpPr/>
          <p:nvPr/>
        </p:nvCxnSpPr>
        <p:spPr>
          <a:xfrm>
            <a:off x="1691680" y="4437112"/>
            <a:ext cx="4140584" cy="0"/>
          </a:xfrm>
          <a:prstGeom prst="straightConnector1">
            <a:avLst/>
          </a:prstGeom>
          <a:ln>
            <a:prstDash val="dash"/>
            <a:tailEnd type="arrow"/>
          </a:ln>
        </p:spPr>
        <p:style>
          <a:lnRef idx="1">
            <a:schemeClr val="accent1"/>
          </a:lnRef>
          <a:fillRef idx="0">
            <a:schemeClr val="accent1"/>
          </a:fillRef>
          <a:effectRef idx="0">
            <a:schemeClr val="accent1"/>
          </a:effectRef>
          <a:fontRef idx="minor">
            <a:schemeClr val="tx1"/>
          </a:fontRef>
        </p:style>
      </p:cxnSp>
      <p:cxnSp>
        <p:nvCxnSpPr>
          <p:cNvPr id="19" name="直線矢印コネクタ 18"/>
          <p:cNvCxnSpPr>
            <a:endCxn id="7" idx="1"/>
          </p:cNvCxnSpPr>
          <p:nvPr/>
        </p:nvCxnSpPr>
        <p:spPr>
          <a:xfrm>
            <a:off x="1691680" y="4437112"/>
            <a:ext cx="4140584" cy="774072"/>
          </a:xfrm>
          <a:prstGeom prst="straightConnector1">
            <a:avLst/>
          </a:prstGeom>
          <a:ln>
            <a:prstDash val="dash"/>
            <a:tailEnd type="arrow"/>
          </a:ln>
        </p:spPr>
        <p:style>
          <a:lnRef idx="1">
            <a:schemeClr val="accent1"/>
          </a:lnRef>
          <a:fillRef idx="0">
            <a:schemeClr val="accent1"/>
          </a:fillRef>
          <a:effectRef idx="0">
            <a:schemeClr val="accent1"/>
          </a:effectRef>
          <a:fontRef idx="minor">
            <a:schemeClr val="tx1"/>
          </a:fontRef>
        </p:style>
      </p:cxnSp>
      <p:cxnSp>
        <p:nvCxnSpPr>
          <p:cNvPr id="9" name="直線コネクタ 8"/>
          <p:cNvCxnSpPr/>
          <p:nvPr/>
        </p:nvCxnSpPr>
        <p:spPr>
          <a:xfrm>
            <a:off x="6012160" y="4365104"/>
            <a:ext cx="720080"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5074661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en-US" altLang="ja-JP" sz="3200" dirty="0" smtClean="0"/>
              <a:t>Possible impact on NR UP stack with Option 3</a:t>
            </a:r>
            <a:endParaRPr kumimoji="1" lang="ja-JP" altLang="en-US" sz="3200" dirty="0"/>
          </a:p>
        </p:txBody>
      </p:sp>
      <p:sp>
        <p:nvSpPr>
          <p:cNvPr id="3" name="コンテンツ プレースホルダー 2"/>
          <p:cNvSpPr>
            <a:spLocks noGrp="1"/>
          </p:cNvSpPr>
          <p:nvPr>
            <p:ph idx="1"/>
          </p:nvPr>
        </p:nvSpPr>
        <p:spPr>
          <a:xfrm>
            <a:off x="457200" y="1412776"/>
            <a:ext cx="8229600" cy="4781128"/>
          </a:xfrm>
        </p:spPr>
        <p:txBody>
          <a:bodyPr>
            <a:normAutofit lnSpcReduction="10000"/>
          </a:bodyPr>
          <a:lstStyle/>
          <a:p>
            <a:r>
              <a:rPr lang="en-US" altLang="ja-JP" sz="2400" dirty="0" smtClean="0"/>
              <a:t>The following is assumed for Option 3</a:t>
            </a:r>
          </a:p>
          <a:p>
            <a:pPr lvl="1"/>
            <a:r>
              <a:rPr lang="en-US" altLang="ja-JP" sz="2000" dirty="0" smtClean="0"/>
              <a:t>For initial RLC transmission,</a:t>
            </a:r>
          </a:p>
          <a:p>
            <a:pPr lvl="2"/>
            <a:r>
              <a:rPr lang="en-US" altLang="ja-JP" sz="1600" dirty="0" smtClean="0"/>
              <a:t>High RLC does not perform any segmentation, i.e. “1 RLC PDU = 1 RLC SDU + SN”</a:t>
            </a:r>
          </a:p>
          <a:p>
            <a:pPr lvl="2"/>
            <a:r>
              <a:rPr lang="en-US" altLang="ja-JP" sz="1600" dirty="0" smtClean="0"/>
              <a:t>These RLC PDUs are passed down from </a:t>
            </a:r>
            <a:r>
              <a:rPr lang="en-US" altLang="ja-JP" sz="1600" dirty="0"/>
              <a:t>C</a:t>
            </a:r>
            <a:r>
              <a:rPr lang="en-US" altLang="ja-JP" sz="1600" dirty="0" smtClean="0"/>
              <a:t>U to DU</a:t>
            </a:r>
          </a:p>
          <a:p>
            <a:pPr lvl="3"/>
            <a:r>
              <a:rPr lang="en-US" altLang="ja-JP" sz="1600" dirty="0" smtClean="0"/>
              <a:t>These RLC PDUs are also buffered at the CU for possible RLC retransmission</a:t>
            </a:r>
          </a:p>
          <a:p>
            <a:pPr lvl="2"/>
            <a:r>
              <a:rPr lang="en-US" altLang="ja-JP" sz="1600" dirty="0" smtClean="0"/>
              <a:t>Low RLC at the DU can segment these RLC PDUs (using SO based segmentation) into the available MAC PDU resources</a:t>
            </a:r>
          </a:p>
          <a:p>
            <a:pPr lvl="1"/>
            <a:r>
              <a:rPr lang="en-US" altLang="ja-JP" sz="2000" dirty="0" smtClean="0"/>
              <a:t>For RLC retransmission</a:t>
            </a:r>
          </a:p>
          <a:p>
            <a:pPr lvl="2"/>
            <a:r>
              <a:rPr lang="en-US" altLang="ja-JP" sz="1600" dirty="0" smtClean="0"/>
              <a:t>High RLC can segment the RLC PDU (using SO based segmentation) to only pass down missing segments to the DU</a:t>
            </a:r>
          </a:p>
          <a:p>
            <a:pPr lvl="2"/>
            <a:r>
              <a:rPr lang="en-US" altLang="ja-JP" sz="1600" dirty="0" smtClean="0"/>
              <a:t>When multiple DUs are used for a UE, it may be considered to perform RLC retransmissions over a different DU (different from the DU which performed the initial RLC transmission and/or  previous RLC retransmissions) for higher reliability</a:t>
            </a:r>
          </a:p>
          <a:p>
            <a:pPr lvl="2"/>
            <a:endParaRPr lang="en-US" altLang="ja-JP" sz="1600" dirty="0"/>
          </a:p>
          <a:p>
            <a:pPr>
              <a:buFont typeface="Wingdings" pitchFamily="2" charset="2"/>
              <a:buChar char="è"/>
            </a:pPr>
            <a:r>
              <a:rPr lang="en-US" altLang="ja-JP" sz="2000" dirty="0" smtClean="0">
                <a:solidFill>
                  <a:srgbClr val="00B050"/>
                </a:solidFill>
                <a:sym typeface="Wingdings" panose="05000000000000000000" pitchFamily="2" charset="2"/>
              </a:rPr>
              <a:t>RAN3 asks RAN2 to provide feedback on whether and (if so) how the above assumption would impact RAN2 discussion</a:t>
            </a:r>
            <a:endParaRPr lang="en-US" altLang="ja-JP" sz="2000" dirty="0" smtClean="0">
              <a:solidFill>
                <a:srgbClr val="00B050"/>
              </a:solidFill>
            </a:endParaRPr>
          </a:p>
        </p:txBody>
      </p:sp>
      <p:sp>
        <p:nvSpPr>
          <p:cNvPr id="6" name="テキスト ボックス 5"/>
          <p:cNvSpPr txBox="1"/>
          <p:nvPr/>
        </p:nvSpPr>
        <p:spPr>
          <a:xfrm>
            <a:off x="8604448" y="6525344"/>
            <a:ext cx="504056" cy="369332"/>
          </a:xfrm>
          <a:prstGeom prst="rect">
            <a:avLst/>
          </a:prstGeom>
          <a:noFill/>
        </p:spPr>
        <p:txBody>
          <a:bodyPr wrap="square" rtlCol="0">
            <a:spAutoFit/>
          </a:bodyPr>
          <a:lstStyle/>
          <a:p>
            <a:pPr algn="r"/>
            <a:r>
              <a:rPr kumimoji="1" lang="en-US" altLang="ja-JP" dirty="0" smtClean="0"/>
              <a:t>8</a:t>
            </a:r>
            <a:endParaRPr kumimoji="1" lang="ja-JP" altLang="en-US" dirty="0"/>
          </a:p>
        </p:txBody>
      </p:sp>
    </p:spTree>
    <p:extLst>
      <p:ext uri="{BB962C8B-B14F-4D97-AF65-F5344CB8AC3E}">
        <p14:creationId xmlns:p14="http://schemas.microsoft.com/office/powerpoint/2010/main" val="127154714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en-US" altLang="ja-JP" sz="3200" dirty="0" smtClean="0"/>
              <a:t>Benefits and drawbacks of Option 2</a:t>
            </a:r>
            <a:endParaRPr kumimoji="1" lang="ja-JP" altLang="en-US" sz="3200" dirty="0"/>
          </a:p>
        </p:txBody>
      </p:sp>
      <p:sp>
        <p:nvSpPr>
          <p:cNvPr id="3" name="コンテンツ プレースホルダー 2"/>
          <p:cNvSpPr>
            <a:spLocks noGrp="1"/>
          </p:cNvSpPr>
          <p:nvPr>
            <p:ph idx="1"/>
          </p:nvPr>
        </p:nvSpPr>
        <p:spPr>
          <a:xfrm>
            <a:off x="457200" y="1412776"/>
            <a:ext cx="8229600" cy="4781128"/>
          </a:xfrm>
        </p:spPr>
        <p:txBody>
          <a:bodyPr>
            <a:normAutofit/>
          </a:bodyPr>
          <a:lstStyle/>
          <a:p>
            <a:r>
              <a:rPr lang="en-US" altLang="ja-JP" sz="2000" dirty="0" smtClean="0"/>
              <a:t>Benefit</a:t>
            </a:r>
          </a:p>
          <a:p>
            <a:pPr lvl="1">
              <a:buFont typeface="+mj-lt"/>
              <a:buAutoNum type="arabicPeriod"/>
            </a:pPr>
            <a:r>
              <a:rPr lang="en-US" altLang="ja-JP" sz="1200" dirty="0" smtClean="0"/>
              <a:t>This option will allow traffic aggregation from NR and E-UTRA transmission points to be centralized. Additionally, it can facilitate the management of traffic load between NR and E-UTRA transmission points.</a:t>
            </a:r>
          </a:p>
          <a:p>
            <a:pPr lvl="1">
              <a:buFont typeface="+mj-lt"/>
              <a:buAutoNum type="arabicPeriod"/>
            </a:pPr>
            <a:r>
              <a:rPr lang="en-US" altLang="ja-JP" sz="1200" dirty="0" smtClean="0"/>
              <a:t>Fundamentals for achieving a PDCP-RLC split have already been standardized for LTE Dual Connectivity, alternative 3C. Therefore this split option should be the most straight forward option to standardize and the incremental effort required to standardize it should be relatively small.</a:t>
            </a:r>
          </a:p>
          <a:p>
            <a:pPr lvl="1">
              <a:buFont typeface="+mj-lt"/>
              <a:buAutoNum type="arabicPeriod"/>
            </a:pPr>
            <a:r>
              <a:rPr lang="en-US" altLang="ja-JP" sz="1200" dirty="0" smtClean="0"/>
              <a:t>The alignment between LTE-NR tight interworking and functional split may be beneficial at least in user-plane, considering migration</a:t>
            </a:r>
          </a:p>
          <a:p>
            <a:pPr lvl="2"/>
            <a:endParaRPr lang="en-US" altLang="ja-JP" sz="1600" dirty="0"/>
          </a:p>
          <a:p>
            <a:pPr>
              <a:buFont typeface="Wingdings" pitchFamily="2" charset="2"/>
              <a:buChar char="è"/>
            </a:pPr>
            <a:r>
              <a:rPr lang="en-US" altLang="ja-JP" sz="2000" dirty="0" smtClean="0">
                <a:solidFill>
                  <a:srgbClr val="00B050"/>
                </a:solidFill>
                <a:sym typeface="Wingdings" panose="05000000000000000000" pitchFamily="2" charset="2"/>
              </a:rPr>
              <a:t>No particular questions from RAN3 to RAN2</a:t>
            </a:r>
            <a:endParaRPr lang="en-US" altLang="ja-JP" sz="2000" dirty="0" smtClean="0">
              <a:solidFill>
                <a:srgbClr val="00B050"/>
              </a:solidFill>
            </a:endParaRPr>
          </a:p>
        </p:txBody>
      </p:sp>
      <p:sp>
        <p:nvSpPr>
          <p:cNvPr id="6" name="テキスト ボックス 5"/>
          <p:cNvSpPr txBox="1"/>
          <p:nvPr/>
        </p:nvSpPr>
        <p:spPr>
          <a:xfrm>
            <a:off x="8604448" y="6525344"/>
            <a:ext cx="504056" cy="369332"/>
          </a:xfrm>
          <a:prstGeom prst="rect">
            <a:avLst/>
          </a:prstGeom>
          <a:noFill/>
        </p:spPr>
        <p:txBody>
          <a:bodyPr wrap="square" rtlCol="0">
            <a:spAutoFit/>
          </a:bodyPr>
          <a:lstStyle/>
          <a:p>
            <a:pPr algn="r"/>
            <a:r>
              <a:rPr kumimoji="1" lang="en-US" altLang="ja-JP" dirty="0" smtClean="0"/>
              <a:t>9</a:t>
            </a:r>
            <a:endParaRPr kumimoji="1" lang="ja-JP" altLang="en-US" dirty="0"/>
          </a:p>
        </p:txBody>
      </p:sp>
      <p:sp>
        <p:nvSpPr>
          <p:cNvPr id="5" name="正方形/長方形 4"/>
          <p:cNvSpPr/>
          <p:nvPr/>
        </p:nvSpPr>
        <p:spPr>
          <a:xfrm>
            <a:off x="467544" y="4293096"/>
            <a:ext cx="8208912" cy="1440160"/>
          </a:xfrm>
          <a:prstGeom prst="rect">
            <a:avLst/>
          </a:prstGeom>
          <a:solidFill>
            <a:srgbClr val="FFFFCC"/>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2000" dirty="0" smtClean="0">
                <a:solidFill>
                  <a:srgbClr val="FF0000"/>
                </a:solidFill>
              </a:rPr>
              <a:t>Some doubts on whether Benefit #2 is valid for NR CU-DU split were indicated in offline discussion, and so this point seem to need discussion before finalizing the RAN3 input to the joint session with RAN2.</a:t>
            </a:r>
          </a:p>
          <a:p>
            <a:r>
              <a:rPr kumimoji="1" lang="en-US" altLang="ja-JP" sz="2000" dirty="0" smtClean="0">
                <a:solidFill>
                  <a:srgbClr val="FF0000"/>
                </a:solidFill>
              </a:rPr>
              <a:t>Contribution on this point is expected.</a:t>
            </a:r>
            <a:endParaRPr kumimoji="1" lang="ja-JP" altLang="en-US" sz="2000" dirty="0">
              <a:solidFill>
                <a:srgbClr val="FF0000"/>
              </a:solidFill>
            </a:endParaRPr>
          </a:p>
        </p:txBody>
      </p:sp>
    </p:spTree>
    <p:extLst>
      <p:ext uri="{BB962C8B-B14F-4D97-AF65-F5344CB8AC3E}">
        <p14:creationId xmlns:p14="http://schemas.microsoft.com/office/powerpoint/2010/main" val="23625554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1367</TotalTime>
  <Words>1061</Words>
  <Application>Microsoft Office PowerPoint</Application>
  <PresentationFormat>画面に合わせる (4:3)</PresentationFormat>
  <Paragraphs>87</Paragraphs>
  <Slides>10</Slides>
  <Notes>0</Notes>
  <HiddenSlides>0</HiddenSlides>
  <MMClips>0</MMClips>
  <ScaleCrop>false</ScaleCrop>
  <HeadingPairs>
    <vt:vector size="6" baseType="variant">
      <vt:variant>
        <vt:lpstr>テーマ</vt:lpstr>
      </vt:variant>
      <vt:variant>
        <vt:i4>1</vt:i4>
      </vt:variant>
      <vt:variant>
        <vt:lpstr>埋め込まれた OLE サーバー</vt:lpstr>
      </vt:variant>
      <vt:variant>
        <vt:i4>1</vt:i4>
      </vt:variant>
      <vt:variant>
        <vt:lpstr>スライド タイトル</vt:lpstr>
      </vt:variant>
      <vt:variant>
        <vt:i4>10</vt:i4>
      </vt:variant>
    </vt:vector>
  </HeadingPairs>
  <TitlesOfParts>
    <vt:vector size="12" baseType="lpstr">
      <vt:lpstr>Office ​​テーマ</vt:lpstr>
      <vt:lpstr>Visio.Drawing.11</vt:lpstr>
      <vt:lpstr>[DRAFT] Summary of RAN3 status on CU-DU split Option 2 and Option 3, and questions/issues for RAN2</vt:lpstr>
      <vt:lpstr>Introduction</vt:lpstr>
      <vt:lpstr>Description of Option 2 (PDCP/RLC split)</vt:lpstr>
      <vt:lpstr>Description of Option 2 (PDCP/RLC split)</vt:lpstr>
      <vt:lpstr>Possible impact on NR UP stack with Option 2</vt:lpstr>
      <vt:lpstr>Description of Option 3 (High RLC/Low RLC split)</vt:lpstr>
      <vt:lpstr>Description of Option 3 (High RLC/Low RLC split)</vt:lpstr>
      <vt:lpstr>Possible impact on NR UP stack with Option 3</vt:lpstr>
      <vt:lpstr>Benefits and drawbacks of Option 2</vt:lpstr>
      <vt:lpstr>Benefits and drawbacks of Option 3</vt:lpstr>
    </vt:vector>
  </TitlesOfParts>
  <Company>株式会社エヌ・ティ・ティ・ドコモ</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Draft summary of RAN3 discussion status concerning NR on the topics for joint session with RAN2 and SA2</dc:title>
  <dc:creator>エヌ・ティ・ティ・ドコモ情報システム部r2</dc:creator>
  <cp:lastModifiedBy>エヌ・ティ・ティ・ドコモ情報システム部</cp:lastModifiedBy>
  <cp:revision>70</cp:revision>
  <dcterms:created xsi:type="dcterms:W3CDTF">2016-05-13T07:37:30Z</dcterms:created>
  <dcterms:modified xsi:type="dcterms:W3CDTF">2017-01-12T07:15:52Z</dcterms:modified>
</cp:coreProperties>
</file>