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8" r:id="rId3"/>
    <p:sldId id="257" r:id="rId4"/>
    <p:sldId id="269" r:id="rId5"/>
    <p:sldId id="263" r:id="rId6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中間スタイル 2 - アクセント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0356" autoAdjust="0"/>
  </p:normalViewPr>
  <p:slideViewPr>
    <p:cSldViewPr>
      <p:cViewPr varScale="1">
        <p:scale>
          <a:sx n="69" d="100"/>
          <a:sy n="69" d="100"/>
        </p:scale>
        <p:origin x="1200" y="4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マスター サブタイトルの書式設定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71649B-CC91-4089-970A-D2E85541FAC8}" type="datetimeFigureOut">
              <a:rPr kumimoji="1" lang="ja-JP" altLang="en-US" smtClean="0"/>
              <a:t>2018/7/6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034AEF-4B5C-4D69-BCA1-D4997D7D98C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748550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71649B-CC91-4089-970A-D2E85541FAC8}" type="datetimeFigureOut">
              <a:rPr kumimoji="1" lang="ja-JP" altLang="en-US" smtClean="0"/>
              <a:t>2018/7/6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034AEF-4B5C-4D69-BCA1-D4997D7D98C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743522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71649B-CC91-4089-970A-D2E85541FAC8}" type="datetimeFigureOut">
              <a:rPr kumimoji="1" lang="ja-JP" altLang="en-US" smtClean="0"/>
              <a:t>2018/7/6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034AEF-4B5C-4D69-BCA1-D4997D7D98C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431480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71649B-CC91-4089-970A-D2E85541FAC8}" type="datetimeFigureOut">
              <a:rPr kumimoji="1" lang="ja-JP" altLang="en-US" smtClean="0"/>
              <a:t>2018/7/6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034AEF-4B5C-4D69-BCA1-D4997D7D98C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818383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71649B-CC91-4089-970A-D2E85541FAC8}" type="datetimeFigureOut">
              <a:rPr kumimoji="1" lang="ja-JP" altLang="en-US" smtClean="0"/>
              <a:t>2018/7/6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034AEF-4B5C-4D69-BCA1-D4997D7D98C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575792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71649B-CC91-4089-970A-D2E85541FAC8}" type="datetimeFigureOut">
              <a:rPr kumimoji="1" lang="ja-JP" altLang="en-US" smtClean="0"/>
              <a:t>2018/7/6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034AEF-4B5C-4D69-BCA1-D4997D7D98C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201171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71649B-CC91-4089-970A-D2E85541FAC8}" type="datetimeFigureOut">
              <a:rPr kumimoji="1" lang="ja-JP" altLang="en-US" smtClean="0"/>
              <a:t>2018/7/6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034AEF-4B5C-4D69-BCA1-D4997D7D98C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231452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71649B-CC91-4089-970A-D2E85541FAC8}" type="datetimeFigureOut">
              <a:rPr kumimoji="1" lang="ja-JP" altLang="en-US" smtClean="0"/>
              <a:t>2018/7/6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034AEF-4B5C-4D69-BCA1-D4997D7D98C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365986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71649B-CC91-4089-970A-D2E85541FAC8}" type="datetimeFigureOut">
              <a:rPr kumimoji="1" lang="ja-JP" altLang="en-US" smtClean="0"/>
              <a:t>2018/7/6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034AEF-4B5C-4D69-BCA1-D4997D7D98C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31039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71649B-CC91-4089-970A-D2E85541FAC8}" type="datetimeFigureOut">
              <a:rPr kumimoji="1" lang="ja-JP" altLang="en-US" smtClean="0"/>
              <a:t>2018/7/6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034AEF-4B5C-4D69-BCA1-D4997D7D98C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172458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71649B-CC91-4089-970A-D2E85541FAC8}" type="datetimeFigureOut">
              <a:rPr kumimoji="1" lang="ja-JP" altLang="en-US" smtClean="0"/>
              <a:t>2018/7/6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034AEF-4B5C-4D69-BCA1-D4997D7D98C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621016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171649B-CC91-4089-970A-D2E85541FAC8}" type="datetimeFigureOut">
              <a:rPr kumimoji="1" lang="ja-JP" altLang="en-US" smtClean="0"/>
              <a:t>2018/7/6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034AEF-4B5C-4D69-BCA1-D4997D7D98C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477652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file:///C:\temp\RAN3%20NRAH#4\Inbox\R3-184315.zip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kumimoji="1" lang="en-US" altLang="ja-JP" dirty="0" smtClean="0"/>
              <a:t>Way forward on</a:t>
            </a:r>
            <a:br>
              <a:rPr kumimoji="1" lang="en-US" altLang="ja-JP" dirty="0" smtClean="0"/>
            </a:br>
            <a:r>
              <a:rPr lang="en-US" altLang="ja-JP" dirty="0"/>
              <a:t>TNL Address Discovery for Option 3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kumimoji="1" lang="en-US" altLang="ja-JP" dirty="0" smtClean="0"/>
              <a:t>NTT DOCOMO, INC.</a:t>
            </a:r>
            <a:endParaRPr kumimoji="1" lang="ja-JP" altLang="en-US" dirty="0"/>
          </a:p>
        </p:txBody>
      </p:sp>
      <p:sp>
        <p:nvSpPr>
          <p:cNvPr id="4" name="テキスト ボックス 3"/>
          <p:cNvSpPr txBox="1"/>
          <p:nvPr/>
        </p:nvSpPr>
        <p:spPr>
          <a:xfrm>
            <a:off x="7308304" y="25443"/>
            <a:ext cx="1800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kumimoji="1" lang="en-US" altLang="ja-JP" dirty="0" smtClean="0"/>
              <a:t>R3-184315</a:t>
            </a:r>
            <a:endParaRPr kumimoji="1" lang="ja-JP" altLang="en-US" dirty="0"/>
          </a:p>
        </p:txBody>
      </p:sp>
      <p:sp>
        <p:nvSpPr>
          <p:cNvPr id="5" name="テキスト ボックス 4"/>
          <p:cNvSpPr txBox="1"/>
          <p:nvPr/>
        </p:nvSpPr>
        <p:spPr>
          <a:xfrm>
            <a:off x="35496" y="44624"/>
            <a:ext cx="496855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dirty="0"/>
              <a:t>3GPP TSG-RAN WG3 RAN3-AH-1807 </a:t>
            </a:r>
            <a:endParaRPr lang="en-US" altLang="ja-JP" dirty="0" smtClean="0"/>
          </a:p>
          <a:p>
            <a:r>
              <a:rPr lang="en-US" altLang="ja-JP" dirty="0" smtClean="0"/>
              <a:t>Montreal</a:t>
            </a:r>
            <a:r>
              <a:rPr lang="en-US" altLang="ja-JP" dirty="0"/>
              <a:t>, Canada, 2nd-6th July </a:t>
            </a:r>
            <a:r>
              <a:rPr lang="en-US" altLang="ja-JP" dirty="0" smtClean="0"/>
              <a:t>2018</a:t>
            </a:r>
          </a:p>
          <a:p>
            <a:r>
              <a:rPr kumimoji="1" lang="en-US" altLang="ja-JP" smtClean="0"/>
              <a:t>Agenda 31.3.3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24521106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1" lang="en-US" altLang="ja-JP" sz="3200" dirty="0" smtClean="0"/>
              <a:t>Tasked work for come back</a:t>
            </a:r>
            <a:endParaRPr kumimoji="1" lang="ja-JP" altLang="en-US" sz="3200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1600200"/>
            <a:ext cx="8686800" cy="4525963"/>
          </a:xfrm>
        </p:spPr>
        <p:txBody>
          <a:bodyPr>
            <a:normAutofit/>
          </a:bodyPr>
          <a:lstStyle/>
          <a:p>
            <a:pPr marL="0" indent="0">
              <a:lnSpc>
                <a:spcPct val="115000"/>
              </a:lnSpc>
              <a:spcAft>
                <a:spcPts val="0"/>
              </a:spcAft>
              <a:buNone/>
            </a:pPr>
            <a:r>
              <a:rPr lang="en-US" altLang="ja-JP" sz="2400" b="1" dirty="0">
                <a:solidFill>
                  <a:srgbClr val="FF00FF"/>
                </a:solidFill>
                <a:latin typeface="Calibri" panose="020F0502020204030204" pitchFamily="34" charset="0"/>
                <a:ea typeface="游明朝" panose="02020400000000000000" pitchFamily="18" charset="-128"/>
                <a:cs typeface="Times New Roman" panose="02020603050405020304" pitchFamily="18" charset="0"/>
              </a:rPr>
              <a:t>CB: # 57_TNLA_discovery</a:t>
            </a:r>
            <a:endParaRPr lang="ja-JP" altLang="ja-JP" sz="3600" dirty="0">
              <a:latin typeface="Calibri" panose="020F0502020204030204" pitchFamily="34" charset="0"/>
              <a:ea typeface="游明朝" panose="02020400000000000000" pitchFamily="18" charset="-128"/>
              <a:cs typeface="Times New Roman" panose="02020603050405020304" pitchFamily="18" charset="0"/>
            </a:endParaRPr>
          </a:p>
          <a:p>
            <a:pPr marL="0" indent="0">
              <a:lnSpc>
                <a:spcPct val="115000"/>
              </a:lnSpc>
              <a:spcAft>
                <a:spcPts val="0"/>
              </a:spcAft>
              <a:buNone/>
            </a:pPr>
            <a:r>
              <a:rPr lang="en-US" altLang="ja-JP" sz="2400" b="1" dirty="0">
                <a:solidFill>
                  <a:srgbClr val="FF00FF"/>
                </a:solidFill>
                <a:latin typeface="Calibri" panose="020F0502020204030204" pitchFamily="34" charset="0"/>
                <a:ea typeface="游明朝" panose="02020400000000000000" pitchFamily="18" charset="-128"/>
                <a:cs typeface="Times New Roman" panose="02020603050405020304" pitchFamily="18" charset="0"/>
              </a:rPr>
              <a:t>-  </a:t>
            </a:r>
            <a:r>
              <a:rPr lang="en-US" altLang="ja-JP" sz="2400" b="1" dirty="0" err="1">
                <a:solidFill>
                  <a:srgbClr val="FF00FF"/>
                </a:solidFill>
                <a:latin typeface="Calibri" panose="020F0502020204030204" pitchFamily="34" charset="0"/>
                <a:ea typeface="游明朝" panose="02020400000000000000" pitchFamily="18" charset="-128"/>
                <a:cs typeface="Times New Roman" panose="02020603050405020304" pitchFamily="18" charset="0"/>
              </a:rPr>
              <a:t>eNB</a:t>
            </a:r>
            <a:r>
              <a:rPr lang="en-US" altLang="ja-JP" sz="2400" b="1" dirty="0">
                <a:solidFill>
                  <a:srgbClr val="FF00FF"/>
                </a:solidFill>
                <a:latin typeface="Calibri" panose="020F0502020204030204" pitchFamily="34" charset="0"/>
                <a:ea typeface="游明朝" panose="02020400000000000000" pitchFamily="18" charset="-128"/>
                <a:cs typeface="Times New Roman" panose="02020603050405020304" pitchFamily="18" charset="0"/>
              </a:rPr>
              <a:t> proxy (E///) vs. </a:t>
            </a:r>
            <a:r>
              <a:rPr lang="en-US" altLang="ja-JP" sz="2400" b="1" dirty="0" err="1">
                <a:solidFill>
                  <a:srgbClr val="FF00FF"/>
                </a:solidFill>
                <a:latin typeface="Calibri" panose="020F0502020204030204" pitchFamily="34" charset="0"/>
                <a:ea typeface="游明朝" panose="02020400000000000000" pitchFamily="18" charset="-128"/>
                <a:cs typeface="Times New Roman" panose="02020603050405020304" pitchFamily="18" charset="0"/>
              </a:rPr>
              <a:t>eNB</a:t>
            </a:r>
            <a:r>
              <a:rPr lang="en-US" altLang="ja-JP" sz="2400" b="1" dirty="0">
                <a:solidFill>
                  <a:srgbClr val="FF00FF"/>
                </a:solidFill>
                <a:latin typeface="Calibri" panose="020F0502020204030204" pitchFamily="34" charset="0"/>
                <a:ea typeface="游明朝" panose="02020400000000000000" pitchFamily="18" charset="-128"/>
                <a:cs typeface="Times New Roman" panose="02020603050405020304" pitchFamily="18" charset="0"/>
              </a:rPr>
              <a:t> proxy (</a:t>
            </a:r>
            <a:r>
              <a:rPr lang="en-US" altLang="ja-JP" sz="2400" b="1" dirty="0" err="1">
                <a:solidFill>
                  <a:srgbClr val="FF00FF"/>
                </a:solidFill>
                <a:latin typeface="Calibri" panose="020F0502020204030204" pitchFamily="34" charset="0"/>
                <a:ea typeface="游明朝" panose="02020400000000000000" pitchFamily="18" charset="-128"/>
                <a:cs typeface="Times New Roman" panose="02020603050405020304" pitchFamily="18" charset="0"/>
              </a:rPr>
              <a:t>Nok</a:t>
            </a:r>
            <a:r>
              <a:rPr lang="en-US" altLang="ja-JP" sz="2400" b="1" dirty="0">
                <a:solidFill>
                  <a:srgbClr val="FF00FF"/>
                </a:solidFill>
                <a:latin typeface="Calibri" panose="020F0502020204030204" pitchFamily="34" charset="0"/>
                <a:ea typeface="游明朝" panose="02020400000000000000" pitchFamily="18" charset="-128"/>
                <a:cs typeface="Times New Roman" panose="02020603050405020304" pitchFamily="18" charset="0"/>
              </a:rPr>
              <a:t>) approach?</a:t>
            </a:r>
            <a:endParaRPr lang="ja-JP" altLang="ja-JP" sz="3600" dirty="0">
              <a:latin typeface="Calibri" panose="020F0502020204030204" pitchFamily="34" charset="0"/>
              <a:ea typeface="游明朝" panose="02020400000000000000" pitchFamily="18" charset="-128"/>
              <a:cs typeface="Times New Roman" panose="02020603050405020304" pitchFamily="18" charset="0"/>
            </a:endParaRPr>
          </a:p>
          <a:p>
            <a:pPr marL="0" indent="0">
              <a:lnSpc>
                <a:spcPct val="115000"/>
              </a:lnSpc>
              <a:spcAft>
                <a:spcPts val="0"/>
              </a:spcAft>
              <a:buNone/>
            </a:pPr>
            <a:r>
              <a:rPr lang="en-US" altLang="ja-JP" sz="2400" b="1" dirty="0">
                <a:solidFill>
                  <a:srgbClr val="FF00FF"/>
                </a:solidFill>
                <a:latin typeface="Calibri" panose="020F0502020204030204" pitchFamily="34" charset="0"/>
                <a:ea typeface="游明朝" panose="02020400000000000000" pitchFamily="18" charset="-128"/>
                <a:cs typeface="Times New Roman" panose="02020603050405020304" pitchFamily="18" charset="0"/>
              </a:rPr>
              <a:t>- St2?</a:t>
            </a:r>
            <a:endParaRPr lang="ja-JP" altLang="ja-JP" sz="3600" dirty="0">
              <a:latin typeface="Calibri" panose="020F0502020204030204" pitchFamily="34" charset="0"/>
              <a:ea typeface="游明朝" panose="02020400000000000000" pitchFamily="18" charset="-128"/>
              <a:cs typeface="Times New Roman" panose="02020603050405020304" pitchFamily="18" charset="0"/>
            </a:endParaRPr>
          </a:p>
          <a:p>
            <a:pPr marL="0" indent="0">
              <a:lnSpc>
                <a:spcPct val="115000"/>
              </a:lnSpc>
              <a:spcAft>
                <a:spcPts val="0"/>
              </a:spcAft>
              <a:buNone/>
            </a:pPr>
            <a:r>
              <a:rPr lang="en-US" altLang="ja-JP" sz="2400" dirty="0">
                <a:solidFill>
                  <a:srgbClr val="000000"/>
                </a:solidFill>
                <a:latin typeface="Calibri" panose="020F0502020204030204" pitchFamily="34" charset="0"/>
                <a:ea typeface="游明朝" panose="02020400000000000000" pitchFamily="18" charset="-128"/>
                <a:cs typeface="Times New Roman" panose="02020603050405020304" pitchFamily="18" charset="0"/>
              </a:rPr>
              <a:t>(NTT)</a:t>
            </a:r>
            <a:endParaRPr lang="ja-JP" altLang="ja-JP" sz="3600" dirty="0">
              <a:latin typeface="Calibri" panose="020F0502020204030204" pitchFamily="34" charset="0"/>
              <a:ea typeface="游明朝" panose="02020400000000000000" pitchFamily="18" charset="-128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altLang="ja-JP" sz="2400" u="sng" dirty="0">
                <a:solidFill>
                  <a:srgbClr val="000000"/>
                </a:solidFill>
                <a:latin typeface="Calibri" panose="020F0502020204030204" pitchFamily="34" charset="0"/>
                <a:ea typeface="游明朝" panose="02020400000000000000" pitchFamily="18" charset="-128"/>
                <a:cs typeface="Times New Roman" panose="02020603050405020304" pitchFamily="18" charset="0"/>
                <a:hlinkClick r:id="rId2" action="ppaction://hlinkfile"/>
              </a:rPr>
              <a:t>R3-184315</a:t>
            </a:r>
            <a:r>
              <a:rPr lang="en-US" altLang="ja-JP" sz="2400" dirty="0">
                <a:solidFill>
                  <a:srgbClr val="000000"/>
                </a:solidFill>
                <a:latin typeface="Calibri" panose="020F0502020204030204" pitchFamily="34" charset="0"/>
                <a:ea typeface="游明朝" panose="02020400000000000000" pitchFamily="18" charset="-128"/>
                <a:cs typeface="Times New Roman" panose="02020603050405020304" pitchFamily="18" charset="0"/>
              </a:rPr>
              <a:t> Summary of offline disc</a:t>
            </a:r>
            <a:endParaRPr kumimoji="1" lang="ja-JP" altLang="en-US" sz="2400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034AEF-4B5C-4D69-BCA1-D4997D7D98C0}" type="slidenum">
              <a:rPr kumimoji="1" lang="ja-JP" altLang="en-US" smtClean="0"/>
              <a:t>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197087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-99392"/>
            <a:ext cx="8229600" cy="1143000"/>
          </a:xfrm>
        </p:spPr>
        <p:txBody>
          <a:bodyPr>
            <a:normAutofit/>
          </a:bodyPr>
          <a:lstStyle/>
          <a:p>
            <a:r>
              <a:rPr kumimoji="1" lang="en-US" altLang="ja-JP" sz="3200" dirty="0" smtClean="0"/>
              <a:t>Options on the table</a:t>
            </a:r>
            <a:endParaRPr kumimoji="1" lang="ja-JP" altLang="en-US" sz="3200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919261"/>
            <a:ext cx="8229600" cy="6398171"/>
          </a:xfrm>
        </p:spPr>
        <p:txBody>
          <a:bodyPr>
            <a:normAutofit/>
          </a:bodyPr>
          <a:lstStyle/>
          <a:p>
            <a:pPr>
              <a:lnSpc>
                <a:spcPct val="115000"/>
              </a:lnSpc>
            </a:pPr>
            <a:r>
              <a:rPr lang="en-US" altLang="ja-JP" sz="2000" dirty="0"/>
              <a:t>Several options were discussed in previous meetings.</a:t>
            </a:r>
            <a:endParaRPr lang="ja-JP" altLang="en-US" sz="2000" dirty="0"/>
          </a:p>
          <a:p>
            <a:pPr marL="914400" lvl="1" indent="-457200">
              <a:lnSpc>
                <a:spcPct val="115000"/>
              </a:lnSpc>
              <a:buFont typeface="+mj-lt"/>
              <a:buAutoNum type="arabicPeriod"/>
            </a:pPr>
            <a:r>
              <a:rPr lang="en-US" altLang="ja-JP" sz="1800" dirty="0" smtClean="0">
                <a:ea typeface="ＭＳ 明朝"/>
                <a:cs typeface="Times New Roman"/>
              </a:rPr>
              <a:t>eNB </a:t>
            </a:r>
            <a:r>
              <a:rPr lang="en-US" altLang="ja-JP" sz="1800" dirty="0">
                <a:ea typeface="ＭＳ 明朝"/>
                <a:cs typeface="Times New Roman"/>
              </a:rPr>
              <a:t>proxy (eNB serve as proxy towards the MME</a:t>
            </a:r>
            <a:r>
              <a:rPr lang="en-US" altLang="ja-JP" sz="1800" dirty="0" smtClean="0">
                <a:ea typeface="ＭＳ 明朝"/>
                <a:cs typeface="Times New Roman"/>
              </a:rPr>
              <a:t>)</a:t>
            </a:r>
          </a:p>
          <a:p>
            <a:pPr marL="914400" lvl="1" indent="-457200">
              <a:lnSpc>
                <a:spcPct val="115000"/>
              </a:lnSpc>
              <a:buFont typeface="+mj-lt"/>
              <a:buAutoNum type="arabicPeriod"/>
            </a:pPr>
            <a:endParaRPr lang="en-US" altLang="ja-JP" sz="1800" dirty="0">
              <a:ea typeface="ＭＳ 明朝"/>
              <a:cs typeface="Times New Roman"/>
            </a:endParaRPr>
          </a:p>
          <a:p>
            <a:pPr marL="914400" lvl="1" indent="-457200">
              <a:lnSpc>
                <a:spcPct val="115000"/>
              </a:lnSpc>
              <a:buFont typeface="+mj-lt"/>
              <a:buAutoNum type="arabicPeriod"/>
            </a:pPr>
            <a:endParaRPr lang="en-US" altLang="ja-JP" sz="1800" dirty="0" smtClean="0">
              <a:ea typeface="ＭＳ 明朝"/>
              <a:cs typeface="Times New Roman"/>
            </a:endParaRPr>
          </a:p>
          <a:p>
            <a:pPr marL="914400" lvl="1" indent="-457200">
              <a:lnSpc>
                <a:spcPct val="115000"/>
              </a:lnSpc>
              <a:buFont typeface="+mj-lt"/>
              <a:buAutoNum type="arabicPeriod"/>
            </a:pPr>
            <a:r>
              <a:rPr lang="en-US" altLang="ja-JP" sz="1800" dirty="0" smtClean="0">
                <a:ea typeface="ＭＳ 明朝"/>
                <a:cs typeface="Times New Roman"/>
              </a:rPr>
              <a:t>Direct </a:t>
            </a:r>
            <a:r>
              <a:rPr lang="en-US" altLang="ja-JP" sz="1800" dirty="0">
                <a:ea typeface="ＭＳ 明朝"/>
                <a:cs typeface="Times New Roman"/>
              </a:rPr>
              <a:t>connection between gNB and MME</a:t>
            </a:r>
          </a:p>
          <a:p>
            <a:pPr marL="914400" lvl="1" indent="-457200">
              <a:lnSpc>
                <a:spcPct val="115000"/>
              </a:lnSpc>
              <a:buFont typeface="+mj-lt"/>
              <a:buAutoNum type="arabicPeriod"/>
            </a:pPr>
            <a:endParaRPr lang="en-US" altLang="ja-JP" sz="1800" dirty="0" smtClean="0">
              <a:ea typeface="ＭＳ 明朝"/>
              <a:cs typeface="Times New Roman"/>
            </a:endParaRPr>
          </a:p>
          <a:p>
            <a:pPr marL="914400" lvl="1" indent="-457200">
              <a:lnSpc>
                <a:spcPct val="115000"/>
              </a:lnSpc>
              <a:buFont typeface="+mj-lt"/>
              <a:buAutoNum type="arabicPeriod"/>
            </a:pPr>
            <a:endParaRPr lang="en-US" altLang="ja-JP" sz="1800" dirty="0" smtClean="0">
              <a:ea typeface="ＭＳ 明朝"/>
              <a:cs typeface="Times New Roman"/>
            </a:endParaRPr>
          </a:p>
          <a:p>
            <a:pPr marL="914400" lvl="1" indent="-457200">
              <a:lnSpc>
                <a:spcPct val="115000"/>
              </a:lnSpc>
              <a:buFont typeface="+mj-lt"/>
              <a:buAutoNum type="arabicPeriod"/>
            </a:pPr>
            <a:endParaRPr lang="en-US" altLang="ja-JP" sz="1800" dirty="0" smtClean="0">
              <a:ea typeface="ＭＳ 明朝"/>
              <a:cs typeface="Times New Roman"/>
            </a:endParaRPr>
          </a:p>
          <a:p>
            <a:pPr marL="1314450" lvl="2" indent="-457200">
              <a:lnSpc>
                <a:spcPct val="115000"/>
              </a:lnSpc>
            </a:pPr>
            <a:r>
              <a:rPr lang="en-US" altLang="ja-JP" sz="1400" dirty="0" smtClean="0">
                <a:ea typeface="ＭＳ 明朝"/>
                <a:cs typeface="Times New Roman"/>
              </a:rPr>
              <a:t>No one proposes currently.</a:t>
            </a:r>
          </a:p>
          <a:p>
            <a:pPr marL="914400" lvl="1" indent="-457200">
              <a:lnSpc>
                <a:spcPct val="115000"/>
              </a:lnSpc>
              <a:buFont typeface="+mj-lt"/>
              <a:buAutoNum type="arabicPeriod"/>
            </a:pPr>
            <a:r>
              <a:rPr lang="en-US" altLang="ja-JP" sz="1800" dirty="0" smtClean="0">
                <a:ea typeface="ＭＳ 明朝"/>
                <a:cs typeface="Times New Roman"/>
              </a:rPr>
              <a:t>X2 GW</a:t>
            </a:r>
          </a:p>
          <a:p>
            <a:pPr marL="914400" lvl="1" indent="-457200">
              <a:lnSpc>
                <a:spcPct val="115000"/>
              </a:lnSpc>
              <a:buFont typeface="+mj-lt"/>
              <a:buAutoNum type="arabicPeriod"/>
            </a:pPr>
            <a:endParaRPr lang="en-US" altLang="ja-JP" sz="1800" dirty="0" smtClean="0">
              <a:ea typeface="ＭＳ 明朝"/>
              <a:cs typeface="Times New Roman"/>
            </a:endParaRPr>
          </a:p>
          <a:p>
            <a:pPr marL="914400" lvl="1" indent="-457200">
              <a:lnSpc>
                <a:spcPct val="115000"/>
              </a:lnSpc>
              <a:buFont typeface="+mj-lt"/>
              <a:buAutoNum type="arabicPeriod"/>
            </a:pPr>
            <a:endParaRPr lang="en-US" altLang="ja-JP" sz="1800" dirty="0">
              <a:ea typeface="ＭＳ 明朝"/>
              <a:cs typeface="Times New Roman"/>
            </a:endParaRPr>
          </a:p>
          <a:p>
            <a:pPr marL="914400" lvl="1" indent="-457200">
              <a:lnSpc>
                <a:spcPct val="115000"/>
              </a:lnSpc>
              <a:buFont typeface="+mj-lt"/>
              <a:buAutoNum type="arabicPeriod"/>
            </a:pPr>
            <a:endParaRPr lang="en-US" altLang="ja-JP" sz="1800" dirty="0" smtClean="0">
              <a:ea typeface="ＭＳ 明朝"/>
              <a:cs typeface="Times New Roman"/>
            </a:endParaRPr>
          </a:p>
          <a:p>
            <a:pPr marL="57150" indent="0">
              <a:lnSpc>
                <a:spcPct val="115000"/>
              </a:lnSpc>
              <a:buNone/>
            </a:pPr>
            <a:r>
              <a:rPr lang="en-US" altLang="ja-JP" sz="2000" dirty="0" smtClean="0">
                <a:sym typeface="Wingdings" panose="05000000000000000000" pitchFamily="2" charset="2"/>
              </a:rPr>
              <a:t>Based on the online discussion, there would be consensus to</a:t>
            </a:r>
            <a:r>
              <a:rPr lang="en-US" altLang="ja-JP" sz="2000" dirty="0" smtClean="0"/>
              <a:t> </a:t>
            </a:r>
            <a:r>
              <a:rPr lang="en-US" altLang="ja-JP" sz="2000" dirty="0"/>
              <a:t>specify Solution </a:t>
            </a:r>
            <a:r>
              <a:rPr lang="en-US" altLang="ja-JP" sz="2000" dirty="0" smtClean="0"/>
              <a:t>1 </a:t>
            </a:r>
            <a:r>
              <a:rPr lang="en-US" altLang="ja-JP" sz="2000" dirty="0"/>
              <a:t>(i.e. </a:t>
            </a:r>
            <a:r>
              <a:rPr lang="en-US" altLang="ja-JP" sz="2000" dirty="0" err="1" smtClean="0"/>
              <a:t>eNB</a:t>
            </a:r>
            <a:r>
              <a:rPr lang="en-US" altLang="ja-JP" sz="2000" dirty="0" smtClean="0"/>
              <a:t> Proxy)</a:t>
            </a:r>
            <a:endParaRPr lang="en-US" altLang="ja-JP" sz="2000" dirty="0">
              <a:ea typeface="ＭＳ 明朝"/>
              <a:cs typeface="Times New Roman"/>
            </a:endParaRPr>
          </a:p>
        </p:txBody>
      </p:sp>
      <p:sp>
        <p:nvSpPr>
          <p:cNvPr id="4" name="正方形/長方形 3"/>
          <p:cNvSpPr/>
          <p:nvPr/>
        </p:nvSpPr>
        <p:spPr>
          <a:xfrm>
            <a:off x="5291609" y="1853580"/>
            <a:ext cx="936625" cy="46831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ja-JP" dirty="0"/>
              <a:t>MME</a:t>
            </a:r>
            <a:endParaRPr lang="ja-JP" altLang="en-US" dirty="0"/>
          </a:p>
        </p:txBody>
      </p:sp>
      <p:sp>
        <p:nvSpPr>
          <p:cNvPr id="5" name="正方形/長方形 4"/>
          <p:cNvSpPr/>
          <p:nvPr/>
        </p:nvSpPr>
        <p:spPr>
          <a:xfrm>
            <a:off x="6083771" y="1642443"/>
            <a:ext cx="1152525" cy="47307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ja-JP" sz="1400" dirty="0"/>
              <a:t>Forwarding</a:t>
            </a:r>
          </a:p>
          <a:p>
            <a:pPr algn="ctr">
              <a:defRPr/>
            </a:pPr>
            <a:r>
              <a:rPr lang="en-US" altLang="ja-JP" sz="1400" dirty="0"/>
              <a:t> table</a:t>
            </a:r>
            <a:endParaRPr lang="ja-JP" altLang="en-US" sz="1400" dirty="0"/>
          </a:p>
        </p:txBody>
      </p:sp>
      <p:sp>
        <p:nvSpPr>
          <p:cNvPr id="6" name="正方形/長方形 5"/>
          <p:cNvSpPr/>
          <p:nvPr/>
        </p:nvSpPr>
        <p:spPr>
          <a:xfrm>
            <a:off x="2002309" y="1880568"/>
            <a:ext cx="936625" cy="46831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ja-JP" dirty="0" err="1"/>
              <a:t>gNB</a:t>
            </a:r>
            <a:endParaRPr lang="ja-JP" altLang="en-US" dirty="0"/>
          </a:p>
        </p:txBody>
      </p:sp>
      <p:sp>
        <p:nvSpPr>
          <p:cNvPr id="7" name="正方形/長方形 6"/>
          <p:cNvSpPr/>
          <p:nvPr/>
        </p:nvSpPr>
        <p:spPr>
          <a:xfrm>
            <a:off x="3659659" y="1880568"/>
            <a:ext cx="936625" cy="46831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ja-JP" dirty="0" err="1"/>
              <a:t>eNB</a:t>
            </a:r>
            <a:endParaRPr lang="ja-JP" altLang="en-US" dirty="0"/>
          </a:p>
        </p:txBody>
      </p:sp>
      <p:sp>
        <p:nvSpPr>
          <p:cNvPr id="10" name="正方形/長方形 9"/>
          <p:cNvSpPr/>
          <p:nvPr/>
        </p:nvSpPr>
        <p:spPr>
          <a:xfrm>
            <a:off x="2158975" y="4945162"/>
            <a:ext cx="936625" cy="46831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ja-JP" dirty="0" err="1"/>
              <a:t>gNB</a:t>
            </a:r>
            <a:endParaRPr lang="ja-JP" altLang="en-US" dirty="0"/>
          </a:p>
        </p:txBody>
      </p:sp>
      <p:sp>
        <p:nvSpPr>
          <p:cNvPr id="11" name="正方形/長方形 10"/>
          <p:cNvSpPr/>
          <p:nvPr/>
        </p:nvSpPr>
        <p:spPr>
          <a:xfrm>
            <a:off x="3775050" y="4946749"/>
            <a:ext cx="936625" cy="46672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ja-JP" dirty="0"/>
              <a:t>X2 GW</a:t>
            </a:r>
            <a:endParaRPr lang="ja-JP" altLang="en-US" dirty="0"/>
          </a:p>
        </p:txBody>
      </p:sp>
      <p:sp>
        <p:nvSpPr>
          <p:cNvPr id="12" name="正方形/長方形 11"/>
          <p:cNvSpPr/>
          <p:nvPr/>
        </p:nvSpPr>
        <p:spPr>
          <a:xfrm>
            <a:off x="3976662" y="4572099"/>
            <a:ext cx="1152525" cy="47307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ja-JP" sz="1400" dirty="0"/>
              <a:t>Forwarding</a:t>
            </a:r>
          </a:p>
          <a:p>
            <a:pPr algn="ctr">
              <a:defRPr/>
            </a:pPr>
            <a:r>
              <a:rPr lang="en-US" altLang="ja-JP" sz="1400" dirty="0"/>
              <a:t> table</a:t>
            </a:r>
            <a:endParaRPr lang="ja-JP" altLang="en-US" sz="1400" dirty="0"/>
          </a:p>
        </p:txBody>
      </p:sp>
      <p:sp>
        <p:nvSpPr>
          <p:cNvPr id="13" name="正方形/長方形 12"/>
          <p:cNvSpPr/>
          <p:nvPr/>
        </p:nvSpPr>
        <p:spPr>
          <a:xfrm>
            <a:off x="5364088" y="4976912"/>
            <a:ext cx="936625" cy="46831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ja-JP" dirty="0" err="1"/>
              <a:t>eNB</a:t>
            </a:r>
            <a:endParaRPr lang="ja-JP" altLang="en-US" dirty="0"/>
          </a:p>
        </p:txBody>
      </p:sp>
      <p:sp>
        <p:nvSpPr>
          <p:cNvPr id="16" name="正方形/長方形 15"/>
          <p:cNvSpPr/>
          <p:nvPr/>
        </p:nvSpPr>
        <p:spPr>
          <a:xfrm>
            <a:off x="2086967" y="3442022"/>
            <a:ext cx="936625" cy="46831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ja-JP" dirty="0" err="1"/>
              <a:t>gNB</a:t>
            </a:r>
            <a:endParaRPr lang="ja-JP" altLang="en-US" dirty="0"/>
          </a:p>
        </p:txBody>
      </p:sp>
      <p:sp>
        <p:nvSpPr>
          <p:cNvPr id="17" name="正方形/長方形 16"/>
          <p:cNvSpPr/>
          <p:nvPr/>
        </p:nvSpPr>
        <p:spPr>
          <a:xfrm>
            <a:off x="3703042" y="3443610"/>
            <a:ext cx="936625" cy="46672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ja-JP" dirty="0"/>
              <a:t>MME</a:t>
            </a:r>
            <a:endParaRPr lang="ja-JP" altLang="en-US" dirty="0"/>
          </a:p>
        </p:txBody>
      </p:sp>
      <p:sp>
        <p:nvSpPr>
          <p:cNvPr id="18" name="正方形/長方形 17"/>
          <p:cNvSpPr/>
          <p:nvPr/>
        </p:nvSpPr>
        <p:spPr>
          <a:xfrm>
            <a:off x="3904654" y="3068960"/>
            <a:ext cx="1152525" cy="47307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ja-JP" sz="1400" dirty="0"/>
              <a:t>Forwarding</a:t>
            </a:r>
          </a:p>
          <a:p>
            <a:pPr algn="ctr">
              <a:defRPr/>
            </a:pPr>
            <a:r>
              <a:rPr lang="en-US" altLang="ja-JP" sz="1400" dirty="0"/>
              <a:t> table</a:t>
            </a:r>
            <a:endParaRPr lang="ja-JP" altLang="en-US" sz="1400" dirty="0"/>
          </a:p>
        </p:txBody>
      </p:sp>
      <p:sp>
        <p:nvSpPr>
          <p:cNvPr id="19" name="正方形/長方形 18"/>
          <p:cNvSpPr/>
          <p:nvPr/>
        </p:nvSpPr>
        <p:spPr>
          <a:xfrm>
            <a:off x="5363567" y="3473772"/>
            <a:ext cx="936625" cy="46831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ja-JP" dirty="0" err="1"/>
              <a:t>eNB</a:t>
            </a:r>
            <a:endParaRPr lang="ja-JP" altLang="en-US" dirty="0"/>
          </a:p>
        </p:txBody>
      </p:sp>
      <p:sp>
        <p:nvSpPr>
          <p:cNvPr id="24" name="テキスト ボックス 23"/>
          <p:cNvSpPr txBox="1"/>
          <p:nvPr/>
        </p:nvSpPr>
        <p:spPr>
          <a:xfrm>
            <a:off x="6768752" y="1210395"/>
            <a:ext cx="25557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200" dirty="0" smtClean="0"/>
              <a:t>Registration:</a:t>
            </a:r>
          </a:p>
          <a:p>
            <a:r>
              <a:rPr lang="en-US" altLang="ja-JP" sz="1200" dirty="0" smtClean="0"/>
              <a:t>TNL address discovery:</a:t>
            </a:r>
            <a:endParaRPr kumimoji="1" lang="ja-JP" altLang="en-US" sz="1200" dirty="0"/>
          </a:p>
        </p:txBody>
      </p:sp>
      <p:cxnSp>
        <p:nvCxnSpPr>
          <p:cNvPr id="28" name="直線矢印コネクタ 27"/>
          <p:cNvCxnSpPr/>
          <p:nvPr/>
        </p:nvCxnSpPr>
        <p:spPr>
          <a:xfrm>
            <a:off x="7726814" y="1354411"/>
            <a:ext cx="720725" cy="0"/>
          </a:xfrm>
          <a:prstGeom prst="straightConnector1">
            <a:avLst/>
          </a:prstGeom>
          <a:ln>
            <a:solidFill>
              <a:srgbClr val="00B050"/>
            </a:solidFill>
            <a:headEnd type="none"/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0" name="直線矢印コネクタ 29"/>
          <p:cNvCxnSpPr/>
          <p:nvPr/>
        </p:nvCxnSpPr>
        <p:spPr>
          <a:xfrm>
            <a:off x="8304976" y="1536927"/>
            <a:ext cx="719137" cy="0"/>
          </a:xfrm>
          <a:prstGeom prst="straightConnector1">
            <a:avLst/>
          </a:prstGeom>
          <a:ln>
            <a:solidFill>
              <a:srgbClr val="7030A0"/>
            </a:solidFill>
            <a:headEnd type="arrow"/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1" name="直線矢印コネクタ 30"/>
          <p:cNvCxnSpPr/>
          <p:nvPr/>
        </p:nvCxnSpPr>
        <p:spPr>
          <a:xfrm>
            <a:off x="2938934" y="2002483"/>
            <a:ext cx="720725" cy="0"/>
          </a:xfrm>
          <a:prstGeom prst="straightConnector1">
            <a:avLst/>
          </a:prstGeom>
          <a:ln>
            <a:solidFill>
              <a:srgbClr val="00B050"/>
            </a:solidFill>
            <a:headEnd type="none"/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2" name="直線矢印コネクタ 31"/>
          <p:cNvCxnSpPr/>
          <p:nvPr/>
        </p:nvCxnSpPr>
        <p:spPr>
          <a:xfrm>
            <a:off x="4596284" y="1982670"/>
            <a:ext cx="720725" cy="0"/>
          </a:xfrm>
          <a:prstGeom prst="straightConnector1">
            <a:avLst/>
          </a:prstGeom>
          <a:ln>
            <a:solidFill>
              <a:srgbClr val="00B050"/>
            </a:solidFill>
            <a:headEnd type="none"/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3" name="直線矢印コネクタ 32"/>
          <p:cNvCxnSpPr/>
          <p:nvPr/>
        </p:nvCxnSpPr>
        <p:spPr>
          <a:xfrm>
            <a:off x="4572000" y="2146499"/>
            <a:ext cx="719137" cy="0"/>
          </a:xfrm>
          <a:prstGeom prst="straightConnector1">
            <a:avLst/>
          </a:prstGeom>
          <a:ln>
            <a:solidFill>
              <a:srgbClr val="7030A0"/>
            </a:solidFill>
            <a:headEnd type="arrow"/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6" name="直線矢印コネクタ 35"/>
          <p:cNvCxnSpPr/>
          <p:nvPr/>
        </p:nvCxnSpPr>
        <p:spPr>
          <a:xfrm>
            <a:off x="3023592" y="3573016"/>
            <a:ext cx="720725" cy="0"/>
          </a:xfrm>
          <a:prstGeom prst="straightConnector1">
            <a:avLst/>
          </a:prstGeom>
          <a:ln>
            <a:solidFill>
              <a:srgbClr val="00B050"/>
            </a:solidFill>
            <a:headEnd type="none"/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7" name="直線矢印コネクタ 36"/>
          <p:cNvCxnSpPr/>
          <p:nvPr/>
        </p:nvCxnSpPr>
        <p:spPr>
          <a:xfrm flipH="1">
            <a:off x="4648523" y="3601891"/>
            <a:ext cx="715044" cy="0"/>
          </a:xfrm>
          <a:prstGeom prst="straightConnector1">
            <a:avLst/>
          </a:prstGeom>
          <a:ln>
            <a:solidFill>
              <a:srgbClr val="00B050"/>
            </a:solidFill>
            <a:headEnd type="none"/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40" name="直線矢印コネクタ 39"/>
          <p:cNvCxnSpPr/>
          <p:nvPr/>
        </p:nvCxnSpPr>
        <p:spPr>
          <a:xfrm>
            <a:off x="4639667" y="3789040"/>
            <a:ext cx="719137" cy="0"/>
          </a:xfrm>
          <a:prstGeom prst="straightConnector1">
            <a:avLst/>
          </a:prstGeom>
          <a:ln>
            <a:solidFill>
              <a:srgbClr val="7030A0"/>
            </a:solidFill>
            <a:headEnd type="arrow"/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42" name="直線矢印コネクタ 41"/>
          <p:cNvCxnSpPr/>
          <p:nvPr/>
        </p:nvCxnSpPr>
        <p:spPr>
          <a:xfrm>
            <a:off x="3059832" y="5148163"/>
            <a:ext cx="720725" cy="0"/>
          </a:xfrm>
          <a:prstGeom prst="straightConnector1">
            <a:avLst/>
          </a:prstGeom>
          <a:ln>
            <a:solidFill>
              <a:srgbClr val="00B050"/>
            </a:solidFill>
            <a:headEnd type="none"/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43" name="直線矢印コネクタ 42"/>
          <p:cNvCxnSpPr/>
          <p:nvPr/>
        </p:nvCxnSpPr>
        <p:spPr>
          <a:xfrm flipH="1">
            <a:off x="4684763" y="5177038"/>
            <a:ext cx="715044" cy="0"/>
          </a:xfrm>
          <a:prstGeom prst="straightConnector1">
            <a:avLst/>
          </a:prstGeom>
          <a:ln>
            <a:solidFill>
              <a:srgbClr val="00B050"/>
            </a:solidFill>
            <a:headEnd type="none"/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44" name="直線矢印コネクタ 43"/>
          <p:cNvCxnSpPr/>
          <p:nvPr/>
        </p:nvCxnSpPr>
        <p:spPr>
          <a:xfrm>
            <a:off x="4675907" y="5364187"/>
            <a:ext cx="719137" cy="0"/>
          </a:xfrm>
          <a:prstGeom prst="straightConnector1">
            <a:avLst/>
          </a:prstGeom>
          <a:ln>
            <a:solidFill>
              <a:srgbClr val="7030A0"/>
            </a:solidFill>
            <a:headEnd type="arrow"/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751148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1" lang="en-US" altLang="ja-JP" dirty="0" smtClean="0"/>
              <a:t>Discussion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altLang="ja-JP" dirty="0" smtClean="0"/>
              <a:t>The outline of solution is described in following paper.</a:t>
            </a:r>
          </a:p>
          <a:p>
            <a:pPr lvl="1"/>
            <a:r>
              <a:rPr lang="en-US" altLang="ja-JP" dirty="0" smtClean="0"/>
              <a:t>“</a:t>
            </a:r>
            <a:r>
              <a:rPr lang="en-US" altLang="ja-JP" dirty="0"/>
              <a:t>R3-184124 Introducing X2 TNL Address discovery for </a:t>
            </a:r>
            <a:r>
              <a:rPr lang="en-US" altLang="ja-JP" dirty="0" err="1"/>
              <a:t>en-gNBs</a:t>
            </a:r>
            <a:r>
              <a:rPr lang="en-US" altLang="ja-JP" dirty="0"/>
              <a:t> for EN-DC (Ericsson</a:t>
            </a:r>
            <a:r>
              <a:rPr lang="en-US" altLang="ja-JP" dirty="0" smtClean="0"/>
              <a:t>)”</a:t>
            </a:r>
            <a:endParaRPr lang="en-US" altLang="ja-JP" dirty="0"/>
          </a:p>
          <a:p>
            <a:endParaRPr kumimoji="1" lang="en-US" altLang="ja-JP" dirty="0" smtClean="0"/>
          </a:p>
          <a:p>
            <a:r>
              <a:rPr lang="en-US" altLang="ja-JP" dirty="0" smtClean="0"/>
              <a:t>However, in online/offline, there was following discussion</a:t>
            </a:r>
            <a:endParaRPr lang="en-US" altLang="ja-JP" dirty="0"/>
          </a:p>
          <a:p>
            <a:pPr lvl="1"/>
            <a:r>
              <a:rPr lang="en-US" altLang="ja-JP" dirty="0"/>
              <a:t>Re-use current procedure/ Specify new procedure</a:t>
            </a:r>
          </a:p>
          <a:p>
            <a:pPr lvl="1"/>
            <a:r>
              <a:rPr kumimoji="1" lang="en-US" altLang="ja-JP" dirty="0" smtClean="0"/>
              <a:t>How MME identifies TNL IP address of </a:t>
            </a:r>
            <a:r>
              <a:rPr kumimoji="1" lang="en-US" altLang="ja-JP" dirty="0" err="1" smtClean="0"/>
              <a:t>eNB</a:t>
            </a:r>
            <a:r>
              <a:rPr kumimoji="1" lang="en-US" altLang="ja-JP" dirty="0" smtClean="0"/>
              <a:t> </a:t>
            </a:r>
            <a:r>
              <a:rPr lang="en-US" altLang="ja-JP" dirty="0" smtClean="0"/>
              <a:t>connected to target </a:t>
            </a:r>
            <a:r>
              <a:rPr kumimoji="1" lang="en-US" altLang="ja-JP" dirty="0" err="1" smtClean="0"/>
              <a:t>en-gNB</a:t>
            </a:r>
            <a:r>
              <a:rPr lang="en-US" altLang="ja-JP" dirty="0"/>
              <a:t>.</a:t>
            </a:r>
            <a:r>
              <a:rPr kumimoji="1" lang="en-US" altLang="ja-JP" dirty="0" smtClean="0"/>
              <a:t> </a:t>
            </a:r>
            <a:endParaRPr kumimoji="1" lang="en-US" altLang="ja-JP" dirty="0" smtClean="0"/>
          </a:p>
        </p:txBody>
      </p:sp>
    </p:spTree>
    <p:extLst>
      <p:ext uri="{BB962C8B-B14F-4D97-AF65-F5344CB8AC3E}">
        <p14:creationId xmlns:p14="http://schemas.microsoft.com/office/powerpoint/2010/main" val="356752367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Way forward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ja-JP" dirty="0" smtClean="0"/>
              <a:t>RAN3 to specify </a:t>
            </a:r>
            <a:r>
              <a:rPr lang="en-US" altLang="ja-JP" dirty="0" err="1"/>
              <a:t>eNB</a:t>
            </a:r>
            <a:r>
              <a:rPr lang="en-US" altLang="ja-JP" dirty="0"/>
              <a:t> proxy (</a:t>
            </a:r>
            <a:r>
              <a:rPr lang="en-US" altLang="ja-JP" dirty="0" err="1"/>
              <a:t>eNB</a:t>
            </a:r>
            <a:r>
              <a:rPr lang="en-US" altLang="ja-JP" dirty="0"/>
              <a:t> serve as proxy towards the MME</a:t>
            </a:r>
            <a:r>
              <a:rPr lang="en-US" altLang="ja-JP" dirty="0" smtClean="0"/>
              <a:t>) method for TNL address discovery of Option 3 in Rel-15. </a:t>
            </a:r>
          </a:p>
          <a:p>
            <a:pPr lvl="1"/>
            <a:r>
              <a:rPr lang="en-US" altLang="ja-JP" dirty="0" smtClean="0"/>
              <a:t>Further details are FFS</a:t>
            </a:r>
            <a:r>
              <a:rPr lang="en-US" altLang="ja-JP" dirty="0" smtClean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0602722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4245</TotalTime>
  <Words>226</Words>
  <Application>Microsoft Office PowerPoint</Application>
  <PresentationFormat>画面に合わせる (4:3)</PresentationFormat>
  <Paragraphs>55</Paragraphs>
  <Slides>5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7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5</vt:i4>
      </vt:variant>
    </vt:vector>
  </HeadingPairs>
  <TitlesOfParts>
    <vt:vector size="13" baseType="lpstr">
      <vt:lpstr>ＭＳ Ｐゴシック</vt:lpstr>
      <vt:lpstr>ＭＳ 明朝</vt:lpstr>
      <vt:lpstr>游明朝</vt:lpstr>
      <vt:lpstr>Arial</vt:lpstr>
      <vt:lpstr>Calibri</vt:lpstr>
      <vt:lpstr>Times New Roman</vt:lpstr>
      <vt:lpstr>Wingdings</vt:lpstr>
      <vt:lpstr>Office ​​テーマ</vt:lpstr>
      <vt:lpstr>Way forward on TNL Address Discovery for Option 3</vt:lpstr>
      <vt:lpstr>Tasked work for come back</vt:lpstr>
      <vt:lpstr>Options on the table</vt:lpstr>
      <vt:lpstr>Discussion</vt:lpstr>
      <vt:lpstr>Way forward</vt:lpstr>
    </vt:vector>
  </TitlesOfParts>
  <Company>株式会社エヌ・ティ・ティ・ドコモ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Mobility with NW slicing</dc:title>
  <dc:creator>NTT DCM r3</dc:creator>
  <cp:lastModifiedBy>5653225</cp:lastModifiedBy>
  <cp:revision>59</cp:revision>
  <dcterms:created xsi:type="dcterms:W3CDTF">2018-01-24T16:56:07Z</dcterms:created>
  <dcterms:modified xsi:type="dcterms:W3CDTF">2018-07-06T15:02:57Z</dcterms:modified>
</cp:coreProperties>
</file>