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8" r:id="rId4"/>
    <p:sldId id="279" r:id="rId5"/>
    <p:sldId id="280" r:id="rId6"/>
    <p:sldId id="267" r:id="rId7"/>
    <p:sldId id="276" r:id="rId8"/>
    <p:sldId id="277" r:id="rId9"/>
    <p:sldId id="275" r:id="rId10"/>
    <p:sldId id="274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99CC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1020" y="-2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C8D38-E552-4E52-919D-64BEF3237689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70F0-7AAD-4020-A29D-D5E0589C93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13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1166B-A5E3-4DBA-9CC3-472E15BB9E5F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B3BC6-F20D-46AD-81AE-7326A4D0F056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AB4AC-0D49-40D5-AEB9-8E2AB5848B63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291A-AAE6-46DD-9E03-AF2AB1DB1E36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D7CE-D92B-4108-8E64-B619AF4BB8C2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88E1F-FFAA-4E94-9C42-B79952E78571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F4FD-E11E-4FAA-B8EC-BC6FC8F4F7D9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A5DE-B73F-4BA4-975A-B09A0B123768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7DBE-4ABA-41BF-83C8-09DBD485E404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E6C6-5CAA-46AC-ACFB-F7D9769CA084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B43E-4648-441B-BB54-565491599996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C8A65-EE99-44A6-998F-3C48DF300112}" type="datetime1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temp\RAN3%20NRAH#4\Inbox\R3-184249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Summary of offline discussion on RRC </a:t>
            </a:r>
            <a:r>
              <a:rPr lang="en-US" altLang="ja-JP" dirty="0" smtClean="0"/>
              <a:t>version handling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mtClean="0"/>
              <a:t>R3-182429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3GPP TSG-RAN WG3 RAN3-AH-1807 </a:t>
            </a:r>
          </a:p>
          <a:p>
            <a:r>
              <a:rPr lang="en-US" altLang="ja-JP" dirty="0"/>
              <a:t>Montreal, Canada, 2nd-6th July 2018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[</a:t>
            </a:r>
            <a:r>
              <a:rPr lang="en-US" altLang="ja-JP" dirty="0"/>
              <a:t>1] R3-183828, “Discussion on F1 RRC version handling”, Nokia, Nokia Shanghai Bell</a:t>
            </a:r>
            <a:endParaRPr kumimoji="1" lang="en-US" altLang="ja-JP" dirty="0" smtClean="0"/>
          </a:p>
          <a:p>
            <a:r>
              <a:rPr lang="en-US" altLang="ja-JP" dirty="0" smtClean="0"/>
              <a:t>[2]</a:t>
            </a:r>
            <a:r>
              <a:rPr lang="en-US" altLang="ja-JP" dirty="0"/>
              <a:t> </a:t>
            </a:r>
            <a:r>
              <a:rPr lang="en-US" altLang="ja-JP" dirty="0" smtClean="0"/>
              <a:t>R3-183829, “Introduction of </a:t>
            </a:r>
            <a:r>
              <a:rPr lang="en-US" altLang="ja-JP" dirty="0"/>
              <a:t>F1 RRC version handling”, Nokia, Nokia Shanghai </a:t>
            </a:r>
            <a:r>
              <a:rPr lang="en-US" altLang="ja-JP" dirty="0" smtClean="0"/>
              <a:t>Bell</a:t>
            </a:r>
          </a:p>
          <a:p>
            <a:r>
              <a:rPr lang="en-US" altLang="ja-JP" dirty="0" smtClean="0"/>
              <a:t>[3]R3-184104, RRC version handling, Ericsson</a:t>
            </a: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6660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Tasked work for come back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CB: # 16_RRC_Version_handling</a:t>
            </a:r>
            <a:endParaRPr lang="ja-JP" altLang="ja-JP" sz="3600" dirty="0"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- clarify usage</a:t>
            </a:r>
            <a:endParaRPr lang="ja-JP" altLang="ja-JP" sz="3600" dirty="0"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-  list of supported versions vs. highest supported version?</a:t>
            </a:r>
            <a:endParaRPr lang="ja-JP" altLang="ja-JP" sz="3600" dirty="0"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- is OAM </a:t>
            </a:r>
            <a:r>
              <a:rPr lang="en-US" altLang="ja-JP" sz="2400" b="1" dirty="0" err="1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coordiation</a:t>
            </a: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 enough?</a:t>
            </a:r>
            <a:endParaRPr lang="ja-JP" altLang="ja-JP" sz="3600" dirty="0"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dirty="0">
                <a:solidFill>
                  <a:srgbClr val="000000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(NTT)</a:t>
            </a:r>
            <a:endParaRPr lang="ja-JP" altLang="ja-JP" sz="3600" dirty="0"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400" u="sng" dirty="0">
                <a:solidFill>
                  <a:srgbClr val="00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  <a:hlinkClick r:id="rId2" action="ppaction://hlinkfile"/>
              </a:rPr>
              <a:t>R3-184249</a:t>
            </a:r>
            <a:r>
              <a:rPr lang="en-US" altLang="ja-JP" sz="2400" dirty="0"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 Summary of offline disc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Supported RRC version of </a:t>
            </a:r>
            <a:r>
              <a:rPr lang="en-US" altLang="ja-JP" dirty="0" err="1" smtClean="0"/>
              <a:t>gNB</a:t>
            </a:r>
            <a:r>
              <a:rPr lang="en-US" altLang="ja-JP" dirty="0" smtClean="0"/>
              <a:t>-CU and </a:t>
            </a:r>
            <a:r>
              <a:rPr lang="en-US" altLang="ja-JP" dirty="0" err="1" smtClean="0"/>
              <a:t>gNB</a:t>
            </a:r>
            <a:r>
              <a:rPr lang="en-US" altLang="ja-JP" dirty="0" smtClean="0"/>
              <a:t>-DU may be different considering multi-vendor operation.</a:t>
            </a:r>
          </a:p>
          <a:p>
            <a:pPr lvl="1"/>
            <a:r>
              <a:rPr lang="en-US" altLang="ja-JP" dirty="0" smtClean="0"/>
              <a:t>For example, updating timing may be different between vendors.</a:t>
            </a:r>
          </a:p>
          <a:p>
            <a:pPr lvl="1"/>
            <a:endParaRPr kumimoji="1" lang="en-US" altLang="ja-JP" dirty="0"/>
          </a:p>
          <a:p>
            <a:r>
              <a:rPr lang="en-US" altLang="ja-JP" dirty="0" smtClean="0"/>
              <a:t>So, it is necessary to identify how to handle this issue.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1478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When issue would happen?(1/2)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sz="2800" dirty="0" smtClean="0"/>
              <a:t>Current structure of CG-</a:t>
            </a:r>
            <a:r>
              <a:rPr kumimoji="1" lang="en-US" altLang="ja-JP" sz="2800" dirty="0" err="1" smtClean="0"/>
              <a:t>config</a:t>
            </a:r>
            <a:r>
              <a:rPr kumimoji="1" lang="en-US" altLang="ja-JP" sz="2800" dirty="0" smtClean="0"/>
              <a:t> is as follows.</a:t>
            </a:r>
          </a:p>
          <a:p>
            <a:endParaRPr kumimoji="1" lang="en-US" altLang="ja-JP" sz="2800" dirty="0" smtClean="0"/>
          </a:p>
          <a:p>
            <a:endParaRPr lang="en-US" altLang="ja-JP" sz="2800" dirty="0" smtClean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kumimoji="1" lang="en-US" altLang="ja-JP" sz="2800" dirty="0" smtClean="0"/>
          </a:p>
          <a:p>
            <a:endParaRPr kumimoji="1" lang="en-US" altLang="ja-JP" sz="2800" dirty="0" smtClean="0"/>
          </a:p>
          <a:p>
            <a:r>
              <a:rPr kumimoji="1" lang="en-US" altLang="ja-JP" sz="2800" dirty="0" smtClean="0"/>
              <a:t>For or EN-DC, following transfer of this container is assumed.</a:t>
            </a:r>
          </a:p>
          <a:p>
            <a:endParaRPr lang="en-US" altLang="ja-JP" sz="2800" dirty="0"/>
          </a:p>
          <a:p>
            <a:endParaRPr kumimoji="1" lang="en-US" altLang="ja-JP" sz="2800" dirty="0" smtClean="0"/>
          </a:p>
          <a:p>
            <a:endParaRPr lang="en-US" altLang="ja-JP" sz="2800" dirty="0"/>
          </a:p>
          <a:p>
            <a:endParaRPr lang="en-US" altLang="ja-JP" sz="2800" dirty="0" smtClean="0"/>
          </a:p>
          <a:p>
            <a:endParaRPr lang="en-US" altLang="ja-JP" sz="2800" dirty="0"/>
          </a:p>
          <a:p>
            <a:endParaRPr lang="en-US" altLang="ja-JP" sz="2800" dirty="0" smtClean="0"/>
          </a:p>
          <a:p>
            <a:endParaRPr lang="en-US" altLang="ja-JP" sz="2800" dirty="0" smtClean="0"/>
          </a:p>
          <a:p>
            <a:endParaRPr lang="en-US" altLang="ja-JP" sz="2800" dirty="0"/>
          </a:p>
          <a:p>
            <a:r>
              <a:rPr kumimoji="1" lang="en-US" altLang="ja-JP" sz="2800" dirty="0" smtClean="0"/>
              <a:t>In this case, RRC version alignment is not required.</a:t>
            </a:r>
          </a:p>
          <a:p>
            <a:pPr lvl="1"/>
            <a:r>
              <a:rPr lang="en-US" altLang="ja-JP" sz="2400" dirty="0" err="1" smtClean="0"/>
              <a:t>gNB</a:t>
            </a:r>
            <a:r>
              <a:rPr lang="en-US" altLang="ja-JP" sz="2400" dirty="0" smtClean="0"/>
              <a:t>-CU doesn’t decode DU part as it is octet string; CU can include it as it is transparently.</a:t>
            </a:r>
            <a:endParaRPr kumimoji="1" lang="en-US" altLang="ja-JP" sz="2400" dirty="0" smtClean="0"/>
          </a:p>
          <a:p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082480" y="6325306"/>
            <a:ext cx="2133600" cy="365125"/>
          </a:xfrm>
        </p:spPr>
        <p:txBody>
          <a:bodyPr/>
          <a:lstStyle/>
          <a:p>
            <a:fld id="{16034AEF-4B5C-4D69-BCA1-D4997D7D98C0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827584" y="2060848"/>
            <a:ext cx="345638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dirty="0" smtClean="0"/>
              <a:t>CG-</a:t>
            </a:r>
            <a:r>
              <a:rPr kumimoji="1" lang="en-US" altLang="ja-JP" dirty="0" err="1" smtClean="0"/>
              <a:t>Config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899592" y="2402637"/>
            <a:ext cx="3240360" cy="2921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RB-</a:t>
            </a:r>
            <a:r>
              <a:rPr kumimoji="1" lang="en-US" altLang="ja-JP" dirty="0" err="1" smtClean="0"/>
              <a:t>Config</a:t>
            </a:r>
            <a:r>
              <a:rPr kumimoji="1" lang="en-US" altLang="ja-JP" dirty="0" smtClean="0"/>
              <a:t>:</a:t>
            </a:r>
            <a:r>
              <a:rPr lang="en-GB" altLang="ja-JP" dirty="0"/>
              <a:t>OCTET STRING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899592" y="2780928"/>
            <a:ext cx="3240360" cy="28803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 smtClean="0"/>
              <a:t>CellGroupConfig</a:t>
            </a:r>
            <a:r>
              <a:rPr lang="en-US" altLang="ja-JP" dirty="0" smtClean="0"/>
              <a:t>:</a:t>
            </a:r>
            <a:r>
              <a:rPr lang="en-GB" altLang="ja-JP" dirty="0"/>
              <a:t>OCTET STRING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310716" y="3068960"/>
            <a:ext cx="677108" cy="273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ja-JP" sz="3200" dirty="0" smtClean="0"/>
              <a:t>…</a:t>
            </a:r>
            <a:endParaRPr kumimoji="1" lang="ja-JP" altLang="en-US" sz="3200" dirty="0"/>
          </a:p>
        </p:txBody>
      </p:sp>
      <p:sp>
        <p:nvSpPr>
          <p:cNvPr id="11" name="四角形吹き出し 10"/>
          <p:cNvSpPr/>
          <p:nvPr/>
        </p:nvSpPr>
        <p:spPr>
          <a:xfrm>
            <a:off x="4565554" y="2301706"/>
            <a:ext cx="1944216" cy="201861"/>
          </a:xfrm>
          <a:prstGeom prst="wedgeRectCallout">
            <a:avLst>
              <a:gd name="adj1" fmla="val -74192"/>
              <a:gd name="adj2" fmla="val 78722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Generated in CU</a:t>
            </a:r>
            <a:endParaRPr kumimoji="1" lang="ja-JP" altLang="en-US" dirty="0"/>
          </a:p>
        </p:txBody>
      </p:sp>
      <p:sp>
        <p:nvSpPr>
          <p:cNvPr id="12" name="四角形吹き出し 11"/>
          <p:cNvSpPr/>
          <p:nvPr/>
        </p:nvSpPr>
        <p:spPr>
          <a:xfrm>
            <a:off x="4572000" y="2723083"/>
            <a:ext cx="1944216" cy="201861"/>
          </a:xfrm>
          <a:prstGeom prst="wedgeRectCallout">
            <a:avLst>
              <a:gd name="adj1" fmla="val -74192"/>
              <a:gd name="adj2" fmla="val 7872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Generated in DU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5512604" y="3773104"/>
            <a:ext cx="2803812" cy="25789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kumimoji="1" lang="en-US" altLang="ja-JP" dirty="0" smtClean="0"/>
              <a:t>CU</a:t>
            </a:r>
            <a:endParaRPr kumimoji="1" lang="ja-JP" altLang="en-US" dirty="0"/>
          </a:p>
        </p:txBody>
      </p:sp>
      <p:sp>
        <p:nvSpPr>
          <p:cNvPr id="14" name="正方形/長方形 13"/>
          <p:cNvSpPr/>
          <p:nvPr/>
        </p:nvSpPr>
        <p:spPr>
          <a:xfrm>
            <a:off x="5512604" y="5537125"/>
            <a:ext cx="2772308" cy="2681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ja-JP" dirty="0" smtClean="0"/>
              <a:t>DU</a:t>
            </a:r>
            <a:endParaRPr kumimoji="1"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3275856" y="4005064"/>
            <a:ext cx="201622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dirty="0" smtClean="0"/>
              <a:t>CG-</a:t>
            </a:r>
            <a:r>
              <a:rPr kumimoji="1" lang="en-US" altLang="ja-JP" dirty="0" err="1" smtClean="0"/>
              <a:t>Config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3347864" y="4346853"/>
            <a:ext cx="1728192" cy="29184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RB-</a:t>
            </a:r>
            <a:r>
              <a:rPr kumimoji="1" lang="en-US" altLang="ja-JP" dirty="0" err="1" smtClean="0"/>
              <a:t>Config</a:t>
            </a:r>
            <a:endParaRPr kumimoji="1"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3347864" y="4725145"/>
            <a:ext cx="1728192" cy="25534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 smtClean="0"/>
              <a:t>CellGroupConfig</a:t>
            </a:r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894892" y="5013176"/>
            <a:ext cx="677108" cy="273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ja-JP" sz="3200" dirty="0" smtClean="0"/>
              <a:t>…</a:t>
            </a:r>
            <a:endParaRPr kumimoji="1" lang="ja-JP" altLang="en-US" sz="3200" dirty="0"/>
          </a:p>
        </p:txBody>
      </p:sp>
      <p:sp>
        <p:nvSpPr>
          <p:cNvPr id="19" name="正方形/長方形 18"/>
          <p:cNvSpPr/>
          <p:nvPr/>
        </p:nvSpPr>
        <p:spPr>
          <a:xfrm>
            <a:off x="7020272" y="4077072"/>
            <a:ext cx="201622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dirty="0" smtClean="0"/>
              <a:t>CG-</a:t>
            </a:r>
            <a:r>
              <a:rPr kumimoji="1" lang="en-US" altLang="ja-JP" dirty="0" err="1" smtClean="0"/>
              <a:t>Config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/>
        </p:nvSpPr>
        <p:spPr>
          <a:xfrm>
            <a:off x="7092280" y="4797153"/>
            <a:ext cx="1728192" cy="25534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 smtClean="0"/>
              <a:t>CellGroupConfig</a:t>
            </a:r>
            <a:endParaRPr kumimoji="1" lang="ja-JP" altLang="en-US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639308" y="5085184"/>
            <a:ext cx="677108" cy="273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ja-JP" sz="3200" dirty="0" smtClean="0"/>
              <a:t>…</a:t>
            </a:r>
            <a:endParaRPr kumimoji="1" lang="ja-JP" altLang="en-US" sz="3200" dirty="0"/>
          </a:p>
        </p:txBody>
      </p:sp>
      <p:cxnSp>
        <p:nvCxnSpPr>
          <p:cNvPr id="24" name="直線矢印コネクタ 23"/>
          <p:cNvCxnSpPr/>
          <p:nvPr/>
        </p:nvCxnSpPr>
        <p:spPr>
          <a:xfrm flipV="1">
            <a:off x="6660232" y="4149080"/>
            <a:ext cx="0" cy="1296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正方形/長方形 24"/>
          <p:cNvSpPr/>
          <p:nvPr/>
        </p:nvSpPr>
        <p:spPr>
          <a:xfrm>
            <a:off x="351039" y="3766100"/>
            <a:ext cx="2803812" cy="25789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kumimoji="1" lang="en-US" altLang="ja-JP" dirty="0" err="1" smtClean="0"/>
              <a:t>MeNB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228184" y="4149080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1.</a:t>
            </a:r>
            <a:endParaRPr kumimoji="1" lang="ja-JP" altLang="en-US" dirty="0"/>
          </a:p>
        </p:txBody>
      </p:sp>
      <p:cxnSp>
        <p:nvCxnSpPr>
          <p:cNvPr id="27" name="直線矢印コネクタ 26"/>
          <p:cNvCxnSpPr>
            <a:stCxn id="13" idx="1"/>
            <a:endCxn id="25" idx="3"/>
          </p:cNvCxnSpPr>
          <p:nvPr/>
        </p:nvCxnSpPr>
        <p:spPr>
          <a:xfrm flipH="1" flipV="1">
            <a:off x="3154851" y="3895047"/>
            <a:ext cx="2357753" cy="70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3239852" y="3645024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2.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28772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When issue would happen?(2/2)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sz="2800" dirty="0" smtClean="0"/>
              <a:t>Current structure of </a:t>
            </a:r>
            <a:r>
              <a:rPr kumimoji="1" lang="en-US" altLang="ja-JP" sz="2800" dirty="0" err="1" smtClean="0"/>
              <a:t>MeasConfig</a:t>
            </a:r>
            <a:r>
              <a:rPr kumimoji="1" lang="en-US" altLang="ja-JP" sz="2800" dirty="0" smtClean="0"/>
              <a:t> is as follows.</a:t>
            </a:r>
          </a:p>
          <a:p>
            <a:endParaRPr kumimoji="1" lang="en-US" altLang="ja-JP" sz="2800" dirty="0" smtClean="0"/>
          </a:p>
          <a:p>
            <a:endParaRPr lang="en-US" altLang="ja-JP" sz="2800" dirty="0" smtClean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kumimoji="1" lang="en-US" altLang="ja-JP" sz="2800" dirty="0" smtClean="0"/>
          </a:p>
          <a:p>
            <a:endParaRPr kumimoji="1" lang="en-US" altLang="ja-JP" sz="2800" dirty="0" smtClean="0"/>
          </a:p>
          <a:p>
            <a:r>
              <a:rPr kumimoji="1" lang="en-US" altLang="ja-JP" sz="2800" dirty="0" smtClean="0"/>
              <a:t>For example, following transfer of this container is assumed.</a:t>
            </a:r>
          </a:p>
          <a:p>
            <a:endParaRPr lang="en-US" altLang="ja-JP" sz="2800" dirty="0"/>
          </a:p>
          <a:p>
            <a:endParaRPr kumimoji="1" lang="en-US" altLang="ja-JP" sz="2800" dirty="0" smtClean="0"/>
          </a:p>
          <a:p>
            <a:endParaRPr lang="en-US" altLang="ja-JP" sz="2800" dirty="0"/>
          </a:p>
          <a:p>
            <a:endParaRPr lang="en-US" altLang="ja-JP" sz="2800" dirty="0" smtClean="0"/>
          </a:p>
          <a:p>
            <a:endParaRPr lang="en-US" altLang="ja-JP" sz="2800" dirty="0"/>
          </a:p>
          <a:p>
            <a:endParaRPr lang="en-US" altLang="ja-JP" sz="2800" dirty="0" smtClean="0"/>
          </a:p>
          <a:p>
            <a:endParaRPr lang="en-US" altLang="ja-JP" sz="2800" dirty="0" smtClean="0"/>
          </a:p>
          <a:p>
            <a:endParaRPr lang="en-US" altLang="ja-JP" sz="2800" dirty="0"/>
          </a:p>
          <a:p>
            <a:r>
              <a:rPr kumimoji="1" lang="en-US" altLang="ja-JP" sz="2800" dirty="0" smtClean="0"/>
              <a:t>In this case, RRC version alignment is required.</a:t>
            </a:r>
          </a:p>
          <a:p>
            <a:pPr lvl="1"/>
            <a:r>
              <a:rPr lang="en-US" altLang="ja-JP" sz="2400" dirty="0" err="1" smtClean="0"/>
              <a:t>gNB</a:t>
            </a:r>
            <a:r>
              <a:rPr lang="en-US" altLang="ja-JP" sz="2400" dirty="0" smtClean="0"/>
              <a:t>-DU needs to decode and encode RRC container adding DU part; CU just transfer it as it is.</a:t>
            </a:r>
            <a:endParaRPr kumimoji="1" lang="en-US" altLang="ja-JP" sz="2400" dirty="0" smtClean="0"/>
          </a:p>
          <a:p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020272" y="6325306"/>
            <a:ext cx="2133600" cy="365125"/>
          </a:xfrm>
        </p:spPr>
        <p:txBody>
          <a:bodyPr/>
          <a:lstStyle/>
          <a:p>
            <a:fld id="{16034AEF-4B5C-4D69-BCA1-D4997D7D98C0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827584" y="2060848"/>
            <a:ext cx="345638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ja-JP" dirty="0" err="1" smtClean="0"/>
              <a:t>MeasConfig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899592" y="2329314"/>
            <a:ext cx="3240360" cy="4055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MeasObject</a:t>
            </a:r>
            <a:r>
              <a:rPr lang="en-US" altLang="ja-JP" sz="1600" dirty="0" err="1" smtClean="0"/>
              <a:t>ToAddMod</a:t>
            </a:r>
            <a:r>
              <a:rPr lang="en-US" altLang="ja-JP" sz="1600" dirty="0" smtClean="0"/>
              <a:t>/Remove list:</a:t>
            </a:r>
          </a:p>
          <a:p>
            <a:pPr algn="ctr"/>
            <a:r>
              <a:rPr kumimoji="1" lang="en-US" altLang="ja-JP" sz="1600" dirty="0" smtClean="0"/>
              <a:t>Sequence</a:t>
            </a:r>
            <a:endParaRPr kumimoji="1" lang="ja-JP" altLang="en-US" sz="1600" dirty="0"/>
          </a:p>
        </p:txBody>
      </p:sp>
      <p:sp>
        <p:nvSpPr>
          <p:cNvPr id="7" name="正方形/長方形 6"/>
          <p:cNvSpPr/>
          <p:nvPr/>
        </p:nvSpPr>
        <p:spPr>
          <a:xfrm>
            <a:off x="899592" y="2780928"/>
            <a:ext cx="3240360" cy="28803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 smtClean="0"/>
              <a:t>MeasGapConfig</a:t>
            </a:r>
            <a:r>
              <a:rPr lang="en-US" altLang="ja-JP" dirty="0" smtClean="0"/>
              <a:t>:</a:t>
            </a:r>
            <a:r>
              <a:rPr lang="en-GB" altLang="ja-JP" dirty="0" smtClean="0"/>
              <a:t>Sequence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310716" y="3068960"/>
            <a:ext cx="677108" cy="273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ja-JP" sz="3200" dirty="0" smtClean="0"/>
              <a:t>…</a:t>
            </a:r>
            <a:endParaRPr kumimoji="1" lang="ja-JP" altLang="en-US" sz="3200" dirty="0"/>
          </a:p>
        </p:txBody>
      </p:sp>
      <p:sp>
        <p:nvSpPr>
          <p:cNvPr id="11" name="四角形吹き出し 10"/>
          <p:cNvSpPr/>
          <p:nvPr/>
        </p:nvSpPr>
        <p:spPr>
          <a:xfrm>
            <a:off x="4565554" y="2301706"/>
            <a:ext cx="1944216" cy="201861"/>
          </a:xfrm>
          <a:prstGeom prst="wedgeRectCallout">
            <a:avLst>
              <a:gd name="adj1" fmla="val -74192"/>
              <a:gd name="adj2" fmla="val 78722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Generated in CU</a:t>
            </a:r>
            <a:endParaRPr kumimoji="1" lang="ja-JP" altLang="en-US" dirty="0"/>
          </a:p>
        </p:txBody>
      </p:sp>
      <p:sp>
        <p:nvSpPr>
          <p:cNvPr id="12" name="四角形吹き出し 11"/>
          <p:cNvSpPr/>
          <p:nvPr/>
        </p:nvSpPr>
        <p:spPr>
          <a:xfrm>
            <a:off x="4572000" y="2723083"/>
            <a:ext cx="1944216" cy="201861"/>
          </a:xfrm>
          <a:prstGeom prst="wedgeRectCallout">
            <a:avLst>
              <a:gd name="adj1" fmla="val -74192"/>
              <a:gd name="adj2" fmla="val 7872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Generated in DU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1043608" y="3773104"/>
            <a:ext cx="7920880" cy="2530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kumimoji="1" lang="en-US" altLang="ja-JP" dirty="0" smtClean="0"/>
              <a:t>CU</a:t>
            </a:r>
            <a:endParaRPr kumimoji="1" lang="ja-JP" altLang="en-US" dirty="0"/>
          </a:p>
        </p:txBody>
      </p:sp>
      <p:sp>
        <p:nvSpPr>
          <p:cNvPr id="14" name="正方形/長方形 13"/>
          <p:cNvSpPr/>
          <p:nvPr/>
        </p:nvSpPr>
        <p:spPr>
          <a:xfrm>
            <a:off x="1043608" y="5537125"/>
            <a:ext cx="7920880" cy="28230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ja-JP" dirty="0" smtClean="0"/>
              <a:t>DU</a:t>
            </a:r>
            <a:endParaRPr kumimoji="1" lang="ja-JP" altLang="en-US" dirty="0"/>
          </a:p>
        </p:txBody>
      </p:sp>
      <p:cxnSp>
        <p:nvCxnSpPr>
          <p:cNvPr id="24" name="直線矢印コネクタ 23"/>
          <p:cNvCxnSpPr/>
          <p:nvPr/>
        </p:nvCxnSpPr>
        <p:spPr>
          <a:xfrm flipV="1">
            <a:off x="5220072" y="4077072"/>
            <a:ext cx="0" cy="1296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827584" y="4054814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1.</a:t>
            </a:r>
            <a:endParaRPr kumimoji="1" lang="ja-JP" altLang="en-US" dirty="0"/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1259632" y="4171330"/>
            <a:ext cx="0" cy="12738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正方形/長方形 28"/>
          <p:cNvSpPr/>
          <p:nvPr/>
        </p:nvSpPr>
        <p:spPr>
          <a:xfrm>
            <a:off x="1403648" y="4077072"/>
            <a:ext cx="345638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ja-JP" dirty="0" err="1" smtClean="0"/>
              <a:t>MeasConfig</a:t>
            </a:r>
            <a:endParaRPr kumimoji="1" lang="ja-JP" altLang="en-US" dirty="0"/>
          </a:p>
        </p:txBody>
      </p:sp>
      <p:sp>
        <p:nvSpPr>
          <p:cNvPr id="31" name="正方形/長方形 30"/>
          <p:cNvSpPr/>
          <p:nvPr/>
        </p:nvSpPr>
        <p:spPr>
          <a:xfrm>
            <a:off x="1475656" y="4418861"/>
            <a:ext cx="3240360" cy="2921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MeasObject</a:t>
            </a:r>
            <a:r>
              <a:rPr lang="en-US" altLang="ja-JP" sz="1600" dirty="0" err="1" smtClean="0"/>
              <a:t>ToAddMod</a:t>
            </a:r>
            <a:r>
              <a:rPr lang="en-US" altLang="ja-JP" sz="1600" dirty="0" smtClean="0"/>
              <a:t>/Remove list</a:t>
            </a:r>
            <a:endParaRPr kumimoji="1" lang="ja-JP" altLang="en-US" sz="1600" dirty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2886780" y="5085184"/>
            <a:ext cx="677108" cy="273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ja-JP" sz="3200" dirty="0" smtClean="0"/>
              <a:t>…</a:t>
            </a:r>
            <a:endParaRPr kumimoji="1" lang="ja-JP" altLang="en-US" sz="3200" dirty="0"/>
          </a:p>
        </p:txBody>
      </p:sp>
      <p:sp>
        <p:nvSpPr>
          <p:cNvPr id="34" name="正方形/長方形 33"/>
          <p:cNvSpPr/>
          <p:nvPr/>
        </p:nvSpPr>
        <p:spPr>
          <a:xfrm>
            <a:off x="5436096" y="4077072"/>
            <a:ext cx="345638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ja-JP" dirty="0" err="1" smtClean="0"/>
              <a:t>MeasConfig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/>
        </p:nvSpPr>
        <p:spPr>
          <a:xfrm>
            <a:off x="5508104" y="4418861"/>
            <a:ext cx="3240360" cy="2921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MeasObject</a:t>
            </a:r>
            <a:r>
              <a:rPr lang="en-US" altLang="ja-JP" sz="1600" dirty="0" err="1" smtClean="0"/>
              <a:t>ToAddMod</a:t>
            </a:r>
            <a:r>
              <a:rPr lang="en-US" altLang="ja-JP" sz="1600" dirty="0" smtClean="0"/>
              <a:t>/Remove list</a:t>
            </a:r>
            <a:endParaRPr kumimoji="1" lang="ja-JP" altLang="en-US" sz="1600" dirty="0"/>
          </a:p>
        </p:txBody>
      </p:sp>
      <p:sp>
        <p:nvSpPr>
          <p:cNvPr id="36" name="正方形/長方形 35"/>
          <p:cNvSpPr/>
          <p:nvPr/>
        </p:nvSpPr>
        <p:spPr>
          <a:xfrm>
            <a:off x="5508104" y="4797152"/>
            <a:ext cx="3240360" cy="28803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 smtClean="0"/>
              <a:t>MeasGapConfig</a:t>
            </a:r>
            <a:endParaRPr kumimoji="1" lang="ja-JP" altLang="en-US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919228" y="5085184"/>
            <a:ext cx="677108" cy="273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ja-JP" sz="3200" dirty="0" smtClean="0"/>
              <a:t>…</a:t>
            </a:r>
            <a:endParaRPr kumimoji="1" lang="ja-JP" altLang="en-US" sz="3200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932040" y="4005064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2</a:t>
            </a:r>
            <a:r>
              <a:rPr kumimoji="1" lang="en-US" altLang="ja-JP" dirty="0" smtClean="0"/>
              <a:t>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90393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Common understanding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 sz="2400" dirty="0" smtClean="0"/>
              <a:t>RRC version for a UE between </a:t>
            </a:r>
            <a:r>
              <a:rPr lang="en-US" altLang="ja-JP" sz="2400" dirty="0" err="1"/>
              <a:t>gNB</a:t>
            </a:r>
            <a:r>
              <a:rPr lang="en-US" altLang="ja-JP" sz="2400" dirty="0"/>
              <a:t>-CU and </a:t>
            </a:r>
            <a:r>
              <a:rPr lang="en-US" altLang="ja-JP" sz="2400" dirty="0" err="1" smtClean="0"/>
              <a:t>gNB</a:t>
            </a:r>
            <a:r>
              <a:rPr lang="en-US" altLang="ja-JP" sz="2400" dirty="0" smtClean="0"/>
              <a:t>-DU needs to be aligned.</a:t>
            </a:r>
          </a:p>
          <a:p>
            <a:pPr lvl="1"/>
            <a:r>
              <a:rPr lang="en-US" altLang="ja-JP" sz="2000" dirty="0" smtClean="0"/>
              <a:t>Within one RRC container, some part is configured by </a:t>
            </a:r>
            <a:r>
              <a:rPr lang="en-US" altLang="ja-JP" sz="2000" dirty="0" err="1" smtClean="0"/>
              <a:t>gNB</a:t>
            </a:r>
            <a:r>
              <a:rPr lang="en-US" altLang="ja-JP" sz="2000" dirty="0" smtClean="0"/>
              <a:t>-CU and the other part is configured by </a:t>
            </a:r>
            <a:r>
              <a:rPr lang="en-US" altLang="ja-JP" sz="2000" dirty="0" err="1" smtClean="0"/>
              <a:t>gNB</a:t>
            </a:r>
            <a:r>
              <a:rPr lang="en-US" altLang="ja-JP" sz="2000" dirty="0" smtClean="0"/>
              <a:t>-DU (e.g</a:t>
            </a:r>
            <a:r>
              <a:rPr lang="en-US" altLang="ja-JP" sz="2000" smtClean="0"/>
              <a:t>. Measurement </a:t>
            </a:r>
            <a:r>
              <a:rPr lang="en-US" altLang="ja-JP" sz="2000" dirty="0" smtClean="0"/>
              <a:t>Configuration and so on)</a:t>
            </a:r>
          </a:p>
          <a:p>
            <a:pPr lvl="1"/>
            <a:r>
              <a:rPr lang="en-US" altLang="ja-JP" sz="2000" dirty="0" smtClean="0"/>
              <a:t>It implies RRC container encoded by a node needs to be decoded and re-encoded by the other node.</a:t>
            </a:r>
          </a:p>
          <a:p>
            <a:pPr lvl="1"/>
            <a:r>
              <a:rPr lang="en-US" altLang="ja-JP" sz="2000" dirty="0" smtClean="0"/>
              <a:t>If RRC version is not aligned between </a:t>
            </a:r>
            <a:r>
              <a:rPr lang="en-US" altLang="ja-JP" sz="2000" dirty="0" err="1" smtClean="0"/>
              <a:t>gNB</a:t>
            </a:r>
            <a:r>
              <a:rPr lang="en-US" altLang="ja-JP" sz="2000" dirty="0" smtClean="0"/>
              <a:t>-CU and </a:t>
            </a:r>
            <a:r>
              <a:rPr lang="en-US" altLang="ja-JP" sz="2000" dirty="0" err="1" smtClean="0"/>
              <a:t>gNB</a:t>
            </a:r>
            <a:r>
              <a:rPr lang="en-US" altLang="ja-JP" sz="2000" dirty="0" smtClean="0"/>
              <a:t>-DU, there is a risk that the other node cannot decode and re-encoded correctly;   the RRC configuration for a UE may not work properly.</a:t>
            </a:r>
          </a:p>
          <a:p>
            <a:pPr lvl="2"/>
            <a:r>
              <a:rPr lang="en-US" altLang="ja-JP" sz="1600" dirty="0" smtClean="0"/>
              <a:t>Note that even if backward compatible changes are introduced between the releases, this issue would happen; the other node cannot decode and re-encode IEs which the node doesn’t support.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347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Possible solution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altLang="ja-JP" sz="2800" dirty="0"/>
              <a:t>Solution 1: OAM (for </a:t>
            </a:r>
            <a:r>
              <a:rPr lang="en-US" altLang="ja-JP" sz="2800" dirty="0" err="1"/>
              <a:t>gNB</a:t>
            </a:r>
            <a:r>
              <a:rPr lang="en-US" altLang="ja-JP" sz="2800" dirty="0"/>
              <a:t>-CU and </a:t>
            </a:r>
            <a:r>
              <a:rPr lang="en-US" altLang="ja-JP" sz="2800" dirty="0" err="1"/>
              <a:t>gNB</a:t>
            </a:r>
            <a:r>
              <a:rPr lang="en-US" altLang="ja-JP" sz="2800" dirty="0"/>
              <a:t>-DU ) </a:t>
            </a:r>
            <a:r>
              <a:rPr lang="en-US" altLang="ja-JP" sz="2800" dirty="0" smtClean="0"/>
              <a:t>coordination</a:t>
            </a:r>
            <a:endParaRPr lang="en-US" altLang="ja-JP" sz="2800" dirty="0"/>
          </a:p>
          <a:p>
            <a:pPr lvl="1"/>
            <a:r>
              <a:rPr lang="en-US" altLang="ja-JP" sz="2400" dirty="0" smtClean="0"/>
              <a:t>Not </a:t>
            </a:r>
            <a:r>
              <a:rPr lang="en-US" altLang="ja-JP" sz="2400" dirty="0"/>
              <a:t>specified in 3GPP; Not sure whether it can work properly on multi-vendor operation</a:t>
            </a:r>
            <a:r>
              <a:rPr lang="en-US" altLang="ja-JP" sz="2400" dirty="0" smtClean="0"/>
              <a:t>.</a:t>
            </a:r>
          </a:p>
          <a:p>
            <a:pPr lvl="1"/>
            <a:endParaRPr lang="en-US" altLang="ja-JP" sz="2400" dirty="0"/>
          </a:p>
          <a:p>
            <a:r>
              <a:rPr lang="en-US" altLang="ja-JP" sz="2800" dirty="0"/>
              <a:t>Solution 2: F1-C </a:t>
            </a:r>
            <a:r>
              <a:rPr lang="en-US" altLang="ja-JP" sz="2800" dirty="0" smtClean="0"/>
              <a:t>coordination</a:t>
            </a:r>
            <a:endParaRPr lang="en-US" altLang="ja-JP" sz="2800" dirty="0"/>
          </a:p>
          <a:p>
            <a:pPr lvl="1"/>
            <a:r>
              <a:rPr lang="en-US" altLang="ja-JP" sz="2400" dirty="0" smtClean="0"/>
              <a:t>Specified </a:t>
            </a:r>
            <a:r>
              <a:rPr lang="en-US" altLang="ja-JP" sz="2400" dirty="0"/>
              <a:t>in </a:t>
            </a:r>
            <a:r>
              <a:rPr lang="en-US" altLang="ja-JP" sz="2400" dirty="0" smtClean="0"/>
              <a:t>3GPP; As far as 3GPP compliant, this solution would work.</a:t>
            </a:r>
          </a:p>
          <a:p>
            <a:pPr marL="0" indent="0">
              <a:buNone/>
            </a:pPr>
            <a:r>
              <a:rPr lang="en-US" altLang="ja-JP" sz="2800" dirty="0" smtClean="0">
                <a:sym typeface="Wingdings" panose="05000000000000000000" pitchFamily="2" charset="2"/>
              </a:rPr>
              <a:t>RAN3 to specify Solution 2</a:t>
            </a:r>
            <a:endParaRPr lang="en-US" altLang="ja-JP" sz="2800" dirty="0"/>
          </a:p>
        </p:txBody>
      </p:sp>
    </p:spTree>
    <p:extLst>
      <p:ext uri="{BB962C8B-B14F-4D97-AF65-F5344CB8AC3E}">
        <p14:creationId xmlns:p14="http://schemas.microsoft.com/office/powerpoint/2010/main" val="3416599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 </a:t>
            </a:r>
            <a:r>
              <a:rPr lang="en-US" altLang="ja-JP" dirty="0" smtClean="0"/>
              <a:t>Further detail of solution 2 (F1-C coordination)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55000" lnSpcReduction="20000"/>
          </a:bodyPr>
          <a:lstStyle/>
          <a:p>
            <a:r>
              <a:rPr lang="en-US" altLang="ja-JP" dirty="0"/>
              <a:t> list of supported versions vs. highest supported </a:t>
            </a:r>
            <a:r>
              <a:rPr lang="en-US" altLang="ja-JP" dirty="0" smtClean="0"/>
              <a:t>version</a:t>
            </a:r>
          </a:p>
          <a:p>
            <a:pPr lvl="1"/>
            <a:r>
              <a:rPr lang="en-US" altLang="ja-JP" dirty="0" smtClean="0"/>
              <a:t>T</a:t>
            </a:r>
            <a:r>
              <a:rPr kumimoji="1" lang="en-US" altLang="ja-JP" dirty="0" smtClean="0"/>
              <a:t>here would be only two RRC versions at maximum in principle; as far as non-backward compatible change, the latest one covers older ones.</a:t>
            </a:r>
          </a:p>
          <a:p>
            <a:pPr lvl="2"/>
            <a:r>
              <a:rPr kumimoji="1" lang="en-US" altLang="ja-JP" dirty="0" smtClean="0"/>
              <a:t>If there is non-backward compatible change, the supported version may need to be increased.</a:t>
            </a:r>
          </a:p>
          <a:p>
            <a:pPr lvl="2"/>
            <a:r>
              <a:rPr lang="en-US" altLang="ja-JP" dirty="0" smtClean="0"/>
              <a:t>However, RAN2 should define as backward compatible as much as possible; not sure non-backward compatible change needs to be considered.</a:t>
            </a:r>
          </a:p>
          <a:p>
            <a:pPr lvl="1"/>
            <a:r>
              <a:rPr kumimoji="1" lang="en-US" altLang="ja-JP" dirty="0" smtClean="0"/>
              <a:t>However, there was no conclusion whether highest supported version </a:t>
            </a:r>
            <a:r>
              <a:rPr kumimoji="1" lang="en-US" altLang="ja-JP" b="1" u="sng" dirty="0" smtClean="0"/>
              <a:t>per release</a:t>
            </a:r>
            <a:r>
              <a:rPr kumimoji="1" lang="en-US" altLang="ja-JP" dirty="0" smtClean="0"/>
              <a:t> is necessary.</a:t>
            </a:r>
          </a:p>
          <a:p>
            <a:pPr lvl="2"/>
            <a:r>
              <a:rPr lang="en-US" altLang="ja-JP" dirty="0" smtClean="0"/>
              <a:t>E.g. whether supporting v16.1.0 means supporting v15.2.0 if some IE is introduced v15.2.0 after v16.1.0 was published.</a:t>
            </a:r>
            <a:endParaRPr lang="en-US" altLang="ja-JP" dirty="0"/>
          </a:p>
          <a:p>
            <a:pPr marL="457200" lvl="1" indent="0">
              <a:buNone/>
            </a:pPr>
            <a:r>
              <a:rPr kumimoji="1" lang="en-US" altLang="ja-JP" dirty="0" smtClean="0">
                <a:sym typeface="Wingdings" panose="05000000000000000000" pitchFamily="2" charset="2"/>
              </a:rPr>
              <a:t>RAN3 to apply either of following options</a:t>
            </a:r>
          </a:p>
          <a:p>
            <a:pPr lvl="2"/>
            <a:r>
              <a:rPr lang="en-US" altLang="ja-JP" dirty="0" smtClean="0">
                <a:sym typeface="Wingdings" panose="05000000000000000000" pitchFamily="2" charset="2"/>
              </a:rPr>
              <a:t>Highest supported version</a:t>
            </a:r>
          </a:p>
          <a:p>
            <a:pPr lvl="2"/>
            <a:r>
              <a:rPr lang="en-US" altLang="ja-JP" dirty="0" smtClean="0">
                <a:sym typeface="Wingdings" panose="05000000000000000000" pitchFamily="2" charset="2"/>
              </a:rPr>
              <a:t>Highest supported version per release</a:t>
            </a:r>
            <a:r>
              <a:rPr lang="en-US" altLang="ja-JP" dirty="0">
                <a:sym typeface="Wingdings" panose="05000000000000000000" pitchFamily="2" charset="2"/>
              </a:rPr>
              <a:t>	</a:t>
            </a:r>
            <a:endParaRPr lang="en-US" altLang="ja-JP" dirty="0" smtClean="0">
              <a:sym typeface="Wingdings" panose="05000000000000000000" pitchFamily="2" charset="2"/>
            </a:endParaRPr>
          </a:p>
          <a:p>
            <a:pPr marL="914400" lvl="2" indent="0">
              <a:buNone/>
            </a:pPr>
            <a:r>
              <a:rPr lang="en-US" altLang="ja-JP" dirty="0" smtClean="0">
                <a:sym typeface="Wingdings" panose="05000000000000000000" pitchFamily="2" charset="2"/>
              </a:rPr>
              <a:t>	</a:t>
            </a:r>
            <a:endParaRPr kumimoji="1" lang="en-US" altLang="ja-JP" dirty="0" smtClean="0">
              <a:sym typeface="Wingdings" panose="05000000000000000000" pitchFamily="2" charset="2"/>
            </a:endParaRPr>
          </a:p>
          <a:p>
            <a:r>
              <a:rPr lang="en-US" altLang="ja-JP" dirty="0" smtClean="0"/>
              <a:t>UE associated </a:t>
            </a:r>
            <a:r>
              <a:rPr lang="en-US" altLang="ja-JP" dirty="0" err="1" smtClean="0"/>
              <a:t>signalling</a:t>
            </a:r>
            <a:r>
              <a:rPr lang="en-US" altLang="ja-JP" dirty="0" smtClean="0"/>
              <a:t> vs non-UE associated </a:t>
            </a:r>
            <a:r>
              <a:rPr lang="en-US" altLang="ja-JP" dirty="0" err="1" smtClean="0"/>
              <a:t>signalling</a:t>
            </a:r>
            <a:endParaRPr lang="ja-JP" altLang="en-US" dirty="0"/>
          </a:p>
          <a:p>
            <a:pPr lvl="1"/>
            <a:r>
              <a:rPr lang="en-US" altLang="ja-JP" dirty="0" smtClean="0"/>
              <a:t>Non-UE associated signaling </a:t>
            </a:r>
            <a:r>
              <a:rPr lang="en-US" altLang="ja-JP" dirty="0" smtClean="0"/>
              <a:t>may </a:t>
            </a:r>
            <a:r>
              <a:rPr lang="en-US" altLang="ja-JP" dirty="0" smtClean="0"/>
              <a:t>be enough as both nodes (i.e. </a:t>
            </a:r>
            <a:r>
              <a:rPr lang="en-US" altLang="ja-JP" dirty="0" err="1" smtClean="0"/>
              <a:t>gNB</a:t>
            </a:r>
            <a:r>
              <a:rPr lang="en-US" altLang="ja-JP" dirty="0" smtClean="0"/>
              <a:t>-CU and </a:t>
            </a:r>
            <a:r>
              <a:rPr lang="en-US" altLang="ja-JP" dirty="0" err="1" smtClean="0"/>
              <a:t>gNB</a:t>
            </a:r>
            <a:r>
              <a:rPr lang="en-US" altLang="ja-JP" dirty="0" smtClean="0"/>
              <a:t>-DU) can read UE capability; both nodes can identify which release/function is supported by the UE</a:t>
            </a:r>
            <a:r>
              <a:rPr lang="en-US" altLang="ja-JP" dirty="0" smtClean="0"/>
              <a:t>. </a:t>
            </a:r>
          </a:p>
          <a:p>
            <a:pPr lvl="1"/>
            <a:r>
              <a:rPr lang="en-US" altLang="ja-JP" dirty="0" smtClean="0"/>
              <a:t>However,</a:t>
            </a:r>
            <a:r>
              <a:rPr lang="ja-JP" altLang="en-US" dirty="0"/>
              <a:t> </a:t>
            </a:r>
            <a:r>
              <a:rPr lang="en-US" altLang="ja-JP" dirty="0" smtClean="0"/>
              <a:t>there was opinion that it would be better to check whether </a:t>
            </a:r>
            <a:r>
              <a:rPr lang="en-US" altLang="ja-JP" dirty="0" smtClean="0"/>
              <a:t>UE associated </a:t>
            </a:r>
            <a:r>
              <a:rPr lang="en-US" altLang="ja-JP" dirty="0" err="1" smtClean="0"/>
              <a:t>signalling</a:t>
            </a:r>
            <a:r>
              <a:rPr lang="en-US" altLang="ja-JP" dirty="0" smtClean="0"/>
              <a:t> is not needed completely (e.g. in some reasons, </a:t>
            </a:r>
            <a:r>
              <a:rPr lang="en-US" altLang="ja-JP" dirty="0" err="1" smtClean="0"/>
              <a:t>gNB</a:t>
            </a:r>
            <a:r>
              <a:rPr lang="en-US" altLang="ja-JP" dirty="0" smtClean="0"/>
              <a:t>-CU and </a:t>
            </a:r>
            <a:r>
              <a:rPr lang="en-US" altLang="ja-JP" dirty="0" err="1" smtClean="0"/>
              <a:t>gNB</a:t>
            </a:r>
            <a:r>
              <a:rPr lang="en-US" altLang="ja-JP" dirty="0" smtClean="0"/>
              <a:t>-DU uses lower version than highest supported version in common.). </a:t>
            </a:r>
            <a:endParaRPr lang="en-US" altLang="ja-JP" dirty="0" smtClean="0"/>
          </a:p>
          <a:p>
            <a:pPr marL="457200" lvl="1" indent="0">
              <a:buNone/>
            </a:pPr>
            <a:r>
              <a:rPr lang="en-US" altLang="ja-JP" dirty="0">
                <a:sym typeface="Wingdings" panose="05000000000000000000" pitchFamily="2" charset="2"/>
              </a:rPr>
              <a:t>RAN3 to apply non-UE associated </a:t>
            </a:r>
            <a:r>
              <a:rPr lang="en-US" altLang="ja-JP" dirty="0" smtClean="0">
                <a:sym typeface="Wingdings" panose="05000000000000000000" pitchFamily="2" charset="2"/>
              </a:rPr>
              <a:t>signaling at least.</a:t>
            </a:r>
            <a:endParaRPr lang="en-US" altLang="ja-JP" dirty="0">
              <a:sym typeface="Wingdings" panose="05000000000000000000" pitchFamily="2" charset="2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2160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Possible WF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RAN 3 to specify Solution 2 (i.e. </a:t>
            </a:r>
            <a:r>
              <a:rPr lang="en-US" altLang="ja-JP" dirty="0"/>
              <a:t>F1-C </a:t>
            </a:r>
            <a:r>
              <a:rPr lang="en-US" altLang="ja-JP" dirty="0" smtClean="0"/>
              <a:t>coordination)</a:t>
            </a:r>
          </a:p>
          <a:p>
            <a:pPr lvl="1"/>
            <a:r>
              <a:rPr lang="en-US" altLang="ja-JP" dirty="0" smtClean="0"/>
              <a:t>Either of following options</a:t>
            </a:r>
          </a:p>
          <a:p>
            <a:pPr lvl="2"/>
            <a:r>
              <a:rPr lang="en-US" altLang="ja-JP" dirty="0"/>
              <a:t>Highest supported version</a:t>
            </a:r>
          </a:p>
          <a:p>
            <a:pPr lvl="2"/>
            <a:r>
              <a:rPr lang="en-US" altLang="ja-JP" dirty="0"/>
              <a:t>Highest supported version per release	</a:t>
            </a:r>
          </a:p>
          <a:p>
            <a:pPr lvl="1"/>
            <a:r>
              <a:rPr lang="en-US" altLang="ja-JP" dirty="0" smtClean="0"/>
              <a:t>Non-UE </a:t>
            </a:r>
            <a:r>
              <a:rPr lang="en-US" altLang="ja-JP" dirty="0"/>
              <a:t>associated </a:t>
            </a:r>
            <a:r>
              <a:rPr lang="en-US" altLang="ja-JP" dirty="0" err="1" smtClean="0"/>
              <a:t>signalling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FFS on the necessity of UE associated </a:t>
            </a:r>
            <a:r>
              <a:rPr lang="en-US" altLang="ja-JP" dirty="0" err="1" smtClean="0"/>
              <a:t>signalling</a:t>
            </a:r>
            <a:r>
              <a:rPr lang="en-US" altLang="ja-JP" dirty="0" smtClean="0"/>
              <a:t>.</a:t>
            </a:r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804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5727</TotalTime>
  <Words>674</Words>
  <Application>Microsoft Office PowerPoint</Application>
  <PresentationFormat>画面に合わせる (4:3)</PresentationFormat>
  <Paragraphs>141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7" baseType="lpstr">
      <vt:lpstr>ＭＳ Ｐゴシック</vt:lpstr>
      <vt:lpstr>游明朝</vt:lpstr>
      <vt:lpstr>Arial</vt:lpstr>
      <vt:lpstr>Calibri</vt:lpstr>
      <vt:lpstr>Times New Roman</vt:lpstr>
      <vt:lpstr>Wingdings</vt:lpstr>
      <vt:lpstr>Office ​​テーマ</vt:lpstr>
      <vt:lpstr>Summary of offline discussion on RRC version handling</vt:lpstr>
      <vt:lpstr>Tasked work for come back</vt:lpstr>
      <vt:lpstr>Introduction</vt:lpstr>
      <vt:lpstr>When issue would happen?(1/2)</vt:lpstr>
      <vt:lpstr>When issue would happen?(2/2)</vt:lpstr>
      <vt:lpstr>Common understanding</vt:lpstr>
      <vt:lpstr>Possible solution</vt:lpstr>
      <vt:lpstr> Further detail of solution 2 (F1-C coordination)</vt:lpstr>
      <vt:lpstr>Possible WF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5653225</cp:lastModifiedBy>
  <cp:revision>116</cp:revision>
  <dcterms:created xsi:type="dcterms:W3CDTF">2018-01-24T16:56:07Z</dcterms:created>
  <dcterms:modified xsi:type="dcterms:W3CDTF">2018-07-06T12:14:54Z</dcterms:modified>
</cp:coreProperties>
</file>