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7" r:id="rId5"/>
    <p:sldId id="263" r:id="rId6"/>
    <p:sldId id="26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30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2018/6/25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lang="en-US" altLang="ja-JP" dirty="0"/>
              <a:t>TNL Address Discovery for Option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R3-183906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RAN3-AH-1807 </a:t>
            </a:r>
            <a:endParaRPr lang="en-US" altLang="ja-JP" dirty="0" smtClean="0"/>
          </a:p>
          <a:p>
            <a:r>
              <a:rPr lang="en-US" altLang="ja-JP" dirty="0" smtClean="0"/>
              <a:t>Montreal</a:t>
            </a:r>
            <a:r>
              <a:rPr lang="en-US" altLang="ja-JP" dirty="0"/>
              <a:t>, Canada, 2nd-6th July </a:t>
            </a:r>
            <a:r>
              <a:rPr lang="en-US" altLang="ja-JP" dirty="0" smtClean="0"/>
              <a:t>2018</a:t>
            </a:r>
          </a:p>
          <a:p>
            <a:r>
              <a:rPr kumimoji="1" lang="en-US" altLang="ja-JP" smtClean="0"/>
              <a:t>Agenda 31.3.3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TNL address discovery </a:t>
            </a:r>
            <a:r>
              <a:rPr lang="en-US" altLang="ja-JP" dirty="0" smtClean="0"/>
              <a:t> </a:t>
            </a:r>
            <a:r>
              <a:rPr lang="en-US" altLang="ja-JP" dirty="0"/>
              <a:t>function is very beneficial from </a:t>
            </a:r>
            <a:r>
              <a:rPr lang="en-US" altLang="ja-JP" dirty="0" smtClean="0"/>
              <a:t>operators as discussed in [1].</a:t>
            </a:r>
          </a:p>
          <a:p>
            <a:pPr lvl="1"/>
            <a:r>
              <a:rPr lang="en-US" altLang="ja-JP" dirty="0" smtClean="0"/>
              <a:t>e.g</a:t>
            </a:r>
            <a:r>
              <a:rPr lang="en-US" altLang="ja-JP" dirty="0"/>
              <a:t>. ANR function, which  relieve the operator from the burden of manually managing </a:t>
            </a:r>
            <a:r>
              <a:rPr lang="en-US" altLang="ja-JP" dirty="0" smtClean="0"/>
              <a:t>neighbor Relations </a:t>
            </a:r>
            <a:r>
              <a:rPr lang="en-US" altLang="ja-JP" dirty="0"/>
              <a:t>(</a:t>
            </a:r>
            <a:r>
              <a:rPr lang="en-US" altLang="ja-JP" dirty="0" smtClean="0"/>
              <a:t>NRs</a:t>
            </a:r>
            <a:r>
              <a:rPr lang="en-US" altLang="ja-JP" dirty="0"/>
              <a:t>). </a:t>
            </a:r>
            <a:endParaRPr lang="en-US" altLang="ja-JP" dirty="0" smtClean="0"/>
          </a:p>
          <a:p>
            <a:r>
              <a:rPr lang="en-US" altLang="ja-JP" dirty="0"/>
              <a:t>Considering multi-vendor operability, it is desirable for operators to introduce standardized approach i.e. C-plane solution.</a:t>
            </a:r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there </a:t>
            </a:r>
            <a:r>
              <a:rPr lang="en-US" altLang="ja-JP" dirty="0" smtClean="0"/>
              <a:t>was no agreement for C-plane solutions.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491880" y="6023029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 that this paper is revised from [2] based on proposals in RAN3#100.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398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Options over C-plane and comment for them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82210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en-US" altLang="ja-JP" sz="2400" dirty="0"/>
              <a:t>Several options were discussed in previous meetings.</a:t>
            </a:r>
            <a:endParaRPr lang="ja-JP" altLang="en-US" sz="24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eNB </a:t>
            </a:r>
            <a:r>
              <a:rPr lang="en-US" altLang="ja-JP" sz="2000" dirty="0">
                <a:ea typeface="ＭＳ 明朝"/>
                <a:cs typeface="Times New Roman"/>
              </a:rPr>
              <a:t>proxy (eNB serve as proxy towards the MME</a:t>
            </a:r>
            <a:r>
              <a:rPr lang="en-US" altLang="ja-JP" sz="2000" dirty="0" smtClean="0">
                <a:ea typeface="ＭＳ 明朝"/>
                <a:cs typeface="Times New Roman"/>
              </a:rPr>
              <a:t>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Proposed in [3] and [4]</a:t>
            </a:r>
            <a:endParaRPr lang="en-US" altLang="ja-JP" sz="16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Direct </a:t>
            </a:r>
            <a:r>
              <a:rPr lang="en-US" altLang="ja-JP" sz="2000" dirty="0">
                <a:ea typeface="ＭＳ 明朝"/>
                <a:cs typeface="Times New Roman"/>
              </a:rPr>
              <a:t>connection between gNB and MME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No one proposes currently.</a:t>
            </a:r>
          </a:p>
          <a:p>
            <a:pPr marL="1771650" lvl="3" indent="-457200">
              <a:lnSpc>
                <a:spcPct val="115000"/>
              </a:lnSpc>
            </a:pPr>
            <a:r>
              <a:rPr lang="en-US" altLang="ja-JP" sz="1200" dirty="0" smtClean="0">
                <a:ea typeface="ＭＳ 明朝"/>
                <a:cs typeface="Times New Roman"/>
              </a:rPr>
              <a:t>May be religious war as mentioned in [3]?</a:t>
            </a:r>
            <a:endParaRPr lang="en-US" altLang="ja-JP" sz="12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X2 GW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Proposed in  [5]-[10]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endParaRPr lang="en-US" altLang="ja-JP" sz="24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endParaRPr lang="en-US" altLang="ja-JP" sz="24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1609" y="1983953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083771" y="1772816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2002309" y="2010941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59659" y="2010941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158975" y="523319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775050" y="5234781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X2 GW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976662" y="4860131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364088" y="526494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086967" y="373005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703042" y="3731642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3904654" y="3356992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5363567" y="376180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768752" y="1340768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discovery: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726814" y="1484784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8304976" y="1667300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938934" y="2132856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596284" y="2113043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572000" y="2276872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023592" y="3861048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H="1">
            <a:off x="4648523" y="3889923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639667" y="4077072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3059832" y="5436195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>
            <a:off x="4684763" y="5465070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4675907" y="5652219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Comparison of options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Following table compares each option considering  related papers (i.e. [3]-[10])</a:t>
            </a:r>
          </a:p>
          <a:p>
            <a:pPr lvl="1"/>
            <a:endParaRPr lang="en-US" altLang="ja-JP" sz="1600" dirty="0"/>
          </a:p>
          <a:p>
            <a:endParaRPr kumimoji="1" lang="ja-JP" altLang="en-US" sz="1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104998"/>
              </p:ext>
            </p:extLst>
          </p:nvPr>
        </p:nvGraphicFramePr>
        <p:xfrm>
          <a:off x="204029" y="1412776"/>
          <a:ext cx="8544435" cy="5090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90105"/>
                <a:gridCol w="1652207"/>
                <a:gridCol w="2414842"/>
                <a:gridCol w="3387281"/>
              </a:tblGrid>
              <a:tr h="144016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1.</a:t>
                      </a:r>
                      <a:r>
                        <a:rPr kumimoji="1" lang="en-US" altLang="ja-JP" sz="1400" baseline="0" dirty="0" smtClean="0"/>
                        <a:t> eNB Proxy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3. X2GW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Registration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gNB Configuration</a:t>
                      </a:r>
                    </a:p>
                    <a:p>
                      <a:r>
                        <a:rPr kumimoji="1" lang="en-US" altLang="ja-JP" sz="1400" dirty="0" smtClean="0"/>
                        <a:t> of TNL address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One more</a:t>
                      </a:r>
                    </a:p>
                    <a:p>
                      <a:r>
                        <a:rPr kumimoji="1" lang="en-US" altLang="ja-JP" sz="1400" dirty="0" smtClean="0"/>
                        <a:t>(X2GW)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Additional interface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One</a:t>
                      </a:r>
                      <a:r>
                        <a:rPr kumimoji="1" lang="en-US" altLang="ja-JP" sz="1400" baseline="0" dirty="0" smtClean="0"/>
                        <a:t> more</a:t>
                      </a:r>
                    </a:p>
                    <a:p>
                      <a:r>
                        <a:rPr kumimoji="1" lang="en-US" altLang="ja-JP" sz="1400" baseline="0" dirty="0" smtClean="0"/>
                        <a:t>(X2 between  X2 GW and </a:t>
                      </a:r>
                      <a:r>
                        <a:rPr kumimoji="1" lang="en-US" altLang="ja-JP" sz="1400" baseline="0" dirty="0" err="1" smtClean="0"/>
                        <a:t>en</a:t>
                      </a:r>
                      <a:r>
                        <a:rPr kumimoji="1" lang="en-US" altLang="ja-JP" sz="1400" baseline="0" dirty="0" smtClean="0"/>
                        <a:t>-gNB)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Impact on </a:t>
                      </a:r>
                    </a:p>
                    <a:p>
                      <a:r>
                        <a:rPr kumimoji="1" lang="en-US" altLang="ja-JP" sz="1400" dirty="0" smtClean="0"/>
                        <a:t>current</a:t>
                      </a:r>
                      <a:r>
                        <a:rPr kumimoji="1" lang="en-US" altLang="ja-JP" sz="1400" baseline="0" dirty="0" smtClean="0"/>
                        <a:t> message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Modify “S1 setup req.</a:t>
                      </a:r>
                    </a:p>
                    <a:p>
                      <a:r>
                        <a:rPr kumimoji="1" lang="en-US" altLang="ja-JP" sz="1400" baseline="0" dirty="0" smtClean="0"/>
                        <a:t>/eNB </a:t>
                      </a:r>
                      <a:r>
                        <a:rPr kumimoji="1" lang="en-US" altLang="ja-JP" sz="1400" baseline="0" dirty="0" err="1" smtClean="0"/>
                        <a:t>config</a:t>
                      </a:r>
                      <a:r>
                        <a:rPr kumimoji="1" lang="en-US" altLang="ja-JP" sz="1400" baseline="0" dirty="0" smtClean="0"/>
                        <a:t>. update” over S1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 impact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New</a:t>
                      </a:r>
                      <a:r>
                        <a:rPr kumimoji="1" lang="en-US" altLang="ja-JP" sz="1400" baseline="0" dirty="0" smtClean="0"/>
                        <a:t> node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Maybe</a:t>
                      </a:r>
                    </a:p>
                    <a:p>
                      <a:r>
                        <a:rPr kumimoji="1" lang="en-US" altLang="ja-JP" sz="1400" dirty="0" smtClean="0"/>
                        <a:t>(Not necessarily</a:t>
                      </a:r>
                      <a:r>
                        <a:rPr kumimoji="1" lang="en-US" altLang="ja-JP" sz="1400" baseline="0" dirty="0" smtClean="0"/>
                        <a:t> to be new node;</a:t>
                      </a:r>
                    </a:p>
                    <a:p>
                      <a:r>
                        <a:rPr kumimoji="1" lang="en-US" altLang="ja-JP" sz="1400" baseline="0" dirty="0" smtClean="0"/>
                        <a:t>  </a:t>
                      </a:r>
                      <a:r>
                        <a:rPr kumimoji="1" lang="en-US" altLang="ja-JP" sz="1400" dirty="0" smtClean="0"/>
                        <a:t>anywhere as far as X2</a:t>
                      </a:r>
                      <a:r>
                        <a:rPr kumimoji="1" lang="en-US" altLang="ja-JP" sz="1400" baseline="0" dirty="0" smtClean="0"/>
                        <a:t> connection</a:t>
                      </a:r>
                      <a:r>
                        <a:rPr kumimoji="1" lang="en-US" altLang="ja-JP" sz="1400" dirty="0" smtClean="0"/>
                        <a:t>)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Address </a:t>
                      </a:r>
                    </a:p>
                    <a:p>
                      <a:r>
                        <a:rPr kumimoji="1" lang="en-US" altLang="ja-JP" sz="1400" dirty="0" smtClean="0"/>
                        <a:t>discovery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Additional interface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One</a:t>
                      </a:r>
                      <a:r>
                        <a:rPr kumimoji="1" lang="en-US" altLang="ja-JP" sz="1400" baseline="0" dirty="0" smtClean="0"/>
                        <a:t> more</a:t>
                      </a:r>
                    </a:p>
                    <a:p>
                      <a:r>
                        <a:rPr kumimoji="1" lang="en-US" altLang="ja-JP" sz="1400" baseline="0" dirty="0" smtClean="0"/>
                        <a:t>(X2 between X2 GW and eNB)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Impact on </a:t>
                      </a:r>
                    </a:p>
                    <a:p>
                      <a:r>
                        <a:rPr kumimoji="1" lang="en-US" altLang="ja-JP" sz="1400" dirty="0" smtClean="0"/>
                        <a:t>current</a:t>
                      </a:r>
                      <a:r>
                        <a:rPr kumimoji="1" lang="en-US" altLang="ja-JP" sz="1400" baseline="0" dirty="0" smtClean="0"/>
                        <a:t> message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Modify “eNB/MME </a:t>
                      </a:r>
                    </a:p>
                    <a:p>
                      <a:r>
                        <a:rPr kumimoji="1" lang="en-US" altLang="ja-JP" sz="1400" baseline="0" dirty="0" err="1" smtClean="0"/>
                        <a:t>config</a:t>
                      </a:r>
                      <a:r>
                        <a:rPr kumimoji="1" lang="en-US" altLang="ja-JP" sz="1400" baseline="0" dirty="0" smtClean="0"/>
                        <a:t>. transfer” over S1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Modify “X2 Message Transfer” over X2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Message delay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 </a:t>
                      </a:r>
                    </a:p>
                    <a:p>
                      <a:r>
                        <a:rPr kumimoji="1" lang="en-US" altLang="ja-JP" sz="1400" dirty="0" smtClean="0"/>
                        <a:t>if all X2 messages</a:t>
                      </a:r>
                      <a:r>
                        <a:rPr kumimoji="1" lang="en-US" altLang="ja-JP" sz="1400" baseline="0" dirty="0" smtClean="0"/>
                        <a:t> are transferred via X2 GW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Others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Need to consider </a:t>
                      </a:r>
                    </a:p>
                    <a:p>
                      <a:r>
                        <a:rPr kumimoji="1" lang="en-US" altLang="ja-JP" sz="1400" dirty="0" smtClean="0"/>
                        <a:t>when the peer eNB is not working </a:t>
                      </a:r>
                    </a:p>
                    <a:p>
                      <a:r>
                        <a:rPr kumimoji="1" lang="en-US" altLang="ja-JP" sz="1400" dirty="0" smtClean="0"/>
                        <a:t>(e.g. by reset)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Need to consider </a:t>
                      </a:r>
                    </a:p>
                    <a:p>
                      <a:r>
                        <a:rPr kumimoji="1" lang="en-US" altLang="ja-JP" sz="1400" dirty="0" smtClean="0"/>
                        <a:t>when the X2GW not working </a:t>
                      </a:r>
                    </a:p>
                    <a:p>
                      <a:r>
                        <a:rPr kumimoji="1" lang="en-US" altLang="ja-JP" sz="1400" dirty="0" smtClean="0"/>
                        <a:t>(e.g. by reset)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07504" y="6381328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Note1: “2.Direct connection between gNB and MME” is omitted as there was no supporter.</a:t>
            </a:r>
          </a:p>
          <a:p>
            <a:r>
              <a:rPr lang="en-US" altLang="ja-JP" sz="1200" dirty="0"/>
              <a:t>Note2: RAN2 impact in [10] is omitted as  both </a:t>
            </a:r>
            <a:r>
              <a:rPr lang="en-US" altLang="ja-JP" sz="1200" dirty="0" smtClean="0"/>
              <a:t>methods seem </a:t>
            </a:r>
            <a:r>
              <a:rPr lang="en-US" altLang="ja-JP" sz="1200" dirty="0"/>
              <a:t>to require RAN2 impact (i.e. mechanism for UE to report broadcasted  NR cell id.)</a:t>
            </a:r>
          </a:p>
        </p:txBody>
      </p:sp>
    </p:spTree>
    <p:extLst>
      <p:ext uri="{BB962C8B-B14F-4D97-AF65-F5344CB8AC3E}">
        <p14:creationId xmlns:p14="http://schemas.microsoft.com/office/powerpoint/2010/main" val="2578494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RAN3 to specify at least one C-plane solution for TNL address discovery of Option 3 </a:t>
            </a:r>
            <a:r>
              <a:rPr lang="en-US" altLang="ja-JP" smtClean="0"/>
              <a:t>in Rel-15. </a:t>
            </a:r>
            <a:endParaRPr lang="en-US" altLang="ja-JP" dirty="0" smtClean="0"/>
          </a:p>
          <a:p>
            <a:r>
              <a:rPr lang="en-US" altLang="ja-JP" dirty="0" smtClean="0"/>
              <a:t>RAN3 to agree which option(s) to be specified in Rel-15 in RAN3-AH-1807. </a:t>
            </a:r>
            <a:endParaRPr lang="en-US" altLang="ja-JP" dirty="0"/>
          </a:p>
          <a:p>
            <a:pPr lvl="1"/>
            <a:r>
              <a:rPr lang="en-US" altLang="ja-JP" dirty="0" smtClean="0"/>
              <a:t>If RAN3 specifies “X2 GW” solution, following clarification/conditions are required at least.</a:t>
            </a:r>
          </a:p>
          <a:p>
            <a:pPr lvl="2"/>
            <a:r>
              <a:rPr lang="en-US" altLang="ja-JP" dirty="0" smtClean="0"/>
              <a:t>Only </a:t>
            </a:r>
            <a:r>
              <a:rPr lang="en-US" altLang="ja-JP" dirty="0"/>
              <a:t>TNL address </a:t>
            </a:r>
            <a:r>
              <a:rPr lang="en-US" altLang="ja-JP" dirty="0" smtClean="0"/>
              <a:t>discovery related messages are transferred via “X2 GW”.</a:t>
            </a:r>
          </a:p>
          <a:p>
            <a:pPr lvl="2"/>
            <a:r>
              <a:rPr lang="en-US" altLang="ja-JP" dirty="0" smtClean="0"/>
              <a:t>“X2 GW” function can be included in a current logical </a:t>
            </a:r>
            <a:r>
              <a:rPr lang="en-US" altLang="ja-JP" dirty="0"/>
              <a:t>node as far as connected with </a:t>
            </a:r>
            <a:r>
              <a:rPr lang="en-US" altLang="ja-JP" dirty="0" smtClean="0"/>
              <a:t>X2.</a:t>
            </a:r>
            <a:endParaRPr lang="en-US" altLang="ja-JP" dirty="0"/>
          </a:p>
          <a:p>
            <a:pPr lvl="2"/>
            <a:r>
              <a:rPr lang="en-US" altLang="ja-JP" dirty="0" smtClean="0"/>
              <a:t>Exact name of this solution (i.e. whether to call this function as “X2 GW”) is FFS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[1] R3-180319</a:t>
            </a:r>
            <a:r>
              <a:rPr lang="en-US" altLang="ja-JP" dirty="0"/>
              <a:t>, “TNL address discovery for NSA”, NTT DOCOMO, INC</a:t>
            </a:r>
            <a:r>
              <a:rPr lang="en-US" altLang="ja-JP" dirty="0" smtClean="0"/>
              <a:t>.</a:t>
            </a:r>
          </a:p>
          <a:p>
            <a:r>
              <a:rPr lang="en-US" altLang="ja-JP" dirty="0" smtClean="0"/>
              <a:t>[2] </a:t>
            </a:r>
            <a:r>
              <a:rPr lang="en-US" altLang="ja-JP" dirty="0"/>
              <a:t>R3-182894, “Way forward on TNL Address Discovery for Option 3”, NTT DOCOMO, INC.</a:t>
            </a:r>
          </a:p>
          <a:p>
            <a:r>
              <a:rPr lang="en-US" altLang="ja-JP" dirty="0" smtClean="0"/>
              <a:t>[3] R3-183296, “</a:t>
            </a:r>
            <a:r>
              <a:rPr lang="pt-BR" altLang="ja-JP" dirty="0"/>
              <a:t>Response Paper to R3-182542, R3-182894, R3-182979 and R3-183176</a:t>
            </a:r>
            <a:r>
              <a:rPr lang="en-US" altLang="ja-JP" dirty="0" smtClean="0"/>
              <a:t>”,  Ericsson</a:t>
            </a:r>
          </a:p>
          <a:p>
            <a:r>
              <a:rPr lang="en-US" altLang="ja-JP" dirty="0" smtClean="0"/>
              <a:t>[4] R3-183297, “</a:t>
            </a:r>
            <a:r>
              <a:rPr lang="pt-BR" altLang="ja-JP" dirty="0"/>
              <a:t>Response to R3-182543 and R3-183177</a:t>
            </a:r>
            <a:r>
              <a:rPr lang="en-US" altLang="ja-JP" dirty="0" smtClean="0"/>
              <a:t>”,  Ericsson</a:t>
            </a:r>
          </a:p>
          <a:p>
            <a:r>
              <a:rPr lang="en-US" altLang="ja-JP" dirty="0" smtClean="0"/>
              <a:t>[</a:t>
            </a:r>
            <a:r>
              <a:rPr lang="en-US" altLang="ja-JP" dirty="0"/>
              <a:t>5] R3-183176, “Specification impact for TNL address discovery based on intermediate node”, Nokia, Nokia Shanghai Bell</a:t>
            </a:r>
            <a:endParaRPr lang="en-US" altLang="ja-JP" dirty="0" smtClean="0"/>
          </a:p>
          <a:p>
            <a:r>
              <a:rPr lang="en-US" altLang="ja-JP" dirty="0" smtClean="0"/>
              <a:t>[6] R3-183177</a:t>
            </a:r>
            <a:r>
              <a:rPr lang="en-US" altLang="ja-JP" dirty="0"/>
              <a:t>, “TNL address discovery involving </a:t>
            </a:r>
            <a:r>
              <a:rPr lang="en-US" altLang="ja-JP" dirty="0" err="1"/>
              <a:t>en</a:t>
            </a:r>
            <a:r>
              <a:rPr lang="en-US" altLang="ja-JP" dirty="0"/>
              <a:t>-gNB”, Nokia, Nokia Shanghai </a:t>
            </a:r>
            <a:r>
              <a:rPr lang="en-US" altLang="ja-JP" dirty="0" smtClean="0"/>
              <a:t>Bell</a:t>
            </a:r>
          </a:p>
          <a:p>
            <a:r>
              <a:rPr lang="en-US" altLang="ja-JP" dirty="0" smtClean="0"/>
              <a:t>[</a:t>
            </a:r>
            <a:r>
              <a:rPr lang="en-US" altLang="ja-JP" dirty="0"/>
              <a:t>7] R3-182542, “</a:t>
            </a:r>
            <a:r>
              <a:rPr lang="en-US" altLang="ja-JP" dirty="0" err="1"/>
              <a:t>En</a:t>
            </a:r>
            <a:r>
              <a:rPr lang="en-US" altLang="ja-JP" dirty="0"/>
              <a:t>-gNB X2 TNL Address Discovery</a:t>
            </a:r>
            <a:r>
              <a:rPr lang="en-US" altLang="ja-JP" dirty="0" smtClean="0"/>
              <a:t>”, Huawei</a:t>
            </a:r>
          </a:p>
          <a:p>
            <a:r>
              <a:rPr lang="en-US" altLang="ja-JP" dirty="0" smtClean="0"/>
              <a:t>[</a:t>
            </a:r>
            <a:r>
              <a:rPr lang="en-US" altLang="ja-JP" dirty="0"/>
              <a:t>8] </a:t>
            </a:r>
            <a:r>
              <a:rPr lang="en-US" altLang="ja-JP" dirty="0" smtClean="0"/>
              <a:t>R3-182543, “</a:t>
            </a:r>
            <a:r>
              <a:rPr lang="en-GB" altLang="ja-JP" dirty="0"/>
              <a:t>Stage 2 CR for </a:t>
            </a:r>
            <a:r>
              <a:rPr lang="en-GB" altLang="ja-JP" dirty="0" err="1"/>
              <a:t>en</a:t>
            </a:r>
            <a:r>
              <a:rPr lang="en-GB" altLang="ja-JP" dirty="0"/>
              <a:t>-gNB X2 TNL Address Discovery</a:t>
            </a:r>
            <a:r>
              <a:rPr lang="en-US" altLang="ja-JP" dirty="0" smtClean="0"/>
              <a:t>”, Huawei </a:t>
            </a:r>
          </a:p>
          <a:p>
            <a:r>
              <a:rPr lang="en-US" altLang="ja-JP" dirty="0" smtClean="0"/>
              <a:t>[</a:t>
            </a:r>
            <a:r>
              <a:rPr lang="en-US" altLang="ja-JP" dirty="0"/>
              <a:t>9] </a:t>
            </a:r>
            <a:r>
              <a:rPr lang="en-US" altLang="ja-JP" dirty="0" smtClean="0"/>
              <a:t>R3-182544, “</a:t>
            </a:r>
            <a:r>
              <a:rPr lang="en-GB" altLang="ja-JP" dirty="0"/>
              <a:t>Stage 3 CR for </a:t>
            </a:r>
            <a:r>
              <a:rPr lang="en-GB" altLang="ja-JP" dirty="0" err="1"/>
              <a:t>en</a:t>
            </a:r>
            <a:r>
              <a:rPr lang="en-GB" altLang="ja-JP" dirty="0"/>
              <a:t>-gNB X2 TNL address discovery</a:t>
            </a:r>
            <a:r>
              <a:rPr lang="en-US" altLang="ja-JP" dirty="0"/>
              <a:t>”, Huawei</a:t>
            </a:r>
          </a:p>
          <a:p>
            <a:r>
              <a:rPr lang="en-US" altLang="ja-JP" dirty="0" smtClean="0"/>
              <a:t>[10] </a:t>
            </a:r>
            <a:r>
              <a:rPr lang="en-US" altLang="ja-JP" dirty="0"/>
              <a:t>R3-182979, “TNL address discovery for EN-DC”, LG Electronics Inc., KT Corp.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51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4126</TotalTime>
  <Words>693</Words>
  <Application>Microsoft Office PowerPoint</Application>
  <PresentationFormat>画面に合わせる (4:3)</PresentationFormat>
  <Paragraphs>112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52</cp:revision>
  <dcterms:created xsi:type="dcterms:W3CDTF">2018-01-24T16:56:07Z</dcterms:created>
  <dcterms:modified xsi:type="dcterms:W3CDTF">2018-06-25T09:20:45Z</dcterms:modified>
</cp:coreProperties>
</file>