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57" r:id="rId4"/>
    <p:sldId id="263" r:id="rId5"/>
    <p:sldId id="265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2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2018/2/16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4855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2018/2/16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4352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2018/2/16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3148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2018/2/16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1838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2018/2/16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7579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2018/2/16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0117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2018/2/16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3145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2018/2/16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6598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2018/2/16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3103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2018/2/16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7245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2018/2/16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2101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71649B-CC91-4089-970A-D2E85541FAC8}" type="datetimeFigureOut">
              <a:rPr kumimoji="1" lang="ja-JP" altLang="en-US" smtClean="0"/>
              <a:t>2018/2/16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7765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Way forward on</a:t>
            </a:r>
            <a:br>
              <a:rPr kumimoji="1" lang="en-US" altLang="ja-JP" dirty="0" smtClean="0"/>
            </a:br>
            <a:r>
              <a:rPr lang="en-US" altLang="ja-JP" dirty="0"/>
              <a:t>TNL Address Discovery for Option 3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NTT DOCOMO, INC.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7308304" y="44624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smtClean="0"/>
              <a:t>R3-181165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5496" y="44624"/>
            <a:ext cx="4968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3GPP TSG-RAN WG3 #</a:t>
            </a:r>
            <a:r>
              <a:rPr lang="en-US" altLang="ja-JP" dirty="0" smtClean="0"/>
              <a:t>99</a:t>
            </a:r>
          </a:p>
          <a:p>
            <a:r>
              <a:rPr lang="en-US" altLang="ja-JP" dirty="0"/>
              <a:t>Athens, Greece, 26 February-2 March 2018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45211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ja-JP" dirty="0"/>
              <a:t>TNL address discovery </a:t>
            </a:r>
            <a:r>
              <a:rPr lang="en-US" altLang="ja-JP" dirty="0" smtClean="0"/>
              <a:t> </a:t>
            </a:r>
            <a:r>
              <a:rPr lang="en-US" altLang="ja-JP" dirty="0"/>
              <a:t>function is very beneficial from </a:t>
            </a:r>
            <a:r>
              <a:rPr lang="en-US" altLang="ja-JP" dirty="0" smtClean="0"/>
              <a:t>operators as discussed in [1].</a:t>
            </a:r>
          </a:p>
          <a:p>
            <a:pPr lvl="1"/>
            <a:r>
              <a:rPr lang="en-US" altLang="ja-JP" dirty="0" smtClean="0"/>
              <a:t>e.g</a:t>
            </a:r>
            <a:r>
              <a:rPr lang="en-US" altLang="ja-JP" dirty="0"/>
              <a:t>. ANR function, which  relieve the operator from the burden of manually managing </a:t>
            </a:r>
            <a:r>
              <a:rPr lang="en-US" altLang="ja-JP" dirty="0" smtClean="0"/>
              <a:t>neighbor Relations </a:t>
            </a:r>
            <a:r>
              <a:rPr lang="en-US" altLang="ja-JP" dirty="0"/>
              <a:t>(</a:t>
            </a:r>
            <a:r>
              <a:rPr lang="en-US" altLang="ja-JP" dirty="0" smtClean="0"/>
              <a:t>NRs</a:t>
            </a:r>
            <a:r>
              <a:rPr lang="en-US" altLang="ja-JP" dirty="0"/>
              <a:t>). </a:t>
            </a:r>
            <a:endParaRPr lang="en-US" altLang="ja-JP" dirty="0" smtClean="0"/>
          </a:p>
          <a:p>
            <a:r>
              <a:rPr lang="en-US" altLang="ja-JP" dirty="0"/>
              <a:t>Considering multi-vendor operability, it is desirable for operators to introduce standardized approach i.e. C-plane solution.</a:t>
            </a:r>
          </a:p>
          <a:p>
            <a:r>
              <a:rPr lang="en-US" altLang="ja-JP" dirty="0" smtClean="0"/>
              <a:t>However</a:t>
            </a:r>
            <a:r>
              <a:rPr lang="en-US" altLang="ja-JP" dirty="0"/>
              <a:t>, there </a:t>
            </a:r>
            <a:r>
              <a:rPr lang="en-US" altLang="ja-JP" dirty="0" smtClean="0"/>
              <a:t>was </a:t>
            </a:r>
            <a:r>
              <a:rPr lang="en-US" altLang="ja-JP" dirty="0" smtClean="0"/>
              <a:t>no agreement for C-plane solutions.</a:t>
            </a:r>
          </a:p>
        </p:txBody>
      </p:sp>
    </p:spTree>
    <p:extLst>
      <p:ext uri="{BB962C8B-B14F-4D97-AF65-F5344CB8AC3E}">
        <p14:creationId xmlns:p14="http://schemas.microsoft.com/office/powerpoint/2010/main" val="28739860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>
            <a:normAutofit/>
          </a:bodyPr>
          <a:lstStyle/>
          <a:p>
            <a:r>
              <a:rPr kumimoji="1" lang="en-US" altLang="ja-JP" sz="3200" dirty="0" smtClean="0"/>
              <a:t>Options over C-plane and comment for them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919261"/>
            <a:ext cx="8229600" cy="5822107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5000"/>
              </a:lnSpc>
            </a:pPr>
            <a:r>
              <a:rPr lang="en-US" altLang="ja-JP" sz="2400" dirty="0"/>
              <a:t>Several options were discussed in previous meetings.</a:t>
            </a:r>
            <a:endParaRPr lang="ja-JP" altLang="en-US" sz="2400" dirty="0"/>
          </a:p>
          <a:p>
            <a:pPr marL="914400" lvl="1" indent="-457200">
              <a:lnSpc>
                <a:spcPct val="115000"/>
              </a:lnSpc>
              <a:buFont typeface="+mj-lt"/>
              <a:buAutoNum type="arabicPeriod"/>
            </a:pPr>
            <a:r>
              <a:rPr lang="en-US" altLang="ja-JP" sz="2000" dirty="0" err="1" smtClean="0">
                <a:ea typeface="ＭＳ 明朝"/>
                <a:cs typeface="Times New Roman"/>
              </a:rPr>
              <a:t>eNB</a:t>
            </a:r>
            <a:r>
              <a:rPr lang="en-US" altLang="ja-JP" sz="2000" dirty="0" smtClean="0">
                <a:ea typeface="ＭＳ 明朝"/>
                <a:cs typeface="Times New Roman"/>
              </a:rPr>
              <a:t> </a:t>
            </a:r>
            <a:r>
              <a:rPr lang="en-US" altLang="ja-JP" sz="2000" dirty="0">
                <a:ea typeface="ＭＳ 明朝"/>
                <a:cs typeface="Times New Roman"/>
              </a:rPr>
              <a:t>proxy (</a:t>
            </a:r>
            <a:r>
              <a:rPr lang="en-US" altLang="ja-JP" sz="2000" dirty="0" err="1">
                <a:ea typeface="ＭＳ 明朝"/>
                <a:cs typeface="Times New Roman"/>
              </a:rPr>
              <a:t>eNB</a:t>
            </a:r>
            <a:r>
              <a:rPr lang="en-US" altLang="ja-JP" sz="2000" dirty="0">
                <a:ea typeface="ＭＳ 明朝"/>
                <a:cs typeface="Times New Roman"/>
              </a:rPr>
              <a:t> serve as proxy towards the MME)</a:t>
            </a:r>
          </a:p>
          <a:p>
            <a:pPr marL="914400" lvl="1" indent="-457200">
              <a:lnSpc>
                <a:spcPct val="115000"/>
              </a:lnSpc>
              <a:buFont typeface="+mj-lt"/>
              <a:buAutoNum type="arabicPeriod"/>
            </a:pPr>
            <a:endParaRPr lang="en-US" altLang="ja-JP" sz="2000" dirty="0" smtClean="0">
              <a:ea typeface="ＭＳ 明朝"/>
              <a:cs typeface="Times New Roman"/>
            </a:endParaRPr>
          </a:p>
          <a:p>
            <a:pPr marL="914400" lvl="1" indent="-457200">
              <a:lnSpc>
                <a:spcPct val="115000"/>
              </a:lnSpc>
              <a:buFont typeface="+mj-lt"/>
              <a:buAutoNum type="arabicPeriod"/>
            </a:pPr>
            <a:endParaRPr lang="en-US" altLang="ja-JP" sz="2000" dirty="0" smtClean="0">
              <a:ea typeface="ＭＳ 明朝"/>
              <a:cs typeface="Times New Roman"/>
            </a:endParaRPr>
          </a:p>
          <a:p>
            <a:pPr marL="914400" lvl="1" indent="-457200">
              <a:lnSpc>
                <a:spcPct val="115000"/>
              </a:lnSpc>
              <a:buFont typeface="+mj-lt"/>
              <a:buAutoNum type="arabicPeriod"/>
            </a:pPr>
            <a:r>
              <a:rPr lang="en-US" altLang="ja-JP" sz="2000" dirty="0" smtClean="0">
                <a:ea typeface="ＭＳ 明朝"/>
                <a:cs typeface="Times New Roman"/>
              </a:rPr>
              <a:t>Direct </a:t>
            </a:r>
            <a:r>
              <a:rPr lang="en-US" altLang="ja-JP" sz="2000" dirty="0">
                <a:ea typeface="ＭＳ 明朝"/>
                <a:cs typeface="Times New Roman"/>
              </a:rPr>
              <a:t>connection between </a:t>
            </a:r>
            <a:r>
              <a:rPr lang="en-US" altLang="ja-JP" sz="2000" dirty="0" err="1">
                <a:ea typeface="ＭＳ 明朝"/>
                <a:cs typeface="Times New Roman"/>
              </a:rPr>
              <a:t>gNB</a:t>
            </a:r>
            <a:r>
              <a:rPr lang="en-US" altLang="ja-JP" sz="2000" dirty="0">
                <a:ea typeface="ＭＳ 明朝"/>
                <a:cs typeface="Times New Roman"/>
              </a:rPr>
              <a:t> and MME</a:t>
            </a:r>
          </a:p>
          <a:p>
            <a:pPr marL="914400" lvl="1" indent="-457200">
              <a:lnSpc>
                <a:spcPct val="115000"/>
              </a:lnSpc>
              <a:buFont typeface="+mj-lt"/>
              <a:buAutoNum type="arabicPeriod"/>
            </a:pPr>
            <a:endParaRPr lang="en-US" altLang="ja-JP" sz="2000" dirty="0" smtClean="0">
              <a:ea typeface="ＭＳ 明朝"/>
              <a:cs typeface="Times New Roman"/>
            </a:endParaRPr>
          </a:p>
          <a:p>
            <a:pPr marL="914400" lvl="1" indent="-457200">
              <a:lnSpc>
                <a:spcPct val="115000"/>
              </a:lnSpc>
              <a:buFont typeface="+mj-lt"/>
              <a:buAutoNum type="arabicPeriod"/>
            </a:pPr>
            <a:endParaRPr lang="en-US" altLang="ja-JP" sz="2000" dirty="0" smtClean="0">
              <a:ea typeface="ＭＳ 明朝"/>
              <a:cs typeface="Times New Roman"/>
            </a:endParaRPr>
          </a:p>
          <a:p>
            <a:pPr marL="914400" lvl="1" indent="-457200">
              <a:lnSpc>
                <a:spcPct val="115000"/>
              </a:lnSpc>
              <a:buFont typeface="+mj-lt"/>
              <a:buAutoNum type="arabicPeriod"/>
            </a:pPr>
            <a:endParaRPr lang="en-US" altLang="ja-JP" sz="2000" dirty="0">
              <a:ea typeface="ＭＳ 明朝"/>
              <a:cs typeface="Times New Roman"/>
            </a:endParaRPr>
          </a:p>
          <a:p>
            <a:pPr marL="914400" lvl="1" indent="-457200">
              <a:lnSpc>
                <a:spcPct val="115000"/>
              </a:lnSpc>
              <a:buFont typeface="+mj-lt"/>
              <a:buAutoNum type="arabicPeriod"/>
            </a:pPr>
            <a:r>
              <a:rPr lang="en-US" altLang="ja-JP" sz="2000" dirty="0" smtClean="0">
                <a:ea typeface="ＭＳ 明朝"/>
                <a:cs typeface="Times New Roman"/>
              </a:rPr>
              <a:t>X2 GW</a:t>
            </a:r>
          </a:p>
          <a:p>
            <a:pPr marL="914400" lvl="1" indent="-457200">
              <a:lnSpc>
                <a:spcPct val="115000"/>
              </a:lnSpc>
              <a:buFont typeface="+mj-lt"/>
              <a:buAutoNum type="arabicPeriod"/>
            </a:pPr>
            <a:endParaRPr lang="en-US" altLang="ja-JP" sz="2000" dirty="0" smtClean="0">
              <a:ea typeface="ＭＳ 明朝"/>
              <a:cs typeface="Times New Roman"/>
            </a:endParaRPr>
          </a:p>
          <a:p>
            <a:pPr marL="914400" lvl="1" indent="-457200">
              <a:lnSpc>
                <a:spcPct val="115000"/>
              </a:lnSpc>
              <a:buFont typeface="+mj-lt"/>
              <a:buAutoNum type="arabicPeriod"/>
            </a:pPr>
            <a:endParaRPr lang="en-US" altLang="ja-JP" sz="2000" dirty="0" smtClean="0">
              <a:ea typeface="ＭＳ 明朝"/>
              <a:cs typeface="Times New Roman"/>
            </a:endParaRPr>
          </a:p>
          <a:p>
            <a:pPr marL="514350" indent="-457200">
              <a:lnSpc>
                <a:spcPct val="115000"/>
              </a:lnSpc>
            </a:pPr>
            <a:r>
              <a:rPr lang="en-US" altLang="ja-JP" sz="2400" dirty="0" smtClean="0">
                <a:ea typeface="ＭＳ 明朝"/>
                <a:cs typeface="Times New Roman"/>
              </a:rPr>
              <a:t>Proposed option in RAN3 NR AH1801 [2][3] was only “3. X2 GW”  </a:t>
            </a:r>
          </a:p>
          <a:p>
            <a:pPr marL="914400" lvl="1" indent="-457200">
              <a:lnSpc>
                <a:spcPct val="115000"/>
              </a:lnSpc>
            </a:pPr>
            <a:r>
              <a:rPr lang="en-US" altLang="ja-JP" sz="2000" dirty="0" smtClean="0">
                <a:ea typeface="ＭＳ 明朝"/>
                <a:cs typeface="Times New Roman"/>
              </a:rPr>
              <a:t>However, there was offline comment about </a:t>
            </a:r>
            <a:r>
              <a:rPr lang="en-US" altLang="ja-JP" sz="2000" dirty="0">
                <a:ea typeface="ＭＳ 明朝"/>
                <a:cs typeface="Times New Roman"/>
              </a:rPr>
              <a:t>concern </a:t>
            </a:r>
            <a:r>
              <a:rPr lang="en-US" altLang="ja-JP" sz="2000" dirty="0" smtClean="0">
                <a:ea typeface="ＭＳ 明朝"/>
                <a:cs typeface="Times New Roman"/>
              </a:rPr>
              <a:t>on following aspects.</a:t>
            </a:r>
          </a:p>
          <a:p>
            <a:pPr marL="1314450" lvl="2" indent="-457200">
              <a:lnSpc>
                <a:spcPct val="115000"/>
              </a:lnSpc>
            </a:pPr>
            <a:r>
              <a:rPr lang="en-US" altLang="ja-JP" sz="1600" dirty="0" smtClean="0">
                <a:ea typeface="ＭＳ 明朝"/>
                <a:cs typeface="Times New Roman"/>
              </a:rPr>
              <a:t>Increase </a:t>
            </a:r>
            <a:r>
              <a:rPr lang="en-US" altLang="ja-JP" sz="1600" dirty="0">
                <a:ea typeface="ＭＳ 明朝"/>
                <a:cs typeface="Times New Roman"/>
              </a:rPr>
              <a:t>of delay over X2; X2 GW approach seems to transfer all </a:t>
            </a:r>
            <a:r>
              <a:rPr lang="en-US" altLang="ja-JP" sz="1600" dirty="0" smtClean="0">
                <a:ea typeface="ＭＳ 明朝"/>
                <a:cs typeface="Times New Roman"/>
              </a:rPr>
              <a:t>X2 messages </a:t>
            </a:r>
            <a:r>
              <a:rPr lang="en-US" altLang="ja-JP" sz="1600" dirty="0">
                <a:ea typeface="ＭＳ 明朝"/>
                <a:cs typeface="Times New Roman"/>
              </a:rPr>
              <a:t>via X2GW</a:t>
            </a:r>
            <a:r>
              <a:rPr lang="en-US" altLang="ja-JP" sz="1600" dirty="0" smtClean="0">
                <a:ea typeface="ＭＳ 明朝"/>
                <a:cs typeface="Times New Roman"/>
              </a:rPr>
              <a:t>.</a:t>
            </a:r>
          </a:p>
          <a:p>
            <a:pPr marL="1314450" lvl="2" indent="-457200">
              <a:lnSpc>
                <a:spcPct val="115000"/>
              </a:lnSpc>
            </a:pPr>
            <a:r>
              <a:rPr lang="en-US" altLang="ja-JP" sz="1600" dirty="0" smtClean="0">
                <a:ea typeface="ＭＳ 明朝"/>
                <a:cs typeface="Times New Roman"/>
              </a:rPr>
              <a:t>Not prefer to deploy new node; X2 GW approach seems to have new node. </a:t>
            </a:r>
            <a:endParaRPr lang="en-US" altLang="ja-JP" sz="1600" dirty="0">
              <a:ea typeface="ＭＳ 明朝"/>
              <a:cs typeface="Times New Roman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5291609" y="1974924"/>
            <a:ext cx="936625" cy="46831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dirty="0"/>
              <a:t>MME</a:t>
            </a:r>
            <a:endParaRPr lang="ja-JP" altLang="en-US" dirty="0"/>
          </a:p>
        </p:txBody>
      </p:sp>
      <p:sp>
        <p:nvSpPr>
          <p:cNvPr id="5" name="正方形/長方形 4"/>
          <p:cNvSpPr/>
          <p:nvPr/>
        </p:nvSpPr>
        <p:spPr>
          <a:xfrm>
            <a:off x="6083771" y="1763787"/>
            <a:ext cx="1152525" cy="4730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400" dirty="0"/>
              <a:t>Forwarding</a:t>
            </a:r>
          </a:p>
          <a:p>
            <a:pPr algn="ctr">
              <a:defRPr/>
            </a:pPr>
            <a:r>
              <a:rPr lang="en-US" altLang="ja-JP" sz="1400" dirty="0"/>
              <a:t> table</a:t>
            </a:r>
            <a:endParaRPr lang="ja-JP" altLang="en-US" sz="1400" dirty="0"/>
          </a:p>
        </p:txBody>
      </p:sp>
      <p:sp>
        <p:nvSpPr>
          <p:cNvPr id="6" name="正方形/長方形 5"/>
          <p:cNvSpPr/>
          <p:nvPr/>
        </p:nvSpPr>
        <p:spPr>
          <a:xfrm>
            <a:off x="2002309" y="2001912"/>
            <a:ext cx="936625" cy="4683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dirty="0" err="1"/>
              <a:t>gNB</a:t>
            </a:r>
            <a:endParaRPr lang="ja-JP" altLang="en-US" dirty="0"/>
          </a:p>
        </p:txBody>
      </p:sp>
      <p:sp>
        <p:nvSpPr>
          <p:cNvPr id="7" name="正方形/長方形 6"/>
          <p:cNvSpPr/>
          <p:nvPr/>
        </p:nvSpPr>
        <p:spPr>
          <a:xfrm>
            <a:off x="3659659" y="2001912"/>
            <a:ext cx="936625" cy="4683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dirty="0" err="1"/>
              <a:t>eNB</a:t>
            </a:r>
            <a:endParaRPr lang="ja-JP" altLang="en-US" dirty="0"/>
          </a:p>
        </p:txBody>
      </p:sp>
      <p:sp>
        <p:nvSpPr>
          <p:cNvPr id="10" name="正方形/長方形 9"/>
          <p:cNvSpPr/>
          <p:nvPr/>
        </p:nvSpPr>
        <p:spPr>
          <a:xfrm>
            <a:off x="2158975" y="4513114"/>
            <a:ext cx="936625" cy="4683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dirty="0" err="1"/>
              <a:t>gNB</a:t>
            </a:r>
            <a:endParaRPr lang="ja-JP" altLang="en-US" dirty="0"/>
          </a:p>
        </p:txBody>
      </p:sp>
      <p:sp>
        <p:nvSpPr>
          <p:cNvPr id="11" name="正方形/長方形 10"/>
          <p:cNvSpPr/>
          <p:nvPr/>
        </p:nvSpPr>
        <p:spPr>
          <a:xfrm>
            <a:off x="3775050" y="4514701"/>
            <a:ext cx="936625" cy="4667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dirty="0"/>
              <a:t>X2 GW</a:t>
            </a:r>
            <a:endParaRPr lang="ja-JP" altLang="en-US" dirty="0"/>
          </a:p>
        </p:txBody>
      </p:sp>
      <p:sp>
        <p:nvSpPr>
          <p:cNvPr id="12" name="正方形/長方形 11"/>
          <p:cNvSpPr/>
          <p:nvPr/>
        </p:nvSpPr>
        <p:spPr>
          <a:xfrm>
            <a:off x="3976662" y="4140051"/>
            <a:ext cx="1152525" cy="4730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400" dirty="0"/>
              <a:t>Forwarding</a:t>
            </a:r>
          </a:p>
          <a:p>
            <a:pPr algn="ctr">
              <a:defRPr/>
            </a:pPr>
            <a:r>
              <a:rPr lang="en-US" altLang="ja-JP" sz="1400" dirty="0"/>
              <a:t> table</a:t>
            </a:r>
            <a:endParaRPr lang="ja-JP" altLang="en-US" sz="1400" dirty="0"/>
          </a:p>
        </p:txBody>
      </p:sp>
      <p:sp>
        <p:nvSpPr>
          <p:cNvPr id="13" name="正方形/長方形 12"/>
          <p:cNvSpPr/>
          <p:nvPr/>
        </p:nvSpPr>
        <p:spPr>
          <a:xfrm>
            <a:off x="5364088" y="4544864"/>
            <a:ext cx="936625" cy="4683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dirty="0" err="1"/>
              <a:t>eNB</a:t>
            </a:r>
            <a:endParaRPr lang="ja-JP" altLang="en-US" dirty="0"/>
          </a:p>
        </p:txBody>
      </p:sp>
      <p:sp>
        <p:nvSpPr>
          <p:cNvPr id="16" name="正方形/長方形 15"/>
          <p:cNvSpPr/>
          <p:nvPr/>
        </p:nvSpPr>
        <p:spPr>
          <a:xfrm>
            <a:off x="2086967" y="3298006"/>
            <a:ext cx="936625" cy="46831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dirty="0" err="1"/>
              <a:t>gNB</a:t>
            </a:r>
            <a:endParaRPr lang="ja-JP" altLang="en-US" dirty="0"/>
          </a:p>
        </p:txBody>
      </p:sp>
      <p:sp>
        <p:nvSpPr>
          <p:cNvPr id="17" name="正方形/長方形 16"/>
          <p:cNvSpPr/>
          <p:nvPr/>
        </p:nvSpPr>
        <p:spPr>
          <a:xfrm>
            <a:off x="3703042" y="3299594"/>
            <a:ext cx="936625" cy="4667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dirty="0"/>
              <a:t>MME</a:t>
            </a:r>
            <a:endParaRPr lang="ja-JP" altLang="en-US" dirty="0"/>
          </a:p>
        </p:txBody>
      </p:sp>
      <p:sp>
        <p:nvSpPr>
          <p:cNvPr id="18" name="正方形/長方形 17"/>
          <p:cNvSpPr/>
          <p:nvPr/>
        </p:nvSpPr>
        <p:spPr>
          <a:xfrm>
            <a:off x="3904654" y="2924944"/>
            <a:ext cx="1152525" cy="4730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sz="1400" dirty="0"/>
              <a:t>Forwarding</a:t>
            </a:r>
          </a:p>
          <a:p>
            <a:pPr algn="ctr">
              <a:defRPr/>
            </a:pPr>
            <a:r>
              <a:rPr lang="en-US" altLang="ja-JP" sz="1400" dirty="0"/>
              <a:t> table</a:t>
            </a:r>
            <a:endParaRPr lang="ja-JP" altLang="en-US" sz="1400" dirty="0"/>
          </a:p>
        </p:txBody>
      </p:sp>
      <p:sp>
        <p:nvSpPr>
          <p:cNvPr id="19" name="正方形/長方形 18"/>
          <p:cNvSpPr/>
          <p:nvPr/>
        </p:nvSpPr>
        <p:spPr>
          <a:xfrm>
            <a:off x="5363567" y="3329756"/>
            <a:ext cx="936625" cy="46831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ja-JP" dirty="0" err="1"/>
              <a:t>eNB</a:t>
            </a:r>
            <a:endParaRPr lang="ja-JP" altLang="en-US" dirty="0"/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6624736" y="1239143"/>
            <a:ext cx="2555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smtClean="0"/>
              <a:t>Registration:</a:t>
            </a:r>
          </a:p>
          <a:p>
            <a:r>
              <a:rPr lang="en-US" altLang="ja-JP" sz="1200" dirty="0" smtClean="0"/>
              <a:t>TNL address discovery:</a:t>
            </a:r>
            <a:endParaRPr kumimoji="1" lang="ja-JP" altLang="en-US" sz="1200" dirty="0"/>
          </a:p>
        </p:txBody>
      </p:sp>
      <p:cxnSp>
        <p:nvCxnSpPr>
          <p:cNvPr id="28" name="直線矢印コネクタ 27"/>
          <p:cNvCxnSpPr/>
          <p:nvPr/>
        </p:nvCxnSpPr>
        <p:spPr>
          <a:xfrm>
            <a:off x="7582798" y="1383159"/>
            <a:ext cx="720725" cy="0"/>
          </a:xfrm>
          <a:prstGeom prst="straightConnector1">
            <a:avLst/>
          </a:prstGeom>
          <a:ln>
            <a:solidFill>
              <a:srgbClr val="00B050"/>
            </a:solidFill>
            <a:headEnd type="none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直線矢印コネクタ 29"/>
          <p:cNvCxnSpPr/>
          <p:nvPr/>
        </p:nvCxnSpPr>
        <p:spPr>
          <a:xfrm>
            <a:off x="8160960" y="1565675"/>
            <a:ext cx="719137" cy="0"/>
          </a:xfrm>
          <a:prstGeom prst="straightConnector1">
            <a:avLst/>
          </a:prstGeom>
          <a:ln>
            <a:solidFill>
              <a:srgbClr val="7030A0"/>
            </a:solidFill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1" name="直線矢印コネクタ 30"/>
          <p:cNvCxnSpPr/>
          <p:nvPr/>
        </p:nvCxnSpPr>
        <p:spPr>
          <a:xfrm>
            <a:off x="2938934" y="2123827"/>
            <a:ext cx="720725" cy="0"/>
          </a:xfrm>
          <a:prstGeom prst="straightConnector1">
            <a:avLst/>
          </a:prstGeom>
          <a:ln>
            <a:solidFill>
              <a:srgbClr val="00B050"/>
            </a:solidFill>
            <a:headEnd type="none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直線矢印コネクタ 31"/>
          <p:cNvCxnSpPr/>
          <p:nvPr/>
        </p:nvCxnSpPr>
        <p:spPr>
          <a:xfrm>
            <a:off x="4596284" y="2104014"/>
            <a:ext cx="720725" cy="0"/>
          </a:xfrm>
          <a:prstGeom prst="straightConnector1">
            <a:avLst/>
          </a:prstGeom>
          <a:ln>
            <a:solidFill>
              <a:srgbClr val="00B050"/>
            </a:solidFill>
            <a:headEnd type="none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3" name="直線矢印コネクタ 32"/>
          <p:cNvCxnSpPr/>
          <p:nvPr/>
        </p:nvCxnSpPr>
        <p:spPr>
          <a:xfrm>
            <a:off x="4572000" y="2267843"/>
            <a:ext cx="719137" cy="0"/>
          </a:xfrm>
          <a:prstGeom prst="straightConnector1">
            <a:avLst/>
          </a:prstGeom>
          <a:ln>
            <a:solidFill>
              <a:srgbClr val="7030A0"/>
            </a:solidFill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4" name="直線矢印コネクタ 33"/>
          <p:cNvCxnSpPr/>
          <p:nvPr/>
        </p:nvCxnSpPr>
        <p:spPr>
          <a:xfrm>
            <a:off x="2938934" y="2411859"/>
            <a:ext cx="2378075" cy="0"/>
          </a:xfrm>
          <a:prstGeom prst="straightConnector1">
            <a:avLst/>
          </a:prstGeom>
          <a:ln>
            <a:solidFill>
              <a:srgbClr val="7030A0"/>
            </a:solidFill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6" name="直線矢印コネクタ 35"/>
          <p:cNvCxnSpPr/>
          <p:nvPr/>
        </p:nvCxnSpPr>
        <p:spPr>
          <a:xfrm>
            <a:off x="3023592" y="3429000"/>
            <a:ext cx="720725" cy="0"/>
          </a:xfrm>
          <a:prstGeom prst="straightConnector1">
            <a:avLst/>
          </a:prstGeom>
          <a:ln>
            <a:solidFill>
              <a:srgbClr val="00B050"/>
            </a:solidFill>
            <a:headEnd type="none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7" name="直線矢印コネクタ 36"/>
          <p:cNvCxnSpPr/>
          <p:nvPr/>
        </p:nvCxnSpPr>
        <p:spPr>
          <a:xfrm flipH="1">
            <a:off x="4648523" y="3457875"/>
            <a:ext cx="715044" cy="0"/>
          </a:xfrm>
          <a:prstGeom prst="straightConnector1">
            <a:avLst/>
          </a:prstGeom>
          <a:ln>
            <a:solidFill>
              <a:srgbClr val="00B050"/>
            </a:solidFill>
            <a:headEnd type="none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0" name="直線矢印コネクタ 39"/>
          <p:cNvCxnSpPr/>
          <p:nvPr/>
        </p:nvCxnSpPr>
        <p:spPr>
          <a:xfrm>
            <a:off x="4639667" y="3645024"/>
            <a:ext cx="719137" cy="0"/>
          </a:xfrm>
          <a:prstGeom prst="straightConnector1">
            <a:avLst/>
          </a:prstGeom>
          <a:ln>
            <a:solidFill>
              <a:srgbClr val="7030A0"/>
            </a:solidFill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2" name="直線矢印コネクタ 41"/>
          <p:cNvCxnSpPr/>
          <p:nvPr/>
        </p:nvCxnSpPr>
        <p:spPr>
          <a:xfrm>
            <a:off x="3059832" y="4716115"/>
            <a:ext cx="720725" cy="0"/>
          </a:xfrm>
          <a:prstGeom prst="straightConnector1">
            <a:avLst/>
          </a:prstGeom>
          <a:ln>
            <a:solidFill>
              <a:srgbClr val="00B050"/>
            </a:solidFill>
            <a:headEnd type="none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3" name="直線矢印コネクタ 42"/>
          <p:cNvCxnSpPr/>
          <p:nvPr/>
        </p:nvCxnSpPr>
        <p:spPr>
          <a:xfrm flipH="1">
            <a:off x="4684763" y="4744990"/>
            <a:ext cx="715044" cy="0"/>
          </a:xfrm>
          <a:prstGeom prst="straightConnector1">
            <a:avLst/>
          </a:prstGeom>
          <a:ln>
            <a:solidFill>
              <a:srgbClr val="00B050"/>
            </a:solidFill>
            <a:headEnd type="none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4" name="直線矢印コネクタ 43"/>
          <p:cNvCxnSpPr/>
          <p:nvPr/>
        </p:nvCxnSpPr>
        <p:spPr>
          <a:xfrm>
            <a:off x="4675907" y="4932139"/>
            <a:ext cx="719137" cy="0"/>
          </a:xfrm>
          <a:prstGeom prst="straightConnector1">
            <a:avLst/>
          </a:prstGeom>
          <a:ln>
            <a:solidFill>
              <a:srgbClr val="7030A0"/>
            </a:solidFill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51148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err="1" smtClean="0"/>
              <a:t>Wayforward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RAN3 to introduce </a:t>
            </a:r>
            <a:r>
              <a:rPr lang="en-US" altLang="ja-JP" dirty="0" smtClean="0"/>
              <a:t>“X2 GW” solution in Rel-15 with the clarification of following.</a:t>
            </a:r>
          </a:p>
          <a:p>
            <a:pPr lvl="1"/>
            <a:r>
              <a:rPr lang="en-US" altLang="ja-JP" dirty="0" smtClean="0"/>
              <a:t>Only </a:t>
            </a:r>
            <a:r>
              <a:rPr lang="en-US" altLang="ja-JP" dirty="0"/>
              <a:t>TNL address </a:t>
            </a:r>
            <a:r>
              <a:rPr lang="en-US" altLang="ja-JP" dirty="0" smtClean="0"/>
              <a:t>discovery related messages are transferred via “X2 GW”.</a:t>
            </a:r>
          </a:p>
          <a:p>
            <a:pPr lvl="1"/>
            <a:r>
              <a:rPr lang="en-US" altLang="ja-JP" dirty="0" smtClean="0"/>
              <a:t>“X2 GW” function can be included in a current logical </a:t>
            </a:r>
            <a:r>
              <a:rPr lang="en-US" altLang="ja-JP" dirty="0"/>
              <a:t>node as far as connected with </a:t>
            </a:r>
            <a:r>
              <a:rPr lang="en-US" altLang="ja-JP" dirty="0" smtClean="0"/>
              <a:t>X2.</a:t>
            </a:r>
            <a:endParaRPr lang="en-US" altLang="ja-JP" dirty="0"/>
          </a:p>
          <a:p>
            <a:pPr lvl="1"/>
            <a:r>
              <a:rPr lang="en-US" altLang="ja-JP" dirty="0" smtClean="0"/>
              <a:t>Exact name of this solution (i.e. whether to call this function as “X2 GW”) is FFS</a:t>
            </a:r>
            <a:endParaRPr kumimoji="1" lang="en-US" altLang="ja-JP" dirty="0" smtClean="0"/>
          </a:p>
          <a:p>
            <a:pPr lvl="1"/>
            <a:r>
              <a:rPr lang="en-US" altLang="ja-JP" dirty="0" smtClean="0"/>
              <a:t>Further technical details are FFS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0602722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Reference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[1] R3-180319</a:t>
            </a:r>
            <a:r>
              <a:rPr lang="en-US" altLang="ja-JP" dirty="0"/>
              <a:t>, “TNL address discovery for NSA”, NTT DOCOMO, INC</a:t>
            </a:r>
            <a:r>
              <a:rPr lang="en-US" altLang="ja-JP" dirty="0" smtClean="0"/>
              <a:t>.</a:t>
            </a:r>
          </a:p>
          <a:p>
            <a:r>
              <a:rPr kumimoji="1" lang="en-US" altLang="ja-JP" dirty="0" smtClean="0"/>
              <a:t>[2</a:t>
            </a:r>
            <a:r>
              <a:rPr lang="en-US" altLang="ja-JP" dirty="0"/>
              <a:t>] R3-180223, </a:t>
            </a:r>
            <a:r>
              <a:rPr lang="en-US" altLang="ja-JP" dirty="0" smtClean="0"/>
              <a:t>“TNL </a:t>
            </a:r>
            <a:r>
              <a:rPr lang="en-US" altLang="ja-JP" dirty="0"/>
              <a:t>address discovery based on intermediate node, for option </a:t>
            </a:r>
            <a:r>
              <a:rPr lang="en-US" altLang="ja-JP" dirty="0" smtClean="0"/>
              <a:t>3”, Nokia</a:t>
            </a:r>
            <a:r>
              <a:rPr lang="en-US" altLang="ja-JP" dirty="0"/>
              <a:t>, Nokia Shanghai </a:t>
            </a:r>
            <a:r>
              <a:rPr lang="en-US" altLang="ja-JP" dirty="0" smtClean="0"/>
              <a:t>Bell</a:t>
            </a:r>
            <a:endParaRPr kumimoji="1" lang="en-US" altLang="ja-JP" dirty="0" smtClean="0"/>
          </a:p>
          <a:p>
            <a:r>
              <a:rPr lang="en-US" altLang="ja-JP" dirty="0" smtClean="0"/>
              <a:t>[3] R3-180150</a:t>
            </a:r>
            <a:r>
              <a:rPr lang="en-US" altLang="ja-JP" dirty="0"/>
              <a:t>,  “</a:t>
            </a:r>
            <a:r>
              <a:rPr lang="en-US" altLang="ja-JP" dirty="0" err="1"/>
              <a:t>En-gNB</a:t>
            </a:r>
            <a:r>
              <a:rPr lang="en-US" altLang="ja-JP" dirty="0"/>
              <a:t> X2 TNL Address Discovery”, </a:t>
            </a:r>
            <a:r>
              <a:rPr lang="en-US" altLang="ja-JP" dirty="0" smtClean="0"/>
              <a:t>Huawei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351725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2549</TotalTime>
  <Words>339</Words>
  <Application>Microsoft Office PowerPoint</Application>
  <PresentationFormat>画面に合わせる (4:3)</PresentationFormat>
  <Paragraphs>53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​​テーマ</vt:lpstr>
      <vt:lpstr>Way forward on TNL Address Discovery for Option 3</vt:lpstr>
      <vt:lpstr>Background</vt:lpstr>
      <vt:lpstr>Options over C-plane and comment for them</vt:lpstr>
      <vt:lpstr>Wayforward</vt:lpstr>
      <vt:lpstr>Reference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Mobility with NW slicing</dc:title>
  <dc:creator>NTT DCM r3</dc:creator>
  <cp:lastModifiedBy>NTT DOCOMO, INC.</cp:lastModifiedBy>
  <cp:revision>31</cp:revision>
  <dcterms:created xsi:type="dcterms:W3CDTF">2018-01-24T16:56:07Z</dcterms:created>
  <dcterms:modified xsi:type="dcterms:W3CDTF">2018-02-16T04:14:33Z</dcterms:modified>
</cp:coreProperties>
</file>