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6" r:id="rId1"/>
  </p:sldMasterIdLst>
  <p:notesMasterIdLst>
    <p:notesMasterId r:id="rId12"/>
  </p:notesMasterIdLst>
  <p:handoutMasterIdLst>
    <p:handoutMasterId r:id="rId13"/>
  </p:handoutMasterIdLst>
  <p:sldIdLst>
    <p:sldId id="274" r:id="rId2"/>
    <p:sldId id="260" r:id="rId3"/>
    <p:sldId id="262" r:id="rId4"/>
    <p:sldId id="263" r:id="rId5"/>
    <p:sldId id="265" r:id="rId6"/>
    <p:sldId id="266" r:id="rId7"/>
    <p:sldId id="267" r:id="rId8"/>
    <p:sldId id="270" r:id="rId9"/>
    <p:sldId id="264" r:id="rId10"/>
    <p:sldId id="272" r:id="rId11"/>
  </p:sldIdLst>
  <p:sldSz cx="9144000" cy="6858000" type="screen4x3"/>
  <p:notesSz cx="6884988" cy="10018713"/>
  <p:embeddedFontLst>
    <p:embeddedFont>
      <p:font typeface="Ericsson Capital TT" panose="020B0604020202020204" charset="0"/>
      <p:regular r:id="rId14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74"/>
            <p14:sldId id="260"/>
            <p14:sldId id="262"/>
            <p14:sldId id="263"/>
            <p14:sldId id="265"/>
            <p14:sldId id="266"/>
            <p14:sldId id="267"/>
            <p14:sldId id="270"/>
            <p14:sldId id="264"/>
            <p14:sldId id="27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>
          <p15:clr>
            <a:srgbClr val="A4A3A4"/>
          </p15:clr>
        </p15:guide>
        <p15:guide id="2" orient="horz" pos="4110">
          <p15:clr>
            <a:srgbClr val="A4A3A4"/>
          </p15:clr>
        </p15:guide>
        <p15:guide id="3" orient="horz" pos="151">
          <p15:clr>
            <a:srgbClr val="A4A3A4"/>
          </p15:clr>
        </p15:guide>
        <p15:guide id="4" orient="horz" pos="2449">
          <p15:clr>
            <a:srgbClr val="A4A3A4"/>
          </p15:clr>
        </p15:guide>
        <p15:guide id="5" orient="horz" pos="3566">
          <p15:clr>
            <a:srgbClr val="A4A3A4"/>
          </p15:clr>
        </p15:guide>
        <p15:guide id="6" orient="horz" pos="2545">
          <p15:clr>
            <a:srgbClr val="A4A3A4"/>
          </p15:clr>
        </p15:guide>
        <p15:guide id="7" orient="horz" pos="3845">
          <p15:clr>
            <a:srgbClr val="A4A3A4"/>
          </p15:clr>
        </p15:guide>
        <p15:guide id="8" pos="4969">
          <p15:clr>
            <a:srgbClr val="A4A3A4"/>
          </p15:clr>
        </p15:guide>
        <p15:guide id="9" pos="1941">
          <p15:clr>
            <a:srgbClr val="A4A3A4"/>
          </p15:clr>
        </p15:guide>
        <p15:guide id="10" pos="3818">
          <p15:clr>
            <a:srgbClr val="A4A3A4"/>
          </p15:clr>
        </p15:guide>
        <p15:guide id="11" pos="3727">
          <p15:clr>
            <a:srgbClr val="A4A3A4"/>
          </p15:clr>
        </p15:guide>
        <p15:guide id="12" pos="2834">
          <p15:clr>
            <a:srgbClr val="A4A3A4"/>
          </p15:clr>
        </p15:guide>
        <p15:guide id="13" pos="2926">
          <p15:clr>
            <a:srgbClr val="A4A3A4"/>
          </p15:clr>
        </p15:guide>
        <p15:guide id="14" pos="248">
          <p15:clr>
            <a:srgbClr val="A4A3A4"/>
          </p15:clr>
        </p15:guide>
        <p15:guide id="15" pos="2034">
          <p15:clr>
            <a:srgbClr val="A4A3A4"/>
          </p15:clr>
        </p15:guide>
        <p15:guide id="16" pos="2879">
          <p15:clr>
            <a:srgbClr val="A4A3A4"/>
          </p15:clr>
        </p15:guide>
        <p15:guide id="17" pos="2676">
          <p15:clr>
            <a:srgbClr val="A4A3A4"/>
          </p15:clr>
        </p15:guide>
        <p15:guide id="18" pos="3084">
          <p15:clr>
            <a:srgbClr val="A4A3A4"/>
          </p15:clr>
        </p15:guide>
        <p15:guide id="19" pos="551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BB00"/>
    <a:srgbClr val="007B78"/>
    <a:srgbClr val="89BA17"/>
    <a:srgbClr val="E32119"/>
    <a:srgbClr val="8BC5FF"/>
    <a:srgbClr val="99CCFF"/>
    <a:srgbClr val="9FB7D3"/>
    <a:srgbClr val="6A8FBF"/>
    <a:srgbClr val="00A9D4"/>
    <a:srgbClr val="F08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5319" autoAdjust="0"/>
  </p:normalViewPr>
  <p:slideViewPr>
    <p:cSldViewPr snapToGrid="0" snapToObjects="1">
      <p:cViewPr varScale="1">
        <p:scale>
          <a:sx n="90" d="100"/>
          <a:sy n="90" d="100"/>
        </p:scale>
        <p:origin x="1386" y="108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4969"/>
        <p:guide pos="1941"/>
        <p:guide pos="3818"/>
        <p:guide pos="3727"/>
        <p:guide pos="2834"/>
        <p:guide pos="2926"/>
        <p:guide pos="248"/>
        <p:guide pos="2034"/>
        <p:guide pos="2879"/>
        <p:guide pos="2676"/>
        <p:guide pos="3084"/>
        <p:guide pos="551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176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2017-11-14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2017-11-14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938213" y="750888"/>
            <a:ext cx="500856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2017-11-14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87410A-8615-490E-B799-8AEAB3DCD66B}" type="slidenum">
              <a:rPr lang="en-US" smtClean="0"/>
              <a:t>2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74117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1514475" y="2828876"/>
            <a:ext cx="1476375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22000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93699" y="5137200"/>
            <a:ext cx="8355014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393700" y="1808709"/>
            <a:ext cx="8351839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Ericsson Capital TT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795463"/>
            <a:ext cx="8355012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4645025" y="4010025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4105275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835183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645025" y="1795463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41021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4013200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5025" y="1795463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4648200" y="1795463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396875" y="4013200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795463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4648200" y="4022725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396875" y="4022725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8200" y="1804988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804988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1795464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0610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2289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7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800225"/>
            <a:ext cx="385445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3854449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5025" y="239713"/>
            <a:ext cx="324326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3545840"/>
            <a:ext cx="4105275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3438" y="1797524"/>
            <a:ext cx="4105275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1886857" y="438151"/>
            <a:ext cx="1764294" cy="627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395287" y="6370820"/>
            <a:ext cx="8365213" cy="36970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 dirty="0">
                <a:solidFill>
                  <a:srgbClr val="87888A"/>
                </a:solidFill>
              </a:rPr>
              <a:t>R3-17xxxx					RAN3#98 in Reno, NV,</a:t>
            </a:r>
            <a:r>
              <a:rPr lang="en-US" sz="800" b="0" i="0" u="none" baseline="0" dirty="0">
                <a:solidFill>
                  <a:srgbClr val="87888A"/>
                </a:solidFill>
              </a:rPr>
              <a:t> US, 27</a:t>
            </a:r>
            <a:r>
              <a:rPr lang="en-US" sz="800" b="0" i="0" u="none" baseline="30000" dirty="0">
                <a:solidFill>
                  <a:srgbClr val="87888A"/>
                </a:solidFill>
              </a:rPr>
              <a:t>th</a:t>
            </a:r>
            <a:r>
              <a:rPr lang="en-US" sz="800" b="0" i="0" u="none" baseline="0" dirty="0">
                <a:solidFill>
                  <a:srgbClr val="87888A"/>
                </a:solidFill>
              </a:rPr>
              <a:t> November – 1</a:t>
            </a:r>
            <a:r>
              <a:rPr lang="en-US" sz="800" b="0" i="0" u="none" baseline="30000" dirty="0">
                <a:solidFill>
                  <a:srgbClr val="87888A"/>
                </a:solidFill>
              </a:rPr>
              <a:t>st</a:t>
            </a:r>
            <a:r>
              <a:rPr lang="en-US" sz="800" b="0" i="0" u="none" baseline="0" dirty="0">
                <a:solidFill>
                  <a:srgbClr val="87888A"/>
                </a:solidFill>
              </a:rPr>
              <a:t> December 2017</a:t>
            </a:r>
          </a:p>
          <a:p>
            <a:pPr algn="ctr"/>
            <a:r>
              <a:rPr lang="en-US" sz="800" b="0" i="0" u="none" dirty="0">
                <a:solidFill>
                  <a:srgbClr val="87888A"/>
                </a:solidFill>
              </a:rPr>
              <a:t> Page </a:t>
            </a:r>
            <a:fld id="{AB570F00-B73F-471C-98EC-FD4CB29AE96B}" type="slidenum">
              <a:rPr lang="en-US" sz="800" b="0" i="0" u="none" smtClean="0">
                <a:solidFill>
                  <a:srgbClr val="87888A"/>
                </a:solidFill>
              </a:rPr>
              <a:pPr algn="ctr"/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800000"/>
            <a:ext cx="8351839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393701" y="2397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62E798-211B-4342-B3E3-E642A4C55F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2424" y="2303404"/>
            <a:ext cx="7494588" cy="1085371"/>
          </a:xfrm>
        </p:spPr>
        <p:txBody>
          <a:bodyPr>
            <a:normAutofit/>
          </a:bodyPr>
          <a:lstStyle/>
          <a:p>
            <a:r>
              <a:rPr lang="en-GB" sz="3600" b="1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Response to R3-174864</a:t>
            </a:r>
          </a:p>
        </p:txBody>
      </p:sp>
      <p:sp>
        <p:nvSpPr>
          <p:cNvPr id="3" name="Subtitle 4">
            <a:extLst>
              <a:ext uri="{FF2B5EF4-FFF2-40B4-BE49-F238E27FC236}">
                <a16:creationId xmlns:a16="http://schemas.microsoft.com/office/drawing/2014/main" id="{BEFC7C48-CBE4-4256-9883-6B5E037926BF}"/>
              </a:ext>
            </a:extLst>
          </p:cNvPr>
          <p:cNvSpPr txBox="1">
            <a:spLocks/>
          </p:cNvSpPr>
          <p:nvPr/>
        </p:nvSpPr>
        <p:spPr bwMode="auto">
          <a:xfrm>
            <a:off x="452424" y="799750"/>
            <a:ext cx="8355014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b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Aft>
                <a:spcPts val="300"/>
              </a:spcAft>
            </a:pPr>
            <a:r>
              <a:rPr lang="en-GB" b="1" kern="0" dirty="0" err="1">
                <a:solidFill>
                  <a:srgbClr val="0070C0"/>
                </a:solidFill>
              </a:rPr>
              <a:t>Tdoc</a:t>
            </a:r>
            <a:r>
              <a:rPr lang="en-GB" b="1" kern="0" dirty="0">
                <a:solidFill>
                  <a:srgbClr val="0070C0"/>
                </a:solidFill>
              </a:rPr>
              <a:t> </a:t>
            </a:r>
            <a:r>
              <a:rPr lang="en-US" b="1" kern="0" dirty="0">
                <a:solidFill>
                  <a:srgbClr val="0070C0"/>
                </a:solidFill>
              </a:rPr>
              <a:t>R3-174871</a:t>
            </a:r>
          </a:p>
          <a:p>
            <a:pPr>
              <a:spcAft>
                <a:spcPts val="300"/>
              </a:spcAft>
            </a:pPr>
            <a:r>
              <a:rPr lang="en-US" b="1" kern="0" dirty="0">
                <a:solidFill>
                  <a:srgbClr val="0070C0"/>
                </a:solidFill>
              </a:rPr>
              <a:t>AI 10.6.5</a:t>
            </a:r>
          </a:p>
          <a:p>
            <a:pPr>
              <a:spcAft>
                <a:spcPts val="300"/>
              </a:spcAft>
            </a:pPr>
            <a:r>
              <a:rPr lang="en-US" b="1" kern="0" dirty="0">
                <a:solidFill>
                  <a:srgbClr val="0070C0"/>
                </a:solidFill>
              </a:rPr>
              <a:t>For Decision</a:t>
            </a:r>
          </a:p>
          <a:p>
            <a:pPr>
              <a:spcAft>
                <a:spcPts val="300"/>
              </a:spcAft>
            </a:pPr>
            <a:r>
              <a:rPr lang="en-US" b="1" kern="0" dirty="0">
                <a:solidFill>
                  <a:srgbClr val="0070C0"/>
                </a:solidFill>
              </a:rPr>
              <a:t>Nokia, Nokia Shanghai Bell, Huawei, CATT, Qualcomm Incorporated, NEC </a:t>
            </a:r>
          </a:p>
        </p:txBody>
      </p:sp>
      <p:sp>
        <p:nvSpPr>
          <p:cNvPr id="4" name="Subtitle 4">
            <a:extLst>
              <a:ext uri="{FF2B5EF4-FFF2-40B4-BE49-F238E27FC236}">
                <a16:creationId xmlns:a16="http://schemas.microsoft.com/office/drawing/2014/main" id="{70A7AD3B-C44F-424A-804D-61BF20910ED8}"/>
              </a:ext>
            </a:extLst>
          </p:cNvPr>
          <p:cNvSpPr txBox="1">
            <a:spLocks/>
          </p:cNvSpPr>
          <p:nvPr/>
        </p:nvSpPr>
        <p:spPr>
          <a:xfrm>
            <a:off x="393699" y="5027084"/>
            <a:ext cx="8355014" cy="783053"/>
          </a:xfrm>
          <a:prstGeom prst="rect">
            <a:avLst/>
          </a:prstGeom>
        </p:spPr>
        <p:txBody>
          <a:bodyPr/>
          <a:lstStyle>
            <a:lvl1pPr marL="17621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GB" sz="2800" kern="0" dirty="0">
                <a:solidFill>
                  <a:srgbClr val="0070C0"/>
                </a:solidFill>
              </a:rPr>
              <a:t>3GPP TSG-RAN WG3 Meeting #98</a:t>
            </a:r>
          </a:p>
          <a:p>
            <a:pPr marL="0" indent="0">
              <a:buNone/>
            </a:pPr>
            <a:r>
              <a:rPr lang="en-GB" kern="0" dirty="0">
                <a:solidFill>
                  <a:srgbClr val="0070C0"/>
                </a:solidFill>
              </a:rPr>
              <a:t>Reno, NV, U.S, 27th November – 1st December 2017</a:t>
            </a:r>
          </a:p>
        </p:txBody>
      </p:sp>
    </p:spTree>
    <p:extLst>
      <p:ext uri="{BB962C8B-B14F-4D97-AF65-F5344CB8AC3E}">
        <p14:creationId xmlns:p14="http://schemas.microsoft.com/office/powerpoint/2010/main" val="4990746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FC4A28E6-6038-4F9C-B72C-F7C0F5A2583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56456766"/>
              </p:ext>
            </p:extLst>
          </p:nvPr>
        </p:nvGraphicFramePr>
        <p:xfrm>
          <a:off x="393701" y="1125698"/>
          <a:ext cx="8540574" cy="3022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46858">
                  <a:extLst>
                    <a:ext uri="{9D8B030D-6E8A-4147-A177-3AD203B41FA5}">
                      <a16:colId xmlns:a16="http://schemas.microsoft.com/office/drawing/2014/main" val="578620657"/>
                    </a:ext>
                  </a:extLst>
                </a:gridCol>
                <a:gridCol w="2846858">
                  <a:extLst>
                    <a:ext uri="{9D8B030D-6E8A-4147-A177-3AD203B41FA5}">
                      <a16:colId xmlns:a16="http://schemas.microsoft.com/office/drawing/2014/main" val="3137418646"/>
                    </a:ext>
                  </a:extLst>
                </a:gridCol>
                <a:gridCol w="2846858">
                  <a:extLst>
                    <a:ext uri="{9D8B030D-6E8A-4147-A177-3AD203B41FA5}">
                      <a16:colId xmlns:a16="http://schemas.microsoft.com/office/drawing/2014/main" val="35926683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Main requirements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Solution-1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Solution-2 (Ericsson)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0588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minimise signalling and power consumption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Minimize latency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Compatible with realistic RAN deployments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endParaRPr lang="sv-SE" sz="1400" dirty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minimizes signalling load by paging and context transfer always over 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Xn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Minimizes latency by paging and context transfer over 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Xn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limited RNA size is not a problem because if 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Tx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/speed ratio is very low  and drives large CN registration areas for the UE, then use Idle mode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Increases signaling load by systematic paging relayed over CN (loop via a non-serving AMF for context transfer and paging)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Increases latency by paging over CN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Increases signaling by context transfer over CN (8 messages + 2 Path Switch)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Does not work across pool areas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2154320"/>
                  </a:ext>
                </a:extLst>
              </a:tr>
            </a:tbl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467BCFFF-6AE2-42CA-813C-EE2DC3E19D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Summary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645E670-1F46-4269-92D8-22FB86C99418}"/>
              </a:ext>
            </a:extLst>
          </p:cNvPr>
          <p:cNvSpPr txBox="1"/>
          <p:nvPr/>
        </p:nvSpPr>
        <p:spPr>
          <a:xfrm>
            <a:off x="353732" y="4216882"/>
            <a:ext cx="862051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Conclusion</a:t>
            </a:r>
            <a:r>
              <a:rPr lang="en-GB" dirty="0"/>
              <a:t>: By trying to cover very large RNAs matching large CN Registrations Areas with no consideration for </a:t>
            </a:r>
            <a:r>
              <a:rPr lang="en-GB" dirty="0" err="1"/>
              <a:t>Xn</a:t>
            </a:r>
            <a:r>
              <a:rPr lang="en-GB" dirty="0"/>
              <a:t> availability, solution 2 becomes inefficient whereas UEs that may require large RNA (i.e. UEs with </a:t>
            </a:r>
            <a:r>
              <a:rPr lang="en-US" dirty="0"/>
              <a:t>ratio </a:t>
            </a:r>
            <a:r>
              <a:rPr lang="en-US" dirty="0" err="1"/>
              <a:t>Tx</a:t>
            </a:r>
            <a:r>
              <a:rPr lang="en-US" dirty="0"/>
              <a:t>/speed which is low ) </a:t>
            </a:r>
            <a:r>
              <a:rPr lang="en-GB" dirty="0"/>
              <a:t>can be more efficiently handled by idle mode. </a:t>
            </a:r>
            <a:r>
              <a:rPr lang="en-GB" b="1" dirty="0"/>
              <a:t>The RAN shall consider </a:t>
            </a:r>
            <a:r>
              <a:rPr lang="en-GB" b="1" dirty="0" err="1"/>
              <a:t>Xn</a:t>
            </a:r>
            <a:r>
              <a:rPr lang="en-GB" b="1" dirty="0"/>
              <a:t> availability when Configuring the RNA.</a:t>
            </a:r>
          </a:p>
          <a:p>
            <a:endParaRPr lang="en-GB" b="1" dirty="0"/>
          </a:p>
          <a:p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34108620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hangingPunct="0"/>
            <a:r>
              <a:rPr lang="en-GB" dirty="0"/>
              <a:t>The RRC_INACTIVE properties state shall meet the following objectives:</a:t>
            </a:r>
            <a:endParaRPr lang="sv-SE" dirty="0"/>
          </a:p>
          <a:p>
            <a:pPr hangingPunct="0"/>
            <a:r>
              <a:rPr lang="en-GB" dirty="0"/>
              <a:t>TR 38.804:</a:t>
            </a:r>
            <a:endParaRPr lang="sv-SE" dirty="0"/>
          </a:p>
          <a:p>
            <a:pPr lvl="1" hangingPunct="0"/>
            <a:r>
              <a:rPr lang="en-GB" i="1" dirty="0"/>
              <a:t>A UE in RRC_INACTIVE should incur </a:t>
            </a:r>
            <a:r>
              <a:rPr lang="en-GB" i="1" dirty="0">
                <a:solidFill>
                  <a:srgbClr val="00B050"/>
                </a:solidFill>
              </a:rPr>
              <a:t>minimum signalling to fulfil the control latency</a:t>
            </a:r>
            <a:r>
              <a:rPr lang="en-GB" i="1" dirty="0"/>
              <a:t> requirement and minimise power consumption comparable to LTE RRC_IDLE </a:t>
            </a:r>
            <a:r>
              <a:rPr lang="en-GB" i="1" dirty="0">
                <a:solidFill>
                  <a:srgbClr val="00B050"/>
                </a:solidFill>
              </a:rPr>
              <a:t>and resource costs in the RAN/CN </a:t>
            </a:r>
            <a:r>
              <a:rPr lang="en-GB" i="1" dirty="0"/>
              <a:t>making it possible to maximise the number of UEs utilising and benefiting from this state. </a:t>
            </a:r>
          </a:p>
          <a:p>
            <a:pPr hangingPunct="0"/>
            <a:r>
              <a:rPr lang="en-GB" dirty="0"/>
              <a:t>TR 23.799:</a:t>
            </a:r>
            <a:endParaRPr lang="sv-SE" dirty="0"/>
          </a:p>
          <a:p>
            <a:pPr lvl="1" hangingPunct="0"/>
            <a:r>
              <a:rPr lang="en-GB" i="1" dirty="0"/>
              <a:t>RAN WG2 is expected to define means for a UE in MM Registered CN Connected state not transmitting or receiving data to achieve a </a:t>
            </a:r>
            <a:r>
              <a:rPr lang="en-GB" i="1" dirty="0">
                <a:solidFill>
                  <a:srgbClr val="00B050"/>
                </a:solidFill>
              </a:rPr>
              <a:t>comparable power efficiency to that of a UE in CN Idle state</a:t>
            </a:r>
            <a:r>
              <a:rPr lang="en-GB" i="1" dirty="0"/>
              <a:t>.</a:t>
            </a:r>
            <a:endParaRPr lang="sv-SE" dirty="0"/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Background</a:t>
            </a:r>
          </a:p>
        </p:txBody>
      </p:sp>
    </p:spTree>
    <p:extLst>
      <p:ext uri="{BB962C8B-B14F-4D97-AF65-F5344CB8AC3E}">
        <p14:creationId xmlns:p14="http://schemas.microsoft.com/office/powerpoint/2010/main" val="3756845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DC88E51-DD69-4C43-A42C-E80AC96C13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5598" y="1195993"/>
            <a:ext cx="8351839" cy="3852000"/>
          </a:xfrm>
        </p:spPr>
        <p:txBody>
          <a:bodyPr/>
          <a:lstStyle/>
          <a:p>
            <a:r>
              <a:rPr lang="en-US" dirty="0"/>
              <a:t>RRC Inactive state properties:</a:t>
            </a:r>
          </a:p>
          <a:p>
            <a:pPr marL="812800" lvl="1" indent="-457200">
              <a:buFont typeface="+mj-lt"/>
              <a:buAutoNum type="arabicPeriod"/>
            </a:pPr>
            <a:r>
              <a:rPr lang="en-US" dirty="0"/>
              <a:t>NG-C and NG-U kept connected while UE in RRC Inactive state;</a:t>
            </a:r>
          </a:p>
          <a:p>
            <a:pPr lvl="2"/>
            <a:r>
              <a:rPr lang="en-US" dirty="0"/>
              <a:t>MT User/Control plane data triggers RAN Paging.</a:t>
            </a:r>
          </a:p>
          <a:p>
            <a:pPr marL="812800" lvl="1" indent="-457200">
              <a:buFont typeface="+mj-lt"/>
              <a:buAutoNum type="arabicPeriod"/>
            </a:pPr>
            <a:r>
              <a:rPr lang="en-US" dirty="0"/>
              <a:t>To minimize signaling, Access Stratum Context stored in RAN and the UE;</a:t>
            </a:r>
          </a:p>
          <a:p>
            <a:pPr lvl="1">
              <a:buFont typeface="Symbol" panose="05050102010706020507" pitchFamily="18" charset="2"/>
              <a:buChar char="Þ"/>
            </a:pPr>
            <a:r>
              <a:rPr lang="en-US" dirty="0"/>
              <a:t>1. RAN approach is that RAN paging shall be as reliable as CN paging. </a:t>
            </a:r>
          </a:p>
          <a:p>
            <a:pPr lvl="2">
              <a:buFont typeface="Symbol" panose="05050102010706020507" pitchFamily="18" charset="2"/>
              <a:buChar char="Þ"/>
            </a:pPr>
            <a:r>
              <a:rPr lang="en-US" dirty="0"/>
              <a:t>This requires that RAN paging covers UE location</a:t>
            </a:r>
          </a:p>
          <a:p>
            <a:pPr marL="355600" lvl="1" indent="0">
              <a:buNone/>
            </a:pPr>
            <a:r>
              <a:rPr lang="en-US" dirty="0">
                <a:sym typeface="Symbol" panose="05050102010706020507" pitchFamily="18" charset="2"/>
              </a:rPr>
              <a:t></a:t>
            </a:r>
            <a:r>
              <a:rPr lang="en-US" dirty="0"/>
              <a:t> 2. In order to avoid degraded latency, and keep the </a:t>
            </a:r>
            <a:r>
              <a:rPr lang="en-US" dirty="0" err="1"/>
              <a:t>signalling</a:t>
            </a:r>
            <a:r>
              <a:rPr lang="en-US" dirty="0"/>
              <a:t> with CN low, the AS Context needs to be transfer-able from the old serving RAN node to the RAN node over </a:t>
            </a:r>
            <a:r>
              <a:rPr lang="en-US" dirty="0" err="1"/>
              <a:t>Xn</a:t>
            </a:r>
            <a:r>
              <a:rPr lang="en-US" dirty="0"/>
              <a:t> interface in RNA.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D90E3DE-EE06-4C88-8654-18B70D5C2D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Realization</a:t>
            </a:r>
          </a:p>
        </p:txBody>
      </p:sp>
    </p:spTree>
    <p:extLst>
      <p:ext uri="{BB962C8B-B14F-4D97-AF65-F5344CB8AC3E}">
        <p14:creationId xmlns:p14="http://schemas.microsoft.com/office/powerpoint/2010/main" val="5128279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09A0A57-0179-48A4-91DF-757F207596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Requirements (1)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B384FE8-F34C-42E0-80DB-9CA8205E094E}"/>
              </a:ext>
            </a:extLst>
          </p:cNvPr>
          <p:cNvGrpSpPr/>
          <p:nvPr/>
        </p:nvGrpSpPr>
        <p:grpSpPr>
          <a:xfrm>
            <a:off x="2080470" y="2877424"/>
            <a:ext cx="1210811" cy="1107346"/>
            <a:chOff x="2080470" y="2877424"/>
            <a:chExt cx="1210811" cy="1107346"/>
          </a:xfrm>
        </p:grpSpPr>
        <p:sp>
          <p:nvSpPr>
            <p:cNvPr id="4" name="Hexagon 3">
              <a:extLst>
                <a:ext uri="{FF2B5EF4-FFF2-40B4-BE49-F238E27FC236}">
                  <a16:creationId xmlns:a16="http://schemas.microsoft.com/office/drawing/2014/main" id="{D04996C4-2E4F-49FC-B663-C40C85E7E23D}"/>
                </a:ext>
              </a:extLst>
            </p:cNvPr>
            <p:cNvSpPr/>
            <p:nvPr/>
          </p:nvSpPr>
          <p:spPr bwMode="auto">
            <a:xfrm>
              <a:off x="2080470" y="3061982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" name="Hexagon 4">
              <a:extLst>
                <a:ext uri="{FF2B5EF4-FFF2-40B4-BE49-F238E27FC236}">
                  <a16:creationId xmlns:a16="http://schemas.microsoft.com/office/drawing/2014/main" id="{255949B1-AC36-4351-9E96-73DFA09CE53C}"/>
                </a:ext>
              </a:extLst>
            </p:cNvPr>
            <p:cNvSpPr/>
            <p:nvPr/>
          </p:nvSpPr>
          <p:spPr bwMode="auto">
            <a:xfrm>
              <a:off x="2459373" y="2877424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" name="Hexagon 5">
              <a:extLst>
                <a:ext uri="{FF2B5EF4-FFF2-40B4-BE49-F238E27FC236}">
                  <a16:creationId xmlns:a16="http://schemas.microsoft.com/office/drawing/2014/main" id="{2182A40D-D7F9-48D6-9353-31C12A08D71F}"/>
                </a:ext>
              </a:extLst>
            </p:cNvPr>
            <p:cNvSpPr/>
            <p:nvPr/>
          </p:nvSpPr>
          <p:spPr bwMode="auto">
            <a:xfrm>
              <a:off x="2459373" y="3246540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7" name="Hexagon 6">
              <a:extLst>
                <a:ext uri="{FF2B5EF4-FFF2-40B4-BE49-F238E27FC236}">
                  <a16:creationId xmlns:a16="http://schemas.microsoft.com/office/drawing/2014/main" id="{E27A519D-C161-4205-922F-FB22B21E2AB6}"/>
                </a:ext>
              </a:extLst>
            </p:cNvPr>
            <p:cNvSpPr/>
            <p:nvPr/>
          </p:nvSpPr>
          <p:spPr bwMode="auto">
            <a:xfrm>
              <a:off x="2838276" y="3061982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8" name="Hexagon 7">
              <a:extLst>
                <a:ext uri="{FF2B5EF4-FFF2-40B4-BE49-F238E27FC236}">
                  <a16:creationId xmlns:a16="http://schemas.microsoft.com/office/drawing/2014/main" id="{14DC0B7C-755A-4286-B080-12FDB3FECC32}"/>
                </a:ext>
              </a:extLst>
            </p:cNvPr>
            <p:cNvSpPr/>
            <p:nvPr/>
          </p:nvSpPr>
          <p:spPr bwMode="auto">
            <a:xfrm>
              <a:off x="2838276" y="3431097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9" name="Hexagon 8">
              <a:extLst>
                <a:ext uri="{FF2B5EF4-FFF2-40B4-BE49-F238E27FC236}">
                  <a16:creationId xmlns:a16="http://schemas.microsoft.com/office/drawing/2014/main" id="{B69428D6-2ADB-479B-ADD4-1D0A9DB587F6}"/>
                </a:ext>
              </a:extLst>
            </p:cNvPr>
            <p:cNvSpPr/>
            <p:nvPr/>
          </p:nvSpPr>
          <p:spPr bwMode="auto">
            <a:xfrm>
              <a:off x="2459373" y="3615655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0" name="Hexagon 9">
              <a:extLst>
                <a:ext uri="{FF2B5EF4-FFF2-40B4-BE49-F238E27FC236}">
                  <a16:creationId xmlns:a16="http://schemas.microsoft.com/office/drawing/2014/main" id="{5AAB56B7-1DB3-4265-8F1D-2CB69564FEB9}"/>
                </a:ext>
              </a:extLst>
            </p:cNvPr>
            <p:cNvSpPr/>
            <p:nvPr/>
          </p:nvSpPr>
          <p:spPr bwMode="auto">
            <a:xfrm>
              <a:off x="2080470" y="3431096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2C4B7E7-A836-4E8A-8734-80B89775F6CA}"/>
              </a:ext>
            </a:extLst>
          </p:cNvPr>
          <p:cNvGrpSpPr/>
          <p:nvPr/>
        </p:nvGrpSpPr>
        <p:grpSpPr>
          <a:xfrm>
            <a:off x="2838275" y="2115073"/>
            <a:ext cx="1210811" cy="1107346"/>
            <a:chOff x="2080470" y="2877424"/>
            <a:chExt cx="1210811" cy="1107346"/>
          </a:xfrm>
        </p:grpSpPr>
        <p:sp>
          <p:nvSpPr>
            <p:cNvPr id="13" name="Hexagon 12">
              <a:extLst>
                <a:ext uri="{FF2B5EF4-FFF2-40B4-BE49-F238E27FC236}">
                  <a16:creationId xmlns:a16="http://schemas.microsoft.com/office/drawing/2014/main" id="{CE60A6CF-91C5-412A-ADAB-016840E40392}"/>
                </a:ext>
              </a:extLst>
            </p:cNvPr>
            <p:cNvSpPr/>
            <p:nvPr/>
          </p:nvSpPr>
          <p:spPr bwMode="auto">
            <a:xfrm>
              <a:off x="2080470" y="3061982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Hexagon 13">
              <a:extLst>
                <a:ext uri="{FF2B5EF4-FFF2-40B4-BE49-F238E27FC236}">
                  <a16:creationId xmlns:a16="http://schemas.microsoft.com/office/drawing/2014/main" id="{8170EFB4-F4CA-4F88-B4A9-3DCE13AE4890}"/>
                </a:ext>
              </a:extLst>
            </p:cNvPr>
            <p:cNvSpPr/>
            <p:nvPr/>
          </p:nvSpPr>
          <p:spPr bwMode="auto">
            <a:xfrm>
              <a:off x="2459373" y="2877424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5" name="Hexagon 14">
              <a:extLst>
                <a:ext uri="{FF2B5EF4-FFF2-40B4-BE49-F238E27FC236}">
                  <a16:creationId xmlns:a16="http://schemas.microsoft.com/office/drawing/2014/main" id="{F69599C4-2CB7-4793-8812-4F3E06F3BABA}"/>
                </a:ext>
              </a:extLst>
            </p:cNvPr>
            <p:cNvSpPr/>
            <p:nvPr/>
          </p:nvSpPr>
          <p:spPr bwMode="auto">
            <a:xfrm>
              <a:off x="2459373" y="3246540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6" name="Hexagon 15">
              <a:extLst>
                <a:ext uri="{FF2B5EF4-FFF2-40B4-BE49-F238E27FC236}">
                  <a16:creationId xmlns:a16="http://schemas.microsoft.com/office/drawing/2014/main" id="{AAEDA45C-5453-43BA-8297-B307CBA3EECC}"/>
                </a:ext>
              </a:extLst>
            </p:cNvPr>
            <p:cNvSpPr/>
            <p:nvPr/>
          </p:nvSpPr>
          <p:spPr bwMode="auto">
            <a:xfrm>
              <a:off x="2838276" y="3061982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7" name="Hexagon 16">
              <a:extLst>
                <a:ext uri="{FF2B5EF4-FFF2-40B4-BE49-F238E27FC236}">
                  <a16:creationId xmlns:a16="http://schemas.microsoft.com/office/drawing/2014/main" id="{EC9D9A4C-B380-4C9D-8C87-305FBBE30E1A}"/>
                </a:ext>
              </a:extLst>
            </p:cNvPr>
            <p:cNvSpPr/>
            <p:nvPr/>
          </p:nvSpPr>
          <p:spPr bwMode="auto">
            <a:xfrm>
              <a:off x="2838276" y="3431097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8" name="Hexagon 17">
              <a:extLst>
                <a:ext uri="{FF2B5EF4-FFF2-40B4-BE49-F238E27FC236}">
                  <a16:creationId xmlns:a16="http://schemas.microsoft.com/office/drawing/2014/main" id="{BA264DEC-B23F-4B8A-8FFF-8D678AEC69BE}"/>
                </a:ext>
              </a:extLst>
            </p:cNvPr>
            <p:cNvSpPr/>
            <p:nvPr/>
          </p:nvSpPr>
          <p:spPr bwMode="auto">
            <a:xfrm>
              <a:off x="2459373" y="3615655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9" name="Hexagon 18">
              <a:extLst>
                <a:ext uri="{FF2B5EF4-FFF2-40B4-BE49-F238E27FC236}">
                  <a16:creationId xmlns:a16="http://schemas.microsoft.com/office/drawing/2014/main" id="{C9610115-D42F-46A4-8285-AB2A74B14144}"/>
                </a:ext>
              </a:extLst>
            </p:cNvPr>
            <p:cNvSpPr/>
            <p:nvPr/>
          </p:nvSpPr>
          <p:spPr bwMode="auto">
            <a:xfrm>
              <a:off x="2080470" y="3431096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21" name="Hexagon 20">
            <a:extLst>
              <a:ext uri="{FF2B5EF4-FFF2-40B4-BE49-F238E27FC236}">
                <a16:creationId xmlns:a16="http://schemas.microsoft.com/office/drawing/2014/main" id="{EF47533B-3969-40B6-A1FB-101064825CBE}"/>
              </a:ext>
            </a:extLst>
          </p:cNvPr>
          <p:cNvSpPr/>
          <p:nvPr/>
        </p:nvSpPr>
        <p:spPr bwMode="auto">
          <a:xfrm>
            <a:off x="3217175" y="3230459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" name="Hexagon 21">
            <a:extLst>
              <a:ext uri="{FF2B5EF4-FFF2-40B4-BE49-F238E27FC236}">
                <a16:creationId xmlns:a16="http://schemas.microsoft.com/office/drawing/2014/main" id="{53D3D13E-9502-47D6-8D6D-9F3AEFC489DC}"/>
              </a:ext>
            </a:extLst>
          </p:cNvPr>
          <p:cNvSpPr/>
          <p:nvPr/>
        </p:nvSpPr>
        <p:spPr bwMode="auto">
          <a:xfrm>
            <a:off x="3596078" y="3045901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" name="Hexagon 22">
            <a:extLst>
              <a:ext uri="{FF2B5EF4-FFF2-40B4-BE49-F238E27FC236}">
                <a16:creationId xmlns:a16="http://schemas.microsoft.com/office/drawing/2014/main" id="{F91DF1E2-DFEC-4A98-A3B1-5D5297A01B85}"/>
              </a:ext>
            </a:extLst>
          </p:cNvPr>
          <p:cNvSpPr/>
          <p:nvPr/>
        </p:nvSpPr>
        <p:spPr bwMode="auto">
          <a:xfrm>
            <a:off x="3596078" y="3415017"/>
            <a:ext cx="453005" cy="369115"/>
          </a:xfrm>
          <a:prstGeom prst="hexagon">
            <a:avLst/>
          </a:prstGeom>
          <a:solidFill>
            <a:schemeClr val="tx2">
              <a:lumMod val="75000"/>
              <a:lumOff val="25000"/>
            </a:schemeClr>
          </a:solidFill>
          <a:ln w="12700" cap="flat" cmpd="sng" algn="ctr">
            <a:solidFill>
              <a:schemeClr val="tx2">
                <a:lumMod val="25000"/>
                <a:lumOff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Hexagon 23">
            <a:extLst>
              <a:ext uri="{FF2B5EF4-FFF2-40B4-BE49-F238E27FC236}">
                <a16:creationId xmlns:a16="http://schemas.microsoft.com/office/drawing/2014/main" id="{342BC158-DF93-4BAC-8996-9A1903C0A47B}"/>
              </a:ext>
            </a:extLst>
          </p:cNvPr>
          <p:cNvSpPr/>
          <p:nvPr/>
        </p:nvSpPr>
        <p:spPr bwMode="auto">
          <a:xfrm>
            <a:off x="3974981" y="3230459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5" name="Hexagon 24">
            <a:extLst>
              <a:ext uri="{FF2B5EF4-FFF2-40B4-BE49-F238E27FC236}">
                <a16:creationId xmlns:a16="http://schemas.microsoft.com/office/drawing/2014/main" id="{EA8D8868-58AC-4091-B054-FA3D1B40FF10}"/>
              </a:ext>
            </a:extLst>
          </p:cNvPr>
          <p:cNvSpPr/>
          <p:nvPr/>
        </p:nvSpPr>
        <p:spPr bwMode="auto">
          <a:xfrm>
            <a:off x="3974981" y="3599574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Hexagon 25">
            <a:extLst>
              <a:ext uri="{FF2B5EF4-FFF2-40B4-BE49-F238E27FC236}">
                <a16:creationId xmlns:a16="http://schemas.microsoft.com/office/drawing/2014/main" id="{F34493BA-06BA-4E32-8C9B-95D679F024CE}"/>
              </a:ext>
            </a:extLst>
          </p:cNvPr>
          <p:cNvSpPr/>
          <p:nvPr/>
        </p:nvSpPr>
        <p:spPr bwMode="auto">
          <a:xfrm>
            <a:off x="3596078" y="3784132"/>
            <a:ext cx="453005" cy="369115"/>
          </a:xfrm>
          <a:prstGeom prst="hexagon">
            <a:avLst/>
          </a:prstGeom>
          <a:solidFill>
            <a:srgbClr val="89BA1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7" name="Hexagon 26">
            <a:extLst>
              <a:ext uri="{FF2B5EF4-FFF2-40B4-BE49-F238E27FC236}">
                <a16:creationId xmlns:a16="http://schemas.microsoft.com/office/drawing/2014/main" id="{AF7267DF-B1A5-4931-9A6A-A50123B4932F}"/>
              </a:ext>
            </a:extLst>
          </p:cNvPr>
          <p:cNvSpPr/>
          <p:nvPr/>
        </p:nvSpPr>
        <p:spPr bwMode="auto">
          <a:xfrm>
            <a:off x="3217175" y="3599573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9" name="Hexagon 28">
            <a:extLst>
              <a:ext uri="{FF2B5EF4-FFF2-40B4-BE49-F238E27FC236}">
                <a16:creationId xmlns:a16="http://schemas.microsoft.com/office/drawing/2014/main" id="{232FB2C5-1E2B-4E56-8085-88B10E85F678}"/>
              </a:ext>
            </a:extLst>
          </p:cNvPr>
          <p:cNvSpPr/>
          <p:nvPr/>
        </p:nvSpPr>
        <p:spPr bwMode="auto">
          <a:xfrm>
            <a:off x="3974981" y="2492230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" name="Hexagon 29">
            <a:extLst>
              <a:ext uri="{FF2B5EF4-FFF2-40B4-BE49-F238E27FC236}">
                <a16:creationId xmlns:a16="http://schemas.microsoft.com/office/drawing/2014/main" id="{C2D37E7B-B345-47CE-A518-489B13868477}"/>
              </a:ext>
            </a:extLst>
          </p:cNvPr>
          <p:cNvSpPr/>
          <p:nvPr/>
        </p:nvSpPr>
        <p:spPr bwMode="auto">
          <a:xfrm>
            <a:off x="4353884" y="2307672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1" name="Hexagon 30">
            <a:extLst>
              <a:ext uri="{FF2B5EF4-FFF2-40B4-BE49-F238E27FC236}">
                <a16:creationId xmlns:a16="http://schemas.microsoft.com/office/drawing/2014/main" id="{26CB2237-19A9-4EBB-A6AB-D90815D2E6C3}"/>
              </a:ext>
            </a:extLst>
          </p:cNvPr>
          <p:cNvSpPr/>
          <p:nvPr/>
        </p:nvSpPr>
        <p:spPr bwMode="auto">
          <a:xfrm>
            <a:off x="4353884" y="2676788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2" name="Hexagon 31">
            <a:extLst>
              <a:ext uri="{FF2B5EF4-FFF2-40B4-BE49-F238E27FC236}">
                <a16:creationId xmlns:a16="http://schemas.microsoft.com/office/drawing/2014/main" id="{5928AD6F-5804-423E-B860-36F2FF930F2C}"/>
              </a:ext>
            </a:extLst>
          </p:cNvPr>
          <p:cNvSpPr/>
          <p:nvPr/>
        </p:nvSpPr>
        <p:spPr bwMode="auto">
          <a:xfrm>
            <a:off x="4732787" y="2492230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3" name="Hexagon 32">
            <a:extLst>
              <a:ext uri="{FF2B5EF4-FFF2-40B4-BE49-F238E27FC236}">
                <a16:creationId xmlns:a16="http://schemas.microsoft.com/office/drawing/2014/main" id="{EA45482B-EAA8-4385-ABD3-101DBF6E4331}"/>
              </a:ext>
            </a:extLst>
          </p:cNvPr>
          <p:cNvSpPr/>
          <p:nvPr/>
        </p:nvSpPr>
        <p:spPr bwMode="auto">
          <a:xfrm>
            <a:off x="4732787" y="2861345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4" name="Hexagon 33">
            <a:extLst>
              <a:ext uri="{FF2B5EF4-FFF2-40B4-BE49-F238E27FC236}">
                <a16:creationId xmlns:a16="http://schemas.microsoft.com/office/drawing/2014/main" id="{2233F6D5-0509-401C-B6B9-254E3BDEC659}"/>
              </a:ext>
            </a:extLst>
          </p:cNvPr>
          <p:cNvSpPr/>
          <p:nvPr/>
        </p:nvSpPr>
        <p:spPr bwMode="auto">
          <a:xfrm>
            <a:off x="4353884" y="3045903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5" name="Hexagon 34">
            <a:extLst>
              <a:ext uri="{FF2B5EF4-FFF2-40B4-BE49-F238E27FC236}">
                <a16:creationId xmlns:a16="http://schemas.microsoft.com/office/drawing/2014/main" id="{7333BA0B-AC4E-4F18-BAEF-472A0FFCE723}"/>
              </a:ext>
            </a:extLst>
          </p:cNvPr>
          <p:cNvSpPr/>
          <p:nvPr/>
        </p:nvSpPr>
        <p:spPr bwMode="auto">
          <a:xfrm>
            <a:off x="3974981" y="2861344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D609964-847B-4E9B-B300-7839D9843DB5}"/>
              </a:ext>
            </a:extLst>
          </p:cNvPr>
          <p:cNvGrpSpPr/>
          <p:nvPr/>
        </p:nvGrpSpPr>
        <p:grpSpPr>
          <a:xfrm>
            <a:off x="2459373" y="3800211"/>
            <a:ext cx="1210811" cy="1107346"/>
            <a:chOff x="2080470" y="2877424"/>
            <a:chExt cx="1210811" cy="1107346"/>
          </a:xfrm>
        </p:grpSpPr>
        <p:sp>
          <p:nvSpPr>
            <p:cNvPr id="37" name="Hexagon 36">
              <a:extLst>
                <a:ext uri="{FF2B5EF4-FFF2-40B4-BE49-F238E27FC236}">
                  <a16:creationId xmlns:a16="http://schemas.microsoft.com/office/drawing/2014/main" id="{20EF3616-26AD-4CF6-9D97-CAF24EAE6D4D}"/>
                </a:ext>
              </a:extLst>
            </p:cNvPr>
            <p:cNvSpPr/>
            <p:nvPr/>
          </p:nvSpPr>
          <p:spPr bwMode="auto">
            <a:xfrm>
              <a:off x="2080470" y="3061982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8" name="Hexagon 37">
              <a:extLst>
                <a:ext uri="{FF2B5EF4-FFF2-40B4-BE49-F238E27FC236}">
                  <a16:creationId xmlns:a16="http://schemas.microsoft.com/office/drawing/2014/main" id="{5650F62F-4EE5-4F5E-A970-F239DA81E7F2}"/>
                </a:ext>
              </a:extLst>
            </p:cNvPr>
            <p:cNvSpPr/>
            <p:nvPr/>
          </p:nvSpPr>
          <p:spPr bwMode="auto">
            <a:xfrm>
              <a:off x="2459373" y="2877424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9" name="Hexagon 38">
              <a:extLst>
                <a:ext uri="{FF2B5EF4-FFF2-40B4-BE49-F238E27FC236}">
                  <a16:creationId xmlns:a16="http://schemas.microsoft.com/office/drawing/2014/main" id="{4AA3FB7B-C515-4055-A092-CED1E64A7494}"/>
                </a:ext>
              </a:extLst>
            </p:cNvPr>
            <p:cNvSpPr/>
            <p:nvPr/>
          </p:nvSpPr>
          <p:spPr bwMode="auto">
            <a:xfrm>
              <a:off x="2459373" y="3246540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0" name="Hexagon 39">
              <a:extLst>
                <a:ext uri="{FF2B5EF4-FFF2-40B4-BE49-F238E27FC236}">
                  <a16:creationId xmlns:a16="http://schemas.microsoft.com/office/drawing/2014/main" id="{537393D3-89D3-45D9-835E-56DD818FC08C}"/>
                </a:ext>
              </a:extLst>
            </p:cNvPr>
            <p:cNvSpPr/>
            <p:nvPr/>
          </p:nvSpPr>
          <p:spPr bwMode="auto">
            <a:xfrm>
              <a:off x="2838276" y="3061982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1" name="Hexagon 40">
              <a:extLst>
                <a:ext uri="{FF2B5EF4-FFF2-40B4-BE49-F238E27FC236}">
                  <a16:creationId xmlns:a16="http://schemas.microsoft.com/office/drawing/2014/main" id="{B4CAACB0-3715-49A8-BD3E-24929692FC1E}"/>
                </a:ext>
              </a:extLst>
            </p:cNvPr>
            <p:cNvSpPr/>
            <p:nvPr/>
          </p:nvSpPr>
          <p:spPr bwMode="auto">
            <a:xfrm>
              <a:off x="2838276" y="3431097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2" name="Hexagon 41">
              <a:extLst>
                <a:ext uri="{FF2B5EF4-FFF2-40B4-BE49-F238E27FC236}">
                  <a16:creationId xmlns:a16="http://schemas.microsoft.com/office/drawing/2014/main" id="{6D5A4B77-1541-4BF9-9D03-E815F7F66F6E}"/>
                </a:ext>
              </a:extLst>
            </p:cNvPr>
            <p:cNvSpPr/>
            <p:nvPr/>
          </p:nvSpPr>
          <p:spPr bwMode="auto">
            <a:xfrm>
              <a:off x="2459373" y="3615655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3" name="Hexagon 42">
              <a:extLst>
                <a:ext uri="{FF2B5EF4-FFF2-40B4-BE49-F238E27FC236}">
                  <a16:creationId xmlns:a16="http://schemas.microsoft.com/office/drawing/2014/main" id="{62E2E852-89D6-49C7-B597-86A906972075}"/>
                </a:ext>
              </a:extLst>
            </p:cNvPr>
            <p:cNvSpPr/>
            <p:nvPr/>
          </p:nvSpPr>
          <p:spPr bwMode="auto">
            <a:xfrm>
              <a:off x="2080470" y="3431096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CB860149-7E4F-4C94-ACE4-E6741B16482C}"/>
              </a:ext>
            </a:extLst>
          </p:cNvPr>
          <p:cNvGrpSpPr/>
          <p:nvPr/>
        </p:nvGrpSpPr>
        <p:grpSpPr>
          <a:xfrm>
            <a:off x="3577202" y="3984770"/>
            <a:ext cx="1210811" cy="1107346"/>
            <a:chOff x="2080470" y="2877424"/>
            <a:chExt cx="1210811" cy="1107346"/>
          </a:xfrm>
        </p:grpSpPr>
        <p:sp>
          <p:nvSpPr>
            <p:cNvPr id="45" name="Hexagon 44">
              <a:extLst>
                <a:ext uri="{FF2B5EF4-FFF2-40B4-BE49-F238E27FC236}">
                  <a16:creationId xmlns:a16="http://schemas.microsoft.com/office/drawing/2014/main" id="{403AF045-B2B4-4EE8-9ECB-22C6EC62BDDB}"/>
                </a:ext>
              </a:extLst>
            </p:cNvPr>
            <p:cNvSpPr/>
            <p:nvPr/>
          </p:nvSpPr>
          <p:spPr bwMode="auto">
            <a:xfrm>
              <a:off x="2080470" y="3061982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6" name="Hexagon 45">
              <a:extLst>
                <a:ext uri="{FF2B5EF4-FFF2-40B4-BE49-F238E27FC236}">
                  <a16:creationId xmlns:a16="http://schemas.microsoft.com/office/drawing/2014/main" id="{5C1B89E5-53FD-4592-B85B-E34BA3B7845D}"/>
                </a:ext>
              </a:extLst>
            </p:cNvPr>
            <p:cNvSpPr/>
            <p:nvPr/>
          </p:nvSpPr>
          <p:spPr bwMode="auto">
            <a:xfrm>
              <a:off x="2459373" y="2877424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7" name="Hexagon 46">
              <a:extLst>
                <a:ext uri="{FF2B5EF4-FFF2-40B4-BE49-F238E27FC236}">
                  <a16:creationId xmlns:a16="http://schemas.microsoft.com/office/drawing/2014/main" id="{5AA85F19-AE9D-4BB0-8C23-DA7DE528243B}"/>
                </a:ext>
              </a:extLst>
            </p:cNvPr>
            <p:cNvSpPr/>
            <p:nvPr/>
          </p:nvSpPr>
          <p:spPr bwMode="auto">
            <a:xfrm>
              <a:off x="2459373" y="3246540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8" name="Hexagon 47">
              <a:extLst>
                <a:ext uri="{FF2B5EF4-FFF2-40B4-BE49-F238E27FC236}">
                  <a16:creationId xmlns:a16="http://schemas.microsoft.com/office/drawing/2014/main" id="{C49600B2-7AB9-4486-8114-63CB9FC2C1DE}"/>
                </a:ext>
              </a:extLst>
            </p:cNvPr>
            <p:cNvSpPr/>
            <p:nvPr/>
          </p:nvSpPr>
          <p:spPr bwMode="auto">
            <a:xfrm>
              <a:off x="2838276" y="3061982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9" name="Hexagon 48">
              <a:extLst>
                <a:ext uri="{FF2B5EF4-FFF2-40B4-BE49-F238E27FC236}">
                  <a16:creationId xmlns:a16="http://schemas.microsoft.com/office/drawing/2014/main" id="{3B649E1D-8520-4E80-AC3D-6739D963A29D}"/>
                </a:ext>
              </a:extLst>
            </p:cNvPr>
            <p:cNvSpPr/>
            <p:nvPr/>
          </p:nvSpPr>
          <p:spPr bwMode="auto">
            <a:xfrm>
              <a:off x="2838276" y="3431097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0" name="Hexagon 49">
              <a:extLst>
                <a:ext uri="{FF2B5EF4-FFF2-40B4-BE49-F238E27FC236}">
                  <a16:creationId xmlns:a16="http://schemas.microsoft.com/office/drawing/2014/main" id="{32755F44-1BD1-45EE-AC1A-07A9194749C9}"/>
                </a:ext>
              </a:extLst>
            </p:cNvPr>
            <p:cNvSpPr/>
            <p:nvPr/>
          </p:nvSpPr>
          <p:spPr bwMode="auto">
            <a:xfrm>
              <a:off x="2459373" y="3615655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1" name="Hexagon 50">
              <a:extLst>
                <a:ext uri="{FF2B5EF4-FFF2-40B4-BE49-F238E27FC236}">
                  <a16:creationId xmlns:a16="http://schemas.microsoft.com/office/drawing/2014/main" id="{9C1A1C23-C479-4C05-8794-36B70FAFC11E}"/>
                </a:ext>
              </a:extLst>
            </p:cNvPr>
            <p:cNvSpPr/>
            <p:nvPr/>
          </p:nvSpPr>
          <p:spPr bwMode="auto">
            <a:xfrm>
              <a:off x="2080470" y="3431096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53" name="Hexagon 52">
            <a:extLst>
              <a:ext uri="{FF2B5EF4-FFF2-40B4-BE49-F238E27FC236}">
                <a16:creationId xmlns:a16="http://schemas.microsoft.com/office/drawing/2014/main" id="{0196A8DD-71DF-4E2D-A47B-E998AEA30C48}"/>
              </a:ext>
            </a:extLst>
          </p:cNvPr>
          <p:cNvSpPr/>
          <p:nvPr/>
        </p:nvSpPr>
        <p:spPr bwMode="auto">
          <a:xfrm>
            <a:off x="4344093" y="3431098"/>
            <a:ext cx="453005" cy="369115"/>
          </a:xfrm>
          <a:prstGeom prst="hexagon">
            <a:avLst/>
          </a:prstGeom>
          <a:solidFill>
            <a:schemeClr val="tx2">
              <a:lumMod val="25000"/>
              <a:lumOff val="7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4" name="Hexagon 53">
            <a:extLst>
              <a:ext uri="{FF2B5EF4-FFF2-40B4-BE49-F238E27FC236}">
                <a16:creationId xmlns:a16="http://schemas.microsoft.com/office/drawing/2014/main" id="{7766D16C-3EDC-427A-BE31-21022B090E2F}"/>
              </a:ext>
            </a:extLst>
          </p:cNvPr>
          <p:cNvSpPr/>
          <p:nvPr/>
        </p:nvSpPr>
        <p:spPr bwMode="auto">
          <a:xfrm>
            <a:off x="4722996" y="3246540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5" name="Hexagon 54">
            <a:extLst>
              <a:ext uri="{FF2B5EF4-FFF2-40B4-BE49-F238E27FC236}">
                <a16:creationId xmlns:a16="http://schemas.microsoft.com/office/drawing/2014/main" id="{50F34B1D-F369-4721-B4B0-39B8027937B1}"/>
              </a:ext>
            </a:extLst>
          </p:cNvPr>
          <p:cNvSpPr/>
          <p:nvPr/>
        </p:nvSpPr>
        <p:spPr bwMode="auto">
          <a:xfrm>
            <a:off x="4722996" y="3615656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6" name="Hexagon 55">
            <a:extLst>
              <a:ext uri="{FF2B5EF4-FFF2-40B4-BE49-F238E27FC236}">
                <a16:creationId xmlns:a16="http://schemas.microsoft.com/office/drawing/2014/main" id="{A07947F5-7499-4207-90B4-B277D63F3855}"/>
              </a:ext>
            </a:extLst>
          </p:cNvPr>
          <p:cNvSpPr/>
          <p:nvPr/>
        </p:nvSpPr>
        <p:spPr bwMode="auto">
          <a:xfrm>
            <a:off x="5101899" y="3431098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7" name="Hexagon 56">
            <a:extLst>
              <a:ext uri="{FF2B5EF4-FFF2-40B4-BE49-F238E27FC236}">
                <a16:creationId xmlns:a16="http://schemas.microsoft.com/office/drawing/2014/main" id="{D9754554-C830-47C0-9D2F-713F2E19986C}"/>
              </a:ext>
            </a:extLst>
          </p:cNvPr>
          <p:cNvSpPr/>
          <p:nvPr/>
        </p:nvSpPr>
        <p:spPr bwMode="auto">
          <a:xfrm>
            <a:off x="5101899" y="3800213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8" name="Hexagon 57">
            <a:extLst>
              <a:ext uri="{FF2B5EF4-FFF2-40B4-BE49-F238E27FC236}">
                <a16:creationId xmlns:a16="http://schemas.microsoft.com/office/drawing/2014/main" id="{9142C830-B9DF-4792-AF7B-09A5C8491E33}"/>
              </a:ext>
            </a:extLst>
          </p:cNvPr>
          <p:cNvSpPr/>
          <p:nvPr/>
        </p:nvSpPr>
        <p:spPr bwMode="auto">
          <a:xfrm>
            <a:off x="4722996" y="3984771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9" name="Hexagon 58">
            <a:extLst>
              <a:ext uri="{FF2B5EF4-FFF2-40B4-BE49-F238E27FC236}">
                <a16:creationId xmlns:a16="http://schemas.microsoft.com/office/drawing/2014/main" id="{C83BCA57-DA94-4A63-9F88-9DD2A107D5DD}"/>
              </a:ext>
            </a:extLst>
          </p:cNvPr>
          <p:cNvSpPr/>
          <p:nvPr/>
        </p:nvSpPr>
        <p:spPr bwMode="auto">
          <a:xfrm>
            <a:off x="4344093" y="3800212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1" name="Arrow: Curved Down 60">
            <a:extLst>
              <a:ext uri="{FF2B5EF4-FFF2-40B4-BE49-F238E27FC236}">
                <a16:creationId xmlns:a16="http://schemas.microsoft.com/office/drawing/2014/main" id="{C55D2B9E-64A9-4E36-910A-C1B7610FB35D}"/>
              </a:ext>
            </a:extLst>
          </p:cNvPr>
          <p:cNvSpPr/>
          <p:nvPr/>
        </p:nvSpPr>
        <p:spPr bwMode="auto">
          <a:xfrm>
            <a:off x="3803704" y="3322041"/>
            <a:ext cx="757806" cy="293616"/>
          </a:xfrm>
          <a:prstGeom prst="curvedDownArrow">
            <a:avLst/>
          </a:prstGeom>
          <a:solidFill>
            <a:schemeClr val="accent2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2" name="Hexagon 61">
            <a:extLst>
              <a:ext uri="{FF2B5EF4-FFF2-40B4-BE49-F238E27FC236}">
                <a16:creationId xmlns:a16="http://schemas.microsoft.com/office/drawing/2014/main" id="{E528A3A3-DB6C-456D-8DDF-7405C4B9D0E3}"/>
              </a:ext>
            </a:extLst>
          </p:cNvPr>
          <p:cNvSpPr/>
          <p:nvPr/>
        </p:nvSpPr>
        <p:spPr bwMode="auto">
          <a:xfrm>
            <a:off x="5466125" y="2123115"/>
            <a:ext cx="453005" cy="369115"/>
          </a:xfrm>
          <a:prstGeom prst="hexagon">
            <a:avLst/>
          </a:prstGeom>
          <a:solidFill>
            <a:schemeClr val="tx2">
              <a:lumMod val="75000"/>
              <a:lumOff val="25000"/>
            </a:schemeClr>
          </a:solidFill>
          <a:ln w="12700" cap="flat" cmpd="sng" algn="ctr">
            <a:solidFill>
              <a:schemeClr val="tx2">
                <a:lumMod val="25000"/>
                <a:lumOff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3" name="Hexagon 62">
            <a:extLst>
              <a:ext uri="{FF2B5EF4-FFF2-40B4-BE49-F238E27FC236}">
                <a16:creationId xmlns:a16="http://schemas.microsoft.com/office/drawing/2014/main" id="{86588101-EA3A-4C30-82B8-5E27B3C698A1}"/>
              </a:ext>
            </a:extLst>
          </p:cNvPr>
          <p:cNvSpPr/>
          <p:nvPr/>
        </p:nvSpPr>
        <p:spPr bwMode="auto">
          <a:xfrm>
            <a:off x="5466126" y="2948870"/>
            <a:ext cx="453005" cy="369115"/>
          </a:xfrm>
          <a:prstGeom prst="hexagon">
            <a:avLst/>
          </a:prstGeom>
          <a:solidFill>
            <a:schemeClr val="tx2">
              <a:lumMod val="25000"/>
              <a:lumOff val="7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8788469A-239C-44FF-9126-1922E1803F2C}"/>
              </a:ext>
            </a:extLst>
          </p:cNvPr>
          <p:cNvSpPr txBox="1"/>
          <p:nvPr/>
        </p:nvSpPr>
        <p:spPr>
          <a:xfrm>
            <a:off x="5919131" y="2019160"/>
            <a:ext cx="23321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Old RAN node holding AS Context, terminating NG-C and NG-U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4D72C36B-F06C-48CF-9B71-DF78C7B79978}"/>
              </a:ext>
            </a:extLst>
          </p:cNvPr>
          <p:cNvSpPr txBox="1"/>
          <p:nvPr/>
        </p:nvSpPr>
        <p:spPr>
          <a:xfrm>
            <a:off x="5919131" y="2952709"/>
            <a:ext cx="23321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New RAN node where UE enters RRC-CONNECTED and AS Context is needed</a:t>
            </a:r>
          </a:p>
        </p:txBody>
      </p:sp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84241492-B1B7-49A1-961B-018CA43CF5AC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4409110" y="3415016"/>
            <a:ext cx="1454795" cy="613475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rgbClr val="C000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9" name="TextBox 68">
            <a:extLst>
              <a:ext uri="{FF2B5EF4-FFF2-40B4-BE49-F238E27FC236}">
                <a16:creationId xmlns:a16="http://schemas.microsoft.com/office/drawing/2014/main" id="{FDF78D28-18B5-4251-BBD8-BBB34EE3E88E}"/>
              </a:ext>
            </a:extLst>
          </p:cNvPr>
          <p:cNvSpPr txBox="1"/>
          <p:nvPr/>
        </p:nvSpPr>
        <p:spPr>
          <a:xfrm>
            <a:off x="5859705" y="3792316"/>
            <a:ext cx="233215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AS Context transferred from old to new RAN node enabling signaling overhead with CN  and latency reduction =&gt; </a:t>
            </a:r>
            <a:r>
              <a:rPr lang="en-US" sz="1400" dirty="0" err="1"/>
              <a:t>Xn</a:t>
            </a:r>
            <a:r>
              <a:rPr lang="en-US" sz="1400" dirty="0"/>
              <a:t> transfer required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9C74A5CB-58EB-4D1C-8B3B-0FA4ED16DC36}"/>
              </a:ext>
            </a:extLst>
          </p:cNvPr>
          <p:cNvSpPr txBox="1"/>
          <p:nvPr/>
        </p:nvSpPr>
        <p:spPr>
          <a:xfrm>
            <a:off x="447248" y="5461231"/>
            <a:ext cx="7441041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To enable benefits from RRC Inactive state at UE mobility in RRC Inactive, support for AS Context transfer between old and new RAN node is required</a:t>
            </a:r>
            <a:r>
              <a:rPr lang="en-US" sz="1400" dirty="0"/>
              <a:t> over </a:t>
            </a:r>
            <a:r>
              <a:rPr lang="en-US" sz="1400" dirty="0" err="1"/>
              <a:t>Xn</a:t>
            </a:r>
            <a:r>
              <a:rPr lang="en-US" sz="1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262975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09A0A57-0179-48A4-91DF-757F207596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Requirements (2)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B384FE8-F34C-42E0-80DB-9CA8205E094E}"/>
              </a:ext>
            </a:extLst>
          </p:cNvPr>
          <p:cNvGrpSpPr/>
          <p:nvPr/>
        </p:nvGrpSpPr>
        <p:grpSpPr>
          <a:xfrm>
            <a:off x="2080470" y="2877424"/>
            <a:ext cx="1210811" cy="1107346"/>
            <a:chOff x="2080470" y="2877424"/>
            <a:chExt cx="1210811" cy="1107346"/>
          </a:xfrm>
        </p:grpSpPr>
        <p:sp>
          <p:nvSpPr>
            <p:cNvPr id="4" name="Hexagon 3">
              <a:extLst>
                <a:ext uri="{FF2B5EF4-FFF2-40B4-BE49-F238E27FC236}">
                  <a16:creationId xmlns:a16="http://schemas.microsoft.com/office/drawing/2014/main" id="{D04996C4-2E4F-49FC-B663-C40C85E7E23D}"/>
                </a:ext>
              </a:extLst>
            </p:cNvPr>
            <p:cNvSpPr/>
            <p:nvPr/>
          </p:nvSpPr>
          <p:spPr bwMode="auto">
            <a:xfrm>
              <a:off x="2080470" y="3061982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" name="Hexagon 4">
              <a:extLst>
                <a:ext uri="{FF2B5EF4-FFF2-40B4-BE49-F238E27FC236}">
                  <a16:creationId xmlns:a16="http://schemas.microsoft.com/office/drawing/2014/main" id="{255949B1-AC36-4351-9E96-73DFA09CE53C}"/>
                </a:ext>
              </a:extLst>
            </p:cNvPr>
            <p:cNvSpPr/>
            <p:nvPr/>
          </p:nvSpPr>
          <p:spPr bwMode="auto">
            <a:xfrm>
              <a:off x="2459373" y="2877424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" name="Hexagon 5">
              <a:extLst>
                <a:ext uri="{FF2B5EF4-FFF2-40B4-BE49-F238E27FC236}">
                  <a16:creationId xmlns:a16="http://schemas.microsoft.com/office/drawing/2014/main" id="{2182A40D-D7F9-48D6-9353-31C12A08D71F}"/>
                </a:ext>
              </a:extLst>
            </p:cNvPr>
            <p:cNvSpPr/>
            <p:nvPr/>
          </p:nvSpPr>
          <p:spPr bwMode="auto">
            <a:xfrm>
              <a:off x="2459373" y="3246540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7" name="Hexagon 6">
              <a:extLst>
                <a:ext uri="{FF2B5EF4-FFF2-40B4-BE49-F238E27FC236}">
                  <a16:creationId xmlns:a16="http://schemas.microsoft.com/office/drawing/2014/main" id="{E27A519D-C161-4205-922F-FB22B21E2AB6}"/>
                </a:ext>
              </a:extLst>
            </p:cNvPr>
            <p:cNvSpPr/>
            <p:nvPr/>
          </p:nvSpPr>
          <p:spPr bwMode="auto">
            <a:xfrm>
              <a:off x="2838276" y="3061982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8" name="Hexagon 7">
              <a:extLst>
                <a:ext uri="{FF2B5EF4-FFF2-40B4-BE49-F238E27FC236}">
                  <a16:creationId xmlns:a16="http://schemas.microsoft.com/office/drawing/2014/main" id="{14DC0B7C-755A-4286-B080-12FDB3FECC32}"/>
                </a:ext>
              </a:extLst>
            </p:cNvPr>
            <p:cNvSpPr/>
            <p:nvPr/>
          </p:nvSpPr>
          <p:spPr bwMode="auto">
            <a:xfrm>
              <a:off x="2838276" y="3431097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9" name="Hexagon 8">
              <a:extLst>
                <a:ext uri="{FF2B5EF4-FFF2-40B4-BE49-F238E27FC236}">
                  <a16:creationId xmlns:a16="http://schemas.microsoft.com/office/drawing/2014/main" id="{B69428D6-2ADB-479B-ADD4-1D0A9DB587F6}"/>
                </a:ext>
              </a:extLst>
            </p:cNvPr>
            <p:cNvSpPr/>
            <p:nvPr/>
          </p:nvSpPr>
          <p:spPr bwMode="auto">
            <a:xfrm>
              <a:off x="2459373" y="3615655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0" name="Hexagon 9">
              <a:extLst>
                <a:ext uri="{FF2B5EF4-FFF2-40B4-BE49-F238E27FC236}">
                  <a16:creationId xmlns:a16="http://schemas.microsoft.com/office/drawing/2014/main" id="{5AAB56B7-1DB3-4265-8F1D-2CB69564FEB9}"/>
                </a:ext>
              </a:extLst>
            </p:cNvPr>
            <p:cNvSpPr/>
            <p:nvPr/>
          </p:nvSpPr>
          <p:spPr bwMode="auto">
            <a:xfrm>
              <a:off x="2080470" y="3431096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2C4B7E7-A836-4E8A-8734-80B89775F6CA}"/>
              </a:ext>
            </a:extLst>
          </p:cNvPr>
          <p:cNvGrpSpPr/>
          <p:nvPr/>
        </p:nvGrpSpPr>
        <p:grpSpPr>
          <a:xfrm>
            <a:off x="2838275" y="2131846"/>
            <a:ext cx="1210811" cy="1107346"/>
            <a:chOff x="2080470" y="2877424"/>
            <a:chExt cx="1210811" cy="1107346"/>
          </a:xfrm>
        </p:grpSpPr>
        <p:sp>
          <p:nvSpPr>
            <p:cNvPr id="13" name="Hexagon 12">
              <a:extLst>
                <a:ext uri="{FF2B5EF4-FFF2-40B4-BE49-F238E27FC236}">
                  <a16:creationId xmlns:a16="http://schemas.microsoft.com/office/drawing/2014/main" id="{CE60A6CF-91C5-412A-ADAB-016840E40392}"/>
                </a:ext>
              </a:extLst>
            </p:cNvPr>
            <p:cNvSpPr/>
            <p:nvPr/>
          </p:nvSpPr>
          <p:spPr bwMode="auto">
            <a:xfrm>
              <a:off x="2080470" y="3061982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Hexagon 13">
              <a:extLst>
                <a:ext uri="{FF2B5EF4-FFF2-40B4-BE49-F238E27FC236}">
                  <a16:creationId xmlns:a16="http://schemas.microsoft.com/office/drawing/2014/main" id="{8170EFB4-F4CA-4F88-B4A9-3DCE13AE4890}"/>
                </a:ext>
              </a:extLst>
            </p:cNvPr>
            <p:cNvSpPr/>
            <p:nvPr/>
          </p:nvSpPr>
          <p:spPr bwMode="auto">
            <a:xfrm>
              <a:off x="2459373" y="2877424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5" name="Hexagon 14">
              <a:extLst>
                <a:ext uri="{FF2B5EF4-FFF2-40B4-BE49-F238E27FC236}">
                  <a16:creationId xmlns:a16="http://schemas.microsoft.com/office/drawing/2014/main" id="{F69599C4-2CB7-4793-8812-4F3E06F3BABA}"/>
                </a:ext>
              </a:extLst>
            </p:cNvPr>
            <p:cNvSpPr/>
            <p:nvPr/>
          </p:nvSpPr>
          <p:spPr bwMode="auto">
            <a:xfrm>
              <a:off x="2459373" y="3246540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6" name="Hexagon 15">
              <a:extLst>
                <a:ext uri="{FF2B5EF4-FFF2-40B4-BE49-F238E27FC236}">
                  <a16:creationId xmlns:a16="http://schemas.microsoft.com/office/drawing/2014/main" id="{AAEDA45C-5453-43BA-8297-B307CBA3EECC}"/>
                </a:ext>
              </a:extLst>
            </p:cNvPr>
            <p:cNvSpPr/>
            <p:nvPr/>
          </p:nvSpPr>
          <p:spPr bwMode="auto">
            <a:xfrm>
              <a:off x="2838276" y="3061982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7" name="Hexagon 16">
              <a:extLst>
                <a:ext uri="{FF2B5EF4-FFF2-40B4-BE49-F238E27FC236}">
                  <a16:creationId xmlns:a16="http://schemas.microsoft.com/office/drawing/2014/main" id="{EC9D9A4C-B380-4C9D-8C87-305FBBE30E1A}"/>
                </a:ext>
              </a:extLst>
            </p:cNvPr>
            <p:cNvSpPr/>
            <p:nvPr/>
          </p:nvSpPr>
          <p:spPr bwMode="auto">
            <a:xfrm>
              <a:off x="2838276" y="3431097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8" name="Hexagon 17">
              <a:extLst>
                <a:ext uri="{FF2B5EF4-FFF2-40B4-BE49-F238E27FC236}">
                  <a16:creationId xmlns:a16="http://schemas.microsoft.com/office/drawing/2014/main" id="{BA264DEC-B23F-4B8A-8FFF-8D678AEC69BE}"/>
                </a:ext>
              </a:extLst>
            </p:cNvPr>
            <p:cNvSpPr/>
            <p:nvPr/>
          </p:nvSpPr>
          <p:spPr bwMode="auto">
            <a:xfrm>
              <a:off x="2459373" y="3615655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9" name="Hexagon 18">
              <a:extLst>
                <a:ext uri="{FF2B5EF4-FFF2-40B4-BE49-F238E27FC236}">
                  <a16:creationId xmlns:a16="http://schemas.microsoft.com/office/drawing/2014/main" id="{C9610115-D42F-46A4-8285-AB2A74B14144}"/>
                </a:ext>
              </a:extLst>
            </p:cNvPr>
            <p:cNvSpPr/>
            <p:nvPr/>
          </p:nvSpPr>
          <p:spPr bwMode="auto">
            <a:xfrm>
              <a:off x="2080470" y="3431096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21" name="Hexagon 20">
            <a:extLst>
              <a:ext uri="{FF2B5EF4-FFF2-40B4-BE49-F238E27FC236}">
                <a16:creationId xmlns:a16="http://schemas.microsoft.com/office/drawing/2014/main" id="{EF47533B-3969-40B6-A1FB-101064825CBE}"/>
              </a:ext>
            </a:extLst>
          </p:cNvPr>
          <p:cNvSpPr/>
          <p:nvPr/>
        </p:nvSpPr>
        <p:spPr bwMode="auto">
          <a:xfrm>
            <a:off x="3217175" y="3230459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" name="Hexagon 21">
            <a:extLst>
              <a:ext uri="{FF2B5EF4-FFF2-40B4-BE49-F238E27FC236}">
                <a16:creationId xmlns:a16="http://schemas.microsoft.com/office/drawing/2014/main" id="{53D3D13E-9502-47D6-8D6D-9F3AEFC489DC}"/>
              </a:ext>
            </a:extLst>
          </p:cNvPr>
          <p:cNvSpPr/>
          <p:nvPr/>
        </p:nvSpPr>
        <p:spPr bwMode="auto">
          <a:xfrm>
            <a:off x="3596078" y="3045901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" name="Hexagon 22">
            <a:extLst>
              <a:ext uri="{FF2B5EF4-FFF2-40B4-BE49-F238E27FC236}">
                <a16:creationId xmlns:a16="http://schemas.microsoft.com/office/drawing/2014/main" id="{F91DF1E2-DFEC-4A98-A3B1-5D5297A01B85}"/>
              </a:ext>
            </a:extLst>
          </p:cNvPr>
          <p:cNvSpPr/>
          <p:nvPr/>
        </p:nvSpPr>
        <p:spPr bwMode="auto">
          <a:xfrm>
            <a:off x="3596078" y="3415017"/>
            <a:ext cx="453005" cy="369115"/>
          </a:xfrm>
          <a:prstGeom prst="hexagon">
            <a:avLst/>
          </a:prstGeom>
          <a:solidFill>
            <a:schemeClr val="tx2">
              <a:lumMod val="75000"/>
              <a:lumOff val="25000"/>
            </a:schemeClr>
          </a:solidFill>
          <a:ln w="12700" cap="flat" cmpd="sng" algn="ctr">
            <a:solidFill>
              <a:schemeClr val="tx2">
                <a:lumMod val="25000"/>
                <a:lumOff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Hexagon 23">
            <a:extLst>
              <a:ext uri="{FF2B5EF4-FFF2-40B4-BE49-F238E27FC236}">
                <a16:creationId xmlns:a16="http://schemas.microsoft.com/office/drawing/2014/main" id="{342BC158-DF93-4BAC-8996-9A1903C0A47B}"/>
              </a:ext>
            </a:extLst>
          </p:cNvPr>
          <p:cNvSpPr/>
          <p:nvPr/>
        </p:nvSpPr>
        <p:spPr bwMode="auto">
          <a:xfrm>
            <a:off x="3974981" y="3230459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5" name="Hexagon 24">
            <a:extLst>
              <a:ext uri="{FF2B5EF4-FFF2-40B4-BE49-F238E27FC236}">
                <a16:creationId xmlns:a16="http://schemas.microsoft.com/office/drawing/2014/main" id="{EA8D8868-58AC-4091-B054-FA3D1B40FF10}"/>
              </a:ext>
            </a:extLst>
          </p:cNvPr>
          <p:cNvSpPr/>
          <p:nvPr/>
        </p:nvSpPr>
        <p:spPr bwMode="auto">
          <a:xfrm>
            <a:off x="3974981" y="3599574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Hexagon 25">
            <a:extLst>
              <a:ext uri="{FF2B5EF4-FFF2-40B4-BE49-F238E27FC236}">
                <a16:creationId xmlns:a16="http://schemas.microsoft.com/office/drawing/2014/main" id="{F34493BA-06BA-4E32-8C9B-95D679F024CE}"/>
              </a:ext>
            </a:extLst>
          </p:cNvPr>
          <p:cNvSpPr/>
          <p:nvPr/>
        </p:nvSpPr>
        <p:spPr bwMode="auto">
          <a:xfrm>
            <a:off x="3596078" y="3784132"/>
            <a:ext cx="453005" cy="369115"/>
          </a:xfrm>
          <a:prstGeom prst="hexagon">
            <a:avLst/>
          </a:prstGeom>
          <a:solidFill>
            <a:srgbClr val="89BA1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7" name="Hexagon 26">
            <a:extLst>
              <a:ext uri="{FF2B5EF4-FFF2-40B4-BE49-F238E27FC236}">
                <a16:creationId xmlns:a16="http://schemas.microsoft.com/office/drawing/2014/main" id="{AF7267DF-B1A5-4931-9A6A-A50123B4932F}"/>
              </a:ext>
            </a:extLst>
          </p:cNvPr>
          <p:cNvSpPr/>
          <p:nvPr/>
        </p:nvSpPr>
        <p:spPr bwMode="auto">
          <a:xfrm>
            <a:off x="3217175" y="3599573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9" name="Hexagon 28">
            <a:extLst>
              <a:ext uri="{FF2B5EF4-FFF2-40B4-BE49-F238E27FC236}">
                <a16:creationId xmlns:a16="http://schemas.microsoft.com/office/drawing/2014/main" id="{232FB2C5-1E2B-4E56-8085-88B10E85F678}"/>
              </a:ext>
            </a:extLst>
          </p:cNvPr>
          <p:cNvSpPr/>
          <p:nvPr/>
        </p:nvSpPr>
        <p:spPr bwMode="auto">
          <a:xfrm>
            <a:off x="3974981" y="2492230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" name="Hexagon 29">
            <a:extLst>
              <a:ext uri="{FF2B5EF4-FFF2-40B4-BE49-F238E27FC236}">
                <a16:creationId xmlns:a16="http://schemas.microsoft.com/office/drawing/2014/main" id="{C2D37E7B-B345-47CE-A518-489B13868477}"/>
              </a:ext>
            </a:extLst>
          </p:cNvPr>
          <p:cNvSpPr/>
          <p:nvPr/>
        </p:nvSpPr>
        <p:spPr bwMode="auto">
          <a:xfrm>
            <a:off x="4353884" y="2307672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1" name="Hexagon 30">
            <a:extLst>
              <a:ext uri="{FF2B5EF4-FFF2-40B4-BE49-F238E27FC236}">
                <a16:creationId xmlns:a16="http://schemas.microsoft.com/office/drawing/2014/main" id="{26CB2237-19A9-4EBB-A6AB-D90815D2E6C3}"/>
              </a:ext>
            </a:extLst>
          </p:cNvPr>
          <p:cNvSpPr/>
          <p:nvPr/>
        </p:nvSpPr>
        <p:spPr bwMode="auto">
          <a:xfrm>
            <a:off x="4353884" y="2676788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2" name="Hexagon 31">
            <a:extLst>
              <a:ext uri="{FF2B5EF4-FFF2-40B4-BE49-F238E27FC236}">
                <a16:creationId xmlns:a16="http://schemas.microsoft.com/office/drawing/2014/main" id="{5928AD6F-5804-423E-B860-36F2FF930F2C}"/>
              </a:ext>
            </a:extLst>
          </p:cNvPr>
          <p:cNvSpPr/>
          <p:nvPr/>
        </p:nvSpPr>
        <p:spPr bwMode="auto">
          <a:xfrm>
            <a:off x="4732787" y="2492230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3" name="Hexagon 32">
            <a:extLst>
              <a:ext uri="{FF2B5EF4-FFF2-40B4-BE49-F238E27FC236}">
                <a16:creationId xmlns:a16="http://schemas.microsoft.com/office/drawing/2014/main" id="{EA45482B-EAA8-4385-ABD3-101DBF6E4331}"/>
              </a:ext>
            </a:extLst>
          </p:cNvPr>
          <p:cNvSpPr/>
          <p:nvPr/>
        </p:nvSpPr>
        <p:spPr bwMode="auto">
          <a:xfrm>
            <a:off x="4732787" y="2861345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4" name="Hexagon 33">
            <a:extLst>
              <a:ext uri="{FF2B5EF4-FFF2-40B4-BE49-F238E27FC236}">
                <a16:creationId xmlns:a16="http://schemas.microsoft.com/office/drawing/2014/main" id="{2233F6D5-0509-401C-B6B9-254E3BDEC659}"/>
              </a:ext>
            </a:extLst>
          </p:cNvPr>
          <p:cNvSpPr/>
          <p:nvPr/>
        </p:nvSpPr>
        <p:spPr bwMode="auto">
          <a:xfrm>
            <a:off x="4353884" y="3045903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5" name="Hexagon 34">
            <a:extLst>
              <a:ext uri="{FF2B5EF4-FFF2-40B4-BE49-F238E27FC236}">
                <a16:creationId xmlns:a16="http://schemas.microsoft.com/office/drawing/2014/main" id="{7333BA0B-AC4E-4F18-BAEF-472A0FFCE723}"/>
              </a:ext>
            </a:extLst>
          </p:cNvPr>
          <p:cNvSpPr/>
          <p:nvPr/>
        </p:nvSpPr>
        <p:spPr bwMode="auto">
          <a:xfrm>
            <a:off x="3974981" y="2861344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D609964-847B-4E9B-B300-7839D9843DB5}"/>
              </a:ext>
            </a:extLst>
          </p:cNvPr>
          <p:cNvGrpSpPr/>
          <p:nvPr/>
        </p:nvGrpSpPr>
        <p:grpSpPr>
          <a:xfrm>
            <a:off x="2459373" y="3800211"/>
            <a:ext cx="1210811" cy="1107346"/>
            <a:chOff x="2080470" y="2877424"/>
            <a:chExt cx="1210811" cy="1107346"/>
          </a:xfrm>
        </p:grpSpPr>
        <p:sp>
          <p:nvSpPr>
            <p:cNvPr id="37" name="Hexagon 36">
              <a:extLst>
                <a:ext uri="{FF2B5EF4-FFF2-40B4-BE49-F238E27FC236}">
                  <a16:creationId xmlns:a16="http://schemas.microsoft.com/office/drawing/2014/main" id="{20EF3616-26AD-4CF6-9D97-CAF24EAE6D4D}"/>
                </a:ext>
              </a:extLst>
            </p:cNvPr>
            <p:cNvSpPr/>
            <p:nvPr/>
          </p:nvSpPr>
          <p:spPr bwMode="auto">
            <a:xfrm>
              <a:off x="2080470" y="3061982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8" name="Hexagon 37">
              <a:extLst>
                <a:ext uri="{FF2B5EF4-FFF2-40B4-BE49-F238E27FC236}">
                  <a16:creationId xmlns:a16="http://schemas.microsoft.com/office/drawing/2014/main" id="{5650F62F-4EE5-4F5E-A970-F239DA81E7F2}"/>
                </a:ext>
              </a:extLst>
            </p:cNvPr>
            <p:cNvSpPr/>
            <p:nvPr/>
          </p:nvSpPr>
          <p:spPr bwMode="auto">
            <a:xfrm>
              <a:off x="2459373" y="2877424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9" name="Hexagon 38">
              <a:extLst>
                <a:ext uri="{FF2B5EF4-FFF2-40B4-BE49-F238E27FC236}">
                  <a16:creationId xmlns:a16="http://schemas.microsoft.com/office/drawing/2014/main" id="{4AA3FB7B-C515-4055-A092-CED1E64A7494}"/>
                </a:ext>
              </a:extLst>
            </p:cNvPr>
            <p:cNvSpPr/>
            <p:nvPr/>
          </p:nvSpPr>
          <p:spPr bwMode="auto">
            <a:xfrm>
              <a:off x="2459373" y="3246540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0" name="Hexagon 39">
              <a:extLst>
                <a:ext uri="{FF2B5EF4-FFF2-40B4-BE49-F238E27FC236}">
                  <a16:creationId xmlns:a16="http://schemas.microsoft.com/office/drawing/2014/main" id="{537393D3-89D3-45D9-835E-56DD818FC08C}"/>
                </a:ext>
              </a:extLst>
            </p:cNvPr>
            <p:cNvSpPr/>
            <p:nvPr/>
          </p:nvSpPr>
          <p:spPr bwMode="auto">
            <a:xfrm>
              <a:off x="2838276" y="3061982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1" name="Hexagon 40">
              <a:extLst>
                <a:ext uri="{FF2B5EF4-FFF2-40B4-BE49-F238E27FC236}">
                  <a16:creationId xmlns:a16="http://schemas.microsoft.com/office/drawing/2014/main" id="{B4CAACB0-3715-49A8-BD3E-24929692FC1E}"/>
                </a:ext>
              </a:extLst>
            </p:cNvPr>
            <p:cNvSpPr/>
            <p:nvPr/>
          </p:nvSpPr>
          <p:spPr bwMode="auto">
            <a:xfrm>
              <a:off x="2838276" y="3431097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2" name="Hexagon 41">
              <a:extLst>
                <a:ext uri="{FF2B5EF4-FFF2-40B4-BE49-F238E27FC236}">
                  <a16:creationId xmlns:a16="http://schemas.microsoft.com/office/drawing/2014/main" id="{6D5A4B77-1541-4BF9-9D03-E815F7F66F6E}"/>
                </a:ext>
              </a:extLst>
            </p:cNvPr>
            <p:cNvSpPr/>
            <p:nvPr/>
          </p:nvSpPr>
          <p:spPr bwMode="auto">
            <a:xfrm>
              <a:off x="2459373" y="3615655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3" name="Hexagon 42">
              <a:extLst>
                <a:ext uri="{FF2B5EF4-FFF2-40B4-BE49-F238E27FC236}">
                  <a16:creationId xmlns:a16="http://schemas.microsoft.com/office/drawing/2014/main" id="{62E2E852-89D6-49C7-B597-86A906972075}"/>
                </a:ext>
              </a:extLst>
            </p:cNvPr>
            <p:cNvSpPr/>
            <p:nvPr/>
          </p:nvSpPr>
          <p:spPr bwMode="auto">
            <a:xfrm>
              <a:off x="2080470" y="3431096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CB860149-7E4F-4C94-ACE4-E6741B16482C}"/>
              </a:ext>
            </a:extLst>
          </p:cNvPr>
          <p:cNvGrpSpPr/>
          <p:nvPr/>
        </p:nvGrpSpPr>
        <p:grpSpPr>
          <a:xfrm>
            <a:off x="3577202" y="3984770"/>
            <a:ext cx="1210811" cy="1107346"/>
            <a:chOff x="2080470" y="2877424"/>
            <a:chExt cx="1210811" cy="1107346"/>
          </a:xfrm>
        </p:grpSpPr>
        <p:sp>
          <p:nvSpPr>
            <p:cNvPr id="45" name="Hexagon 44">
              <a:extLst>
                <a:ext uri="{FF2B5EF4-FFF2-40B4-BE49-F238E27FC236}">
                  <a16:creationId xmlns:a16="http://schemas.microsoft.com/office/drawing/2014/main" id="{403AF045-B2B4-4EE8-9ECB-22C6EC62BDDB}"/>
                </a:ext>
              </a:extLst>
            </p:cNvPr>
            <p:cNvSpPr/>
            <p:nvPr/>
          </p:nvSpPr>
          <p:spPr bwMode="auto">
            <a:xfrm>
              <a:off x="2080470" y="3061982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6" name="Hexagon 45">
              <a:extLst>
                <a:ext uri="{FF2B5EF4-FFF2-40B4-BE49-F238E27FC236}">
                  <a16:creationId xmlns:a16="http://schemas.microsoft.com/office/drawing/2014/main" id="{5C1B89E5-53FD-4592-B85B-E34BA3B7845D}"/>
                </a:ext>
              </a:extLst>
            </p:cNvPr>
            <p:cNvSpPr/>
            <p:nvPr/>
          </p:nvSpPr>
          <p:spPr bwMode="auto">
            <a:xfrm>
              <a:off x="2459373" y="2877424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7" name="Hexagon 46">
              <a:extLst>
                <a:ext uri="{FF2B5EF4-FFF2-40B4-BE49-F238E27FC236}">
                  <a16:creationId xmlns:a16="http://schemas.microsoft.com/office/drawing/2014/main" id="{5AA85F19-AE9D-4BB0-8C23-DA7DE528243B}"/>
                </a:ext>
              </a:extLst>
            </p:cNvPr>
            <p:cNvSpPr/>
            <p:nvPr/>
          </p:nvSpPr>
          <p:spPr bwMode="auto">
            <a:xfrm>
              <a:off x="2459373" y="3246540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8" name="Hexagon 47">
              <a:extLst>
                <a:ext uri="{FF2B5EF4-FFF2-40B4-BE49-F238E27FC236}">
                  <a16:creationId xmlns:a16="http://schemas.microsoft.com/office/drawing/2014/main" id="{C49600B2-7AB9-4486-8114-63CB9FC2C1DE}"/>
                </a:ext>
              </a:extLst>
            </p:cNvPr>
            <p:cNvSpPr/>
            <p:nvPr/>
          </p:nvSpPr>
          <p:spPr bwMode="auto">
            <a:xfrm>
              <a:off x="2838276" y="3061982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9" name="Hexagon 48">
              <a:extLst>
                <a:ext uri="{FF2B5EF4-FFF2-40B4-BE49-F238E27FC236}">
                  <a16:creationId xmlns:a16="http://schemas.microsoft.com/office/drawing/2014/main" id="{3B649E1D-8520-4E80-AC3D-6739D963A29D}"/>
                </a:ext>
              </a:extLst>
            </p:cNvPr>
            <p:cNvSpPr/>
            <p:nvPr/>
          </p:nvSpPr>
          <p:spPr bwMode="auto">
            <a:xfrm>
              <a:off x="2838276" y="3431097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0" name="Hexagon 49">
              <a:extLst>
                <a:ext uri="{FF2B5EF4-FFF2-40B4-BE49-F238E27FC236}">
                  <a16:creationId xmlns:a16="http://schemas.microsoft.com/office/drawing/2014/main" id="{32755F44-1BD1-45EE-AC1A-07A9194749C9}"/>
                </a:ext>
              </a:extLst>
            </p:cNvPr>
            <p:cNvSpPr/>
            <p:nvPr/>
          </p:nvSpPr>
          <p:spPr bwMode="auto">
            <a:xfrm>
              <a:off x="2459373" y="3615655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1" name="Hexagon 50">
              <a:extLst>
                <a:ext uri="{FF2B5EF4-FFF2-40B4-BE49-F238E27FC236}">
                  <a16:creationId xmlns:a16="http://schemas.microsoft.com/office/drawing/2014/main" id="{9C1A1C23-C479-4C05-8794-36B70FAFC11E}"/>
                </a:ext>
              </a:extLst>
            </p:cNvPr>
            <p:cNvSpPr/>
            <p:nvPr/>
          </p:nvSpPr>
          <p:spPr bwMode="auto">
            <a:xfrm>
              <a:off x="2080470" y="3431096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53" name="Hexagon 52">
            <a:extLst>
              <a:ext uri="{FF2B5EF4-FFF2-40B4-BE49-F238E27FC236}">
                <a16:creationId xmlns:a16="http://schemas.microsoft.com/office/drawing/2014/main" id="{0196A8DD-71DF-4E2D-A47B-E998AEA30C48}"/>
              </a:ext>
            </a:extLst>
          </p:cNvPr>
          <p:cNvSpPr/>
          <p:nvPr/>
        </p:nvSpPr>
        <p:spPr bwMode="auto">
          <a:xfrm>
            <a:off x="4344093" y="3431098"/>
            <a:ext cx="453005" cy="369115"/>
          </a:xfrm>
          <a:prstGeom prst="hexagon">
            <a:avLst/>
          </a:prstGeom>
          <a:solidFill>
            <a:schemeClr val="tx2">
              <a:lumMod val="25000"/>
              <a:lumOff val="7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4" name="Hexagon 53">
            <a:extLst>
              <a:ext uri="{FF2B5EF4-FFF2-40B4-BE49-F238E27FC236}">
                <a16:creationId xmlns:a16="http://schemas.microsoft.com/office/drawing/2014/main" id="{7766D16C-3EDC-427A-BE31-21022B090E2F}"/>
              </a:ext>
            </a:extLst>
          </p:cNvPr>
          <p:cNvSpPr/>
          <p:nvPr/>
        </p:nvSpPr>
        <p:spPr bwMode="auto">
          <a:xfrm>
            <a:off x="4722996" y="3246540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5" name="Hexagon 54">
            <a:extLst>
              <a:ext uri="{FF2B5EF4-FFF2-40B4-BE49-F238E27FC236}">
                <a16:creationId xmlns:a16="http://schemas.microsoft.com/office/drawing/2014/main" id="{50F34B1D-F369-4721-B4B0-39B8027937B1}"/>
              </a:ext>
            </a:extLst>
          </p:cNvPr>
          <p:cNvSpPr/>
          <p:nvPr/>
        </p:nvSpPr>
        <p:spPr bwMode="auto">
          <a:xfrm>
            <a:off x="4722996" y="3615656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6" name="Hexagon 55">
            <a:extLst>
              <a:ext uri="{FF2B5EF4-FFF2-40B4-BE49-F238E27FC236}">
                <a16:creationId xmlns:a16="http://schemas.microsoft.com/office/drawing/2014/main" id="{A07947F5-7499-4207-90B4-B277D63F3855}"/>
              </a:ext>
            </a:extLst>
          </p:cNvPr>
          <p:cNvSpPr/>
          <p:nvPr/>
        </p:nvSpPr>
        <p:spPr bwMode="auto">
          <a:xfrm>
            <a:off x="5101899" y="3431098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7" name="Hexagon 56">
            <a:extLst>
              <a:ext uri="{FF2B5EF4-FFF2-40B4-BE49-F238E27FC236}">
                <a16:creationId xmlns:a16="http://schemas.microsoft.com/office/drawing/2014/main" id="{D9754554-C830-47C0-9D2F-713F2E19986C}"/>
              </a:ext>
            </a:extLst>
          </p:cNvPr>
          <p:cNvSpPr/>
          <p:nvPr/>
        </p:nvSpPr>
        <p:spPr bwMode="auto">
          <a:xfrm>
            <a:off x="5101899" y="3800213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8" name="Hexagon 57">
            <a:extLst>
              <a:ext uri="{FF2B5EF4-FFF2-40B4-BE49-F238E27FC236}">
                <a16:creationId xmlns:a16="http://schemas.microsoft.com/office/drawing/2014/main" id="{9142C830-B9DF-4792-AF7B-09A5C8491E33}"/>
              </a:ext>
            </a:extLst>
          </p:cNvPr>
          <p:cNvSpPr/>
          <p:nvPr/>
        </p:nvSpPr>
        <p:spPr bwMode="auto">
          <a:xfrm>
            <a:off x="4722996" y="3984771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9" name="Hexagon 58">
            <a:extLst>
              <a:ext uri="{FF2B5EF4-FFF2-40B4-BE49-F238E27FC236}">
                <a16:creationId xmlns:a16="http://schemas.microsoft.com/office/drawing/2014/main" id="{C83BCA57-DA94-4A63-9F88-9DD2A107D5DD}"/>
              </a:ext>
            </a:extLst>
          </p:cNvPr>
          <p:cNvSpPr/>
          <p:nvPr/>
        </p:nvSpPr>
        <p:spPr bwMode="auto">
          <a:xfrm>
            <a:off x="4344093" y="3800212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1" name="Arrow: Curved Down 60">
            <a:extLst>
              <a:ext uri="{FF2B5EF4-FFF2-40B4-BE49-F238E27FC236}">
                <a16:creationId xmlns:a16="http://schemas.microsoft.com/office/drawing/2014/main" id="{C55D2B9E-64A9-4E36-910A-C1B7610FB35D}"/>
              </a:ext>
            </a:extLst>
          </p:cNvPr>
          <p:cNvSpPr/>
          <p:nvPr/>
        </p:nvSpPr>
        <p:spPr bwMode="auto">
          <a:xfrm>
            <a:off x="3803704" y="3322041"/>
            <a:ext cx="757806" cy="293616"/>
          </a:xfrm>
          <a:prstGeom prst="curvedDownArrow">
            <a:avLst/>
          </a:prstGeom>
          <a:solidFill>
            <a:schemeClr val="accent2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2" name="Hexagon 61">
            <a:extLst>
              <a:ext uri="{FF2B5EF4-FFF2-40B4-BE49-F238E27FC236}">
                <a16:creationId xmlns:a16="http://schemas.microsoft.com/office/drawing/2014/main" id="{E528A3A3-DB6C-456D-8DDF-7405C4B9D0E3}"/>
              </a:ext>
            </a:extLst>
          </p:cNvPr>
          <p:cNvSpPr/>
          <p:nvPr/>
        </p:nvSpPr>
        <p:spPr bwMode="auto">
          <a:xfrm>
            <a:off x="5230508" y="1613158"/>
            <a:ext cx="453005" cy="369115"/>
          </a:xfrm>
          <a:prstGeom prst="hexagon">
            <a:avLst/>
          </a:prstGeom>
          <a:solidFill>
            <a:schemeClr val="tx2">
              <a:lumMod val="75000"/>
              <a:lumOff val="25000"/>
            </a:schemeClr>
          </a:solidFill>
          <a:ln w="12700" cap="flat" cmpd="sng" algn="ctr">
            <a:solidFill>
              <a:schemeClr val="tx2">
                <a:lumMod val="25000"/>
                <a:lumOff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3" name="Hexagon 62">
            <a:extLst>
              <a:ext uri="{FF2B5EF4-FFF2-40B4-BE49-F238E27FC236}">
                <a16:creationId xmlns:a16="http://schemas.microsoft.com/office/drawing/2014/main" id="{86588101-EA3A-4C30-82B8-5E27B3C698A1}"/>
              </a:ext>
            </a:extLst>
          </p:cNvPr>
          <p:cNvSpPr/>
          <p:nvPr/>
        </p:nvSpPr>
        <p:spPr bwMode="auto">
          <a:xfrm>
            <a:off x="5343767" y="2676784"/>
            <a:ext cx="453005" cy="369115"/>
          </a:xfrm>
          <a:prstGeom prst="hexagon">
            <a:avLst/>
          </a:prstGeom>
          <a:solidFill>
            <a:schemeClr val="tx2">
              <a:lumMod val="25000"/>
              <a:lumOff val="7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8788469A-239C-44FF-9126-1922E1803F2C}"/>
              </a:ext>
            </a:extLst>
          </p:cNvPr>
          <p:cNvSpPr txBox="1"/>
          <p:nvPr/>
        </p:nvSpPr>
        <p:spPr>
          <a:xfrm>
            <a:off x="5828939" y="1544661"/>
            <a:ext cx="23321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Old RAN node holding AS Context, terminating NG-C and NG-U. RAN Paging triggering node.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4D72C36B-F06C-48CF-9B71-DF78C7B79978}"/>
              </a:ext>
            </a:extLst>
          </p:cNvPr>
          <p:cNvSpPr txBox="1"/>
          <p:nvPr/>
        </p:nvSpPr>
        <p:spPr>
          <a:xfrm>
            <a:off x="5828939" y="2769486"/>
            <a:ext cx="23321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New RAN node configured with the cell that UE is currently camping on while in RRC Inactive state.</a:t>
            </a:r>
          </a:p>
        </p:txBody>
      </p:sp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84241492-B1B7-49A1-961B-018CA43CF5AC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4409110" y="3415016"/>
            <a:ext cx="1345727" cy="982589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rgbClr val="C000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9" name="TextBox 68">
            <a:extLst>
              <a:ext uri="{FF2B5EF4-FFF2-40B4-BE49-F238E27FC236}">
                <a16:creationId xmlns:a16="http://schemas.microsoft.com/office/drawing/2014/main" id="{FDF78D28-18B5-4251-BBD8-BBB34EE3E88E}"/>
              </a:ext>
            </a:extLst>
          </p:cNvPr>
          <p:cNvSpPr txBox="1"/>
          <p:nvPr/>
        </p:nvSpPr>
        <p:spPr>
          <a:xfrm>
            <a:off x="5781406" y="3953450"/>
            <a:ext cx="23321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RAN Paging from old to new RAN node enabling UE reachability while in RRC Inactive state.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9C74A5CB-58EB-4D1C-8B3B-0FA4ED16DC36}"/>
              </a:ext>
            </a:extLst>
          </p:cNvPr>
          <p:cNvSpPr txBox="1"/>
          <p:nvPr/>
        </p:nvSpPr>
        <p:spPr>
          <a:xfrm>
            <a:off x="753604" y="5443326"/>
            <a:ext cx="74410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To enable UE reachability while in RRC Inactive state for MT sessions, support for RAN Paging from old to RAN node(s) providing radio coverage for that UE is required</a:t>
            </a:r>
            <a:r>
              <a:rPr lang="en-US" sz="1400" dirty="0"/>
              <a:t>. </a:t>
            </a:r>
            <a:r>
              <a:rPr lang="en-US" sz="1400" dirty="0">
                <a:solidFill>
                  <a:srgbClr val="FF0000"/>
                </a:solidFill>
              </a:rPr>
              <a:t>RAN paging occurs over </a:t>
            </a:r>
            <a:r>
              <a:rPr lang="en-US" sz="1400" dirty="0" err="1">
                <a:solidFill>
                  <a:srgbClr val="FF0000"/>
                </a:solidFill>
              </a:rPr>
              <a:t>Xn</a:t>
            </a:r>
            <a:r>
              <a:rPr lang="en-US" sz="1400" dirty="0">
                <a:solidFill>
                  <a:srgbClr val="FF0000"/>
                </a:solidFill>
              </a:rPr>
              <a:t> !</a:t>
            </a:r>
          </a:p>
        </p:txBody>
      </p:sp>
    </p:spTree>
    <p:extLst>
      <p:ext uri="{BB962C8B-B14F-4D97-AF65-F5344CB8AC3E}">
        <p14:creationId xmlns:p14="http://schemas.microsoft.com/office/powerpoint/2010/main" val="20879154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AD00D31-AAEA-49AC-BA44-D25267D7DB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RAN Paging reliability and AS Context transfer relies on connectivity between old and new RAN.</a:t>
            </a:r>
          </a:p>
          <a:p>
            <a:r>
              <a:rPr lang="en-US" dirty="0"/>
              <a:t>Two solutions:</a:t>
            </a:r>
          </a:p>
          <a:p>
            <a:pPr marL="812800" lvl="1" indent="-457200">
              <a:buFont typeface="+mj-lt"/>
              <a:buAutoNum type="arabicPeriod"/>
            </a:pPr>
            <a:r>
              <a:rPr lang="en-US" dirty="0"/>
              <a:t>RAN Notification Area* limited by </a:t>
            </a:r>
            <a:r>
              <a:rPr lang="en-US" dirty="0" err="1"/>
              <a:t>Xn</a:t>
            </a:r>
            <a:r>
              <a:rPr lang="en-US" dirty="0"/>
              <a:t> connectivity;</a:t>
            </a:r>
          </a:p>
          <a:p>
            <a:pPr marL="812800" lvl="1" indent="-457200">
              <a:buFont typeface="+mj-lt"/>
              <a:buAutoNum type="arabicPeriod"/>
            </a:pPr>
            <a:r>
              <a:rPr lang="en-US" dirty="0"/>
              <a:t>RAN Notification Area extending beyond </a:t>
            </a:r>
            <a:r>
              <a:rPr lang="en-US" dirty="0" err="1"/>
              <a:t>Xn</a:t>
            </a:r>
            <a:r>
              <a:rPr lang="en-US" dirty="0"/>
              <a:t> connectivity by CN relay, if </a:t>
            </a:r>
            <a:r>
              <a:rPr lang="en-US" dirty="0" err="1"/>
              <a:t>Xn</a:t>
            </a:r>
            <a:r>
              <a:rPr lang="en-US" dirty="0"/>
              <a:t> not available (Ericsson);</a:t>
            </a:r>
          </a:p>
          <a:p>
            <a:endParaRPr lang="en-US" sz="1800" dirty="0"/>
          </a:p>
          <a:p>
            <a:endParaRPr lang="en-US" sz="1800" dirty="0"/>
          </a:p>
          <a:p>
            <a:r>
              <a:rPr lang="en-US" sz="1800" dirty="0"/>
              <a:t>*</a:t>
            </a:r>
            <a:r>
              <a:rPr lang="en-GB" sz="1800" dirty="0"/>
              <a:t>“RAN Notification Area”: configured by serving RAN node, either list of cells, or RAN Area (broadcast) or List of TAIs (Ericsson).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D09F47C-59D2-4D48-A200-384D42C2F4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Solutions</a:t>
            </a:r>
          </a:p>
        </p:txBody>
      </p:sp>
    </p:spTree>
    <p:extLst>
      <p:ext uri="{BB962C8B-B14F-4D97-AF65-F5344CB8AC3E}">
        <p14:creationId xmlns:p14="http://schemas.microsoft.com/office/powerpoint/2010/main" val="12700774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09A0A57-0179-48A4-91DF-757F207596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Solution-1 (1)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1F74E07B-B4C1-4689-B372-62EB3A216DA1}"/>
              </a:ext>
            </a:extLst>
          </p:cNvPr>
          <p:cNvGrpSpPr/>
          <p:nvPr/>
        </p:nvGrpSpPr>
        <p:grpSpPr>
          <a:xfrm>
            <a:off x="796258" y="1070118"/>
            <a:ext cx="3474434" cy="2960270"/>
            <a:chOff x="2080470" y="2131846"/>
            <a:chExt cx="3474434" cy="2960270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6B384FE8-F34C-42E0-80DB-9CA8205E094E}"/>
                </a:ext>
              </a:extLst>
            </p:cNvPr>
            <p:cNvGrpSpPr/>
            <p:nvPr/>
          </p:nvGrpSpPr>
          <p:grpSpPr>
            <a:xfrm>
              <a:off x="2080470" y="2877424"/>
              <a:ext cx="1210811" cy="1107346"/>
              <a:chOff x="2080470" y="2877424"/>
              <a:chExt cx="1210811" cy="1107346"/>
            </a:xfrm>
          </p:grpSpPr>
          <p:sp>
            <p:nvSpPr>
              <p:cNvPr id="4" name="Hexagon 3">
                <a:extLst>
                  <a:ext uri="{FF2B5EF4-FFF2-40B4-BE49-F238E27FC236}">
                    <a16:creationId xmlns:a16="http://schemas.microsoft.com/office/drawing/2014/main" id="{D04996C4-2E4F-49FC-B663-C40C85E7E23D}"/>
                  </a:ext>
                </a:extLst>
              </p:cNvPr>
              <p:cNvSpPr/>
              <p:nvPr/>
            </p:nvSpPr>
            <p:spPr bwMode="auto">
              <a:xfrm>
                <a:off x="2080470" y="3061982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" name="Hexagon 4">
                <a:extLst>
                  <a:ext uri="{FF2B5EF4-FFF2-40B4-BE49-F238E27FC236}">
                    <a16:creationId xmlns:a16="http://schemas.microsoft.com/office/drawing/2014/main" id="{255949B1-AC36-4351-9E96-73DFA09CE53C}"/>
                  </a:ext>
                </a:extLst>
              </p:cNvPr>
              <p:cNvSpPr/>
              <p:nvPr/>
            </p:nvSpPr>
            <p:spPr bwMode="auto">
              <a:xfrm>
                <a:off x="2459373" y="2877424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6" name="Hexagon 5">
                <a:extLst>
                  <a:ext uri="{FF2B5EF4-FFF2-40B4-BE49-F238E27FC236}">
                    <a16:creationId xmlns:a16="http://schemas.microsoft.com/office/drawing/2014/main" id="{2182A40D-D7F9-48D6-9353-31C12A08D71F}"/>
                  </a:ext>
                </a:extLst>
              </p:cNvPr>
              <p:cNvSpPr/>
              <p:nvPr/>
            </p:nvSpPr>
            <p:spPr bwMode="auto">
              <a:xfrm>
                <a:off x="2459373" y="3246540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7" name="Hexagon 6">
                <a:extLst>
                  <a:ext uri="{FF2B5EF4-FFF2-40B4-BE49-F238E27FC236}">
                    <a16:creationId xmlns:a16="http://schemas.microsoft.com/office/drawing/2014/main" id="{E27A519D-C161-4205-922F-FB22B21E2AB6}"/>
                  </a:ext>
                </a:extLst>
              </p:cNvPr>
              <p:cNvSpPr/>
              <p:nvPr/>
            </p:nvSpPr>
            <p:spPr bwMode="auto">
              <a:xfrm>
                <a:off x="2838276" y="3061982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8" name="Hexagon 7">
                <a:extLst>
                  <a:ext uri="{FF2B5EF4-FFF2-40B4-BE49-F238E27FC236}">
                    <a16:creationId xmlns:a16="http://schemas.microsoft.com/office/drawing/2014/main" id="{14DC0B7C-755A-4286-B080-12FDB3FECC32}"/>
                  </a:ext>
                </a:extLst>
              </p:cNvPr>
              <p:cNvSpPr/>
              <p:nvPr/>
            </p:nvSpPr>
            <p:spPr bwMode="auto">
              <a:xfrm>
                <a:off x="2838276" y="3431097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9" name="Hexagon 8">
                <a:extLst>
                  <a:ext uri="{FF2B5EF4-FFF2-40B4-BE49-F238E27FC236}">
                    <a16:creationId xmlns:a16="http://schemas.microsoft.com/office/drawing/2014/main" id="{B69428D6-2ADB-479B-ADD4-1D0A9DB587F6}"/>
                  </a:ext>
                </a:extLst>
              </p:cNvPr>
              <p:cNvSpPr/>
              <p:nvPr/>
            </p:nvSpPr>
            <p:spPr bwMode="auto">
              <a:xfrm>
                <a:off x="2459373" y="3615655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0" name="Hexagon 9">
                <a:extLst>
                  <a:ext uri="{FF2B5EF4-FFF2-40B4-BE49-F238E27FC236}">
                    <a16:creationId xmlns:a16="http://schemas.microsoft.com/office/drawing/2014/main" id="{5AAB56B7-1DB3-4265-8F1D-2CB69564FEB9}"/>
                  </a:ext>
                </a:extLst>
              </p:cNvPr>
              <p:cNvSpPr/>
              <p:nvPr/>
            </p:nvSpPr>
            <p:spPr bwMode="auto">
              <a:xfrm>
                <a:off x="2080470" y="3431096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42C4B7E7-A836-4E8A-8734-80B89775F6CA}"/>
                </a:ext>
              </a:extLst>
            </p:cNvPr>
            <p:cNvGrpSpPr/>
            <p:nvPr/>
          </p:nvGrpSpPr>
          <p:grpSpPr>
            <a:xfrm>
              <a:off x="2838275" y="2131846"/>
              <a:ext cx="1210811" cy="1107346"/>
              <a:chOff x="2080470" y="2877424"/>
              <a:chExt cx="1210811" cy="1107346"/>
            </a:xfrm>
          </p:grpSpPr>
          <p:sp>
            <p:nvSpPr>
              <p:cNvPr id="13" name="Hexagon 12">
                <a:extLst>
                  <a:ext uri="{FF2B5EF4-FFF2-40B4-BE49-F238E27FC236}">
                    <a16:creationId xmlns:a16="http://schemas.microsoft.com/office/drawing/2014/main" id="{CE60A6CF-91C5-412A-ADAB-016840E40392}"/>
                  </a:ext>
                </a:extLst>
              </p:cNvPr>
              <p:cNvSpPr/>
              <p:nvPr/>
            </p:nvSpPr>
            <p:spPr bwMode="auto">
              <a:xfrm>
                <a:off x="2080470" y="3061982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4" name="Hexagon 13">
                <a:extLst>
                  <a:ext uri="{FF2B5EF4-FFF2-40B4-BE49-F238E27FC236}">
                    <a16:creationId xmlns:a16="http://schemas.microsoft.com/office/drawing/2014/main" id="{8170EFB4-F4CA-4F88-B4A9-3DCE13AE4890}"/>
                  </a:ext>
                </a:extLst>
              </p:cNvPr>
              <p:cNvSpPr/>
              <p:nvPr/>
            </p:nvSpPr>
            <p:spPr bwMode="auto">
              <a:xfrm>
                <a:off x="2459373" y="2877424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5" name="Hexagon 14">
                <a:extLst>
                  <a:ext uri="{FF2B5EF4-FFF2-40B4-BE49-F238E27FC236}">
                    <a16:creationId xmlns:a16="http://schemas.microsoft.com/office/drawing/2014/main" id="{F69599C4-2CB7-4793-8812-4F3E06F3BABA}"/>
                  </a:ext>
                </a:extLst>
              </p:cNvPr>
              <p:cNvSpPr/>
              <p:nvPr/>
            </p:nvSpPr>
            <p:spPr bwMode="auto">
              <a:xfrm>
                <a:off x="2459373" y="3246540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6" name="Hexagon 15">
                <a:extLst>
                  <a:ext uri="{FF2B5EF4-FFF2-40B4-BE49-F238E27FC236}">
                    <a16:creationId xmlns:a16="http://schemas.microsoft.com/office/drawing/2014/main" id="{AAEDA45C-5453-43BA-8297-B307CBA3EECC}"/>
                  </a:ext>
                </a:extLst>
              </p:cNvPr>
              <p:cNvSpPr/>
              <p:nvPr/>
            </p:nvSpPr>
            <p:spPr bwMode="auto">
              <a:xfrm>
                <a:off x="2838276" y="3061982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7" name="Hexagon 16">
                <a:extLst>
                  <a:ext uri="{FF2B5EF4-FFF2-40B4-BE49-F238E27FC236}">
                    <a16:creationId xmlns:a16="http://schemas.microsoft.com/office/drawing/2014/main" id="{EC9D9A4C-B380-4C9D-8C87-305FBBE30E1A}"/>
                  </a:ext>
                </a:extLst>
              </p:cNvPr>
              <p:cNvSpPr/>
              <p:nvPr/>
            </p:nvSpPr>
            <p:spPr bwMode="auto">
              <a:xfrm>
                <a:off x="2838276" y="3431097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8" name="Hexagon 17">
                <a:extLst>
                  <a:ext uri="{FF2B5EF4-FFF2-40B4-BE49-F238E27FC236}">
                    <a16:creationId xmlns:a16="http://schemas.microsoft.com/office/drawing/2014/main" id="{BA264DEC-B23F-4B8A-8FFF-8D678AEC69BE}"/>
                  </a:ext>
                </a:extLst>
              </p:cNvPr>
              <p:cNvSpPr/>
              <p:nvPr/>
            </p:nvSpPr>
            <p:spPr bwMode="auto">
              <a:xfrm>
                <a:off x="2459373" y="3615655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9" name="Hexagon 18">
                <a:extLst>
                  <a:ext uri="{FF2B5EF4-FFF2-40B4-BE49-F238E27FC236}">
                    <a16:creationId xmlns:a16="http://schemas.microsoft.com/office/drawing/2014/main" id="{C9610115-D42F-46A4-8285-AB2A74B14144}"/>
                  </a:ext>
                </a:extLst>
              </p:cNvPr>
              <p:cNvSpPr/>
              <p:nvPr/>
            </p:nvSpPr>
            <p:spPr bwMode="auto">
              <a:xfrm>
                <a:off x="2080470" y="3431096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sp>
          <p:nvSpPr>
            <p:cNvPr id="21" name="Hexagon 20">
              <a:extLst>
                <a:ext uri="{FF2B5EF4-FFF2-40B4-BE49-F238E27FC236}">
                  <a16:creationId xmlns:a16="http://schemas.microsoft.com/office/drawing/2014/main" id="{EF47533B-3969-40B6-A1FB-101064825CBE}"/>
                </a:ext>
              </a:extLst>
            </p:cNvPr>
            <p:cNvSpPr/>
            <p:nvPr/>
          </p:nvSpPr>
          <p:spPr bwMode="auto">
            <a:xfrm>
              <a:off x="3217175" y="3230459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2" name="Hexagon 21">
              <a:extLst>
                <a:ext uri="{FF2B5EF4-FFF2-40B4-BE49-F238E27FC236}">
                  <a16:creationId xmlns:a16="http://schemas.microsoft.com/office/drawing/2014/main" id="{53D3D13E-9502-47D6-8D6D-9F3AEFC489DC}"/>
                </a:ext>
              </a:extLst>
            </p:cNvPr>
            <p:cNvSpPr/>
            <p:nvPr/>
          </p:nvSpPr>
          <p:spPr bwMode="auto">
            <a:xfrm>
              <a:off x="3596078" y="3045901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3" name="Hexagon 22">
              <a:extLst>
                <a:ext uri="{FF2B5EF4-FFF2-40B4-BE49-F238E27FC236}">
                  <a16:creationId xmlns:a16="http://schemas.microsoft.com/office/drawing/2014/main" id="{F91DF1E2-DFEC-4A98-A3B1-5D5297A01B85}"/>
                </a:ext>
              </a:extLst>
            </p:cNvPr>
            <p:cNvSpPr/>
            <p:nvPr/>
          </p:nvSpPr>
          <p:spPr bwMode="auto">
            <a:xfrm>
              <a:off x="3596078" y="3441959"/>
              <a:ext cx="453005" cy="292222"/>
            </a:xfrm>
            <a:prstGeom prst="hexagon">
              <a:avLst/>
            </a:prstGeom>
            <a:solidFill>
              <a:srgbClr val="89BA17"/>
            </a:solidFill>
            <a:ln w="12700" cap="flat" cmpd="sng" algn="ctr">
              <a:solidFill>
                <a:schemeClr val="tx2">
                  <a:lumMod val="25000"/>
                  <a:lumOff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4" name="Hexagon 23">
              <a:extLst>
                <a:ext uri="{FF2B5EF4-FFF2-40B4-BE49-F238E27FC236}">
                  <a16:creationId xmlns:a16="http://schemas.microsoft.com/office/drawing/2014/main" id="{342BC158-DF93-4BAC-8996-9A1903C0A47B}"/>
                </a:ext>
              </a:extLst>
            </p:cNvPr>
            <p:cNvSpPr/>
            <p:nvPr/>
          </p:nvSpPr>
          <p:spPr bwMode="auto">
            <a:xfrm>
              <a:off x="3974981" y="3230459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5" name="Hexagon 24">
              <a:extLst>
                <a:ext uri="{FF2B5EF4-FFF2-40B4-BE49-F238E27FC236}">
                  <a16:creationId xmlns:a16="http://schemas.microsoft.com/office/drawing/2014/main" id="{EA8D8868-58AC-4091-B054-FA3D1B40FF10}"/>
                </a:ext>
              </a:extLst>
            </p:cNvPr>
            <p:cNvSpPr/>
            <p:nvPr/>
          </p:nvSpPr>
          <p:spPr bwMode="auto">
            <a:xfrm>
              <a:off x="3974981" y="3599574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6" name="Hexagon 25">
              <a:extLst>
                <a:ext uri="{FF2B5EF4-FFF2-40B4-BE49-F238E27FC236}">
                  <a16:creationId xmlns:a16="http://schemas.microsoft.com/office/drawing/2014/main" id="{F34493BA-06BA-4E32-8C9B-95D679F024CE}"/>
                </a:ext>
              </a:extLst>
            </p:cNvPr>
            <p:cNvSpPr/>
            <p:nvPr/>
          </p:nvSpPr>
          <p:spPr bwMode="auto">
            <a:xfrm>
              <a:off x="3596078" y="3784132"/>
              <a:ext cx="453005" cy="369115"/>
            </a:xfrm>
            <a:prstGeom prst="hexagon">
              <a:avLst/>
            </a:prstGeom>
            <a:solidFill>
              <a:srgbClr val="89BA17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7" name="Hexagon 26">
              <a:extLst>
                <a:ext uri="{FF2B5EF4-FFF2-40B4-BE49-F238E27FC236}">
                  <a16:creationId xmlns:a16="http://schemas.microsoft.com/office/drawing/2014/main" id="{AF7267DF-B1A5-4931-9A6A-A50123B4932F}"/>
                </a:ext>
              </a:extLst>
            </p:cNvPr>
            <p:cNvSpPr/>
            <p:nvPr/>
          </p:nvSpPr>
          <p:spPr bwMode="auto">
            <a:xfrm>
              <a:off x="3217175" y="3599573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9" name="Hexagon 28">
              <a:extLst>
                <a:ext uri="{FF2B5EF4-FFF2-40B4-BE49-F238E27FC236}">
                  <a16:creationId xmlns:a16="http://schemas.microsoft.com/office/drawing/2014/main" id="{232FB2C5-1E2B-4E56-8085-88B10E85F678}"/>
                </a:ext>
              </a:extLst>
            </p:cNvPr>
            <p:cNvSpPr/>
            <p:nvPr/>
          </p:nvSpPr>
          <p:spPr bwMode="auto">
            <a:xfrm>
              <a:off x="3974981" y="2492230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0" name="Hexagon 29">
              <a:extLst>
                <a:ext uri="{FF2B5EF4-FFF2-40B4-BE49-F238E27FC236}">
                  <a16:creationId xmlns:a16="http://schemas.microsoft.com/office/drawing/2014/main" id="{C2D37E7B-B345-47CE-A518-489B13868477}"/>
                </a:ext>
              </a:extLst>
            </p:cNvPr>
            <p:cNvSpPr/>
            <p:nvPr/>
          </p:nvSpPr>
          <p:spPr bwMode="auto">
            <a:xfrm>
              <a:off x="4353884" y="2307672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1" name="Hexagon 30">
              <a:extLst>
                <a:ext uri="{FF2B5EF4-FFF2-40B4-BE49-F238E27FC236}">
                  <a16:creationId xmlns:a16="http://schemas.microsoft.com/office/drawing/2014/main" id="{26CB2237-19A9-4EBB-A6AB-D90815D2E6C3}"/>
                </a:ext>
              </a:extLst>
            </p:cNvPr>
            <p:cNvSpPr/>
            <p:nvPr/>
          </p:nvSpPr>
          <p:spPr bwMode="auto">
            <a:xfrm>
              <a:off x="4353884" y="2676788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2" name="Hexagon 31">
              <a:extLst>
                <a:ext uri="{FF2B5EF4-FFF2-40B4-BE49-F238E27FC236}">
                  <a16:creationId xmlns:a16="http://schemas.microsoft.com/office/drawing/2014/main" id="{5928AD6F-5804-423E-B860-36F2FF930F2C}"/>
                </a:ext>
              </a:extLst>
            </p:cNvPr>
            <p:cNvSpPr/>
            <p:nvPr/>
          </p:nvSpPr>
          <p:spPr bwMode="auto">
            <a:xfrm>
              <a:off x="4732787" y="2492230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3" name="Hexagon 32">
              <a:extLst>
                <a:ext uri="{FF2B5EF4-FFF2-40B4-BE49-F238E27FC236}">
                  <a16:creationId xmlns:a16="http://schemas.microsoft.com/office/drawing/2014/main" id="{EA45482B-EAA8-4385-ABD3-101DBF6E4331}"/>
                </a:ext>
              </a:extLst>
            </p:cNvPr>
            <p:cNvSpPr/>
            <p:nvPr/>
          </p:nvSpPr>
          <p:spPr bwMode="auto">
            <a:xfrm>
              <a:off x="4732787" y="2861345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4" name="Hexagon 33">
              <a:extLst>
                <a:ext uri="{FF2B5EF4-FFF2-40B4-BE49-F238E27FC236}">
                  <a16:creationId xmlns:a16="http://schemas.microsoft.com/office/drawing/2014/main" id="{2233F6D5-0509-401C-B6B9-254E3BDEC659}"/>
                </a:ext>
              </a:extLst>
            </p:cNvPr>
            <p:cNvSpPr/>
            <p:nvPr/>
          </p:nvSpPr>
          <p:spPr bwMode="auto">
            <a:xfrm>
              <a:off x="4353884" y="3045903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5" name="Hexagon 34">
              <a:extLst>
                <a:ext uri="{FF2B5EF4-FFF2-40B4-BE49-F238E27FC236}">
                  <a16:creationId xmlns:a16="http://schemas.microsoft.com/office/drawing/2014/main" id="{7333BA0B-AC4E-4F18-BAEF-472A0FFCE723}"/>
                </a:ext>
              </a:extLst>
            </p:cNvPr>
            <p:cNvSpPr/>
            <p:nvPr/>
          </p:nvSpPr>
          <p:spPr bwMode="auto">
            <a:xfrm>
              <a:off x="3974981" y="2861344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AD609964-847B-4E9B-B300-7839D9843DB5}"/>
                </a:ext>
              </a:extLst>
            </p:cNvPr>
            <p:cNvGrpSpPr/>
            <p:nvPr/>
          </p:nvGrpSpPr>
          <p:grpSpPr>
            <a:xfrm>
              <a:off x="2459373" y="3800211"/>
              <a:ext cx="1210811" cy="1107346"/>
              <a:chOff x="2080470" y="2877424"/>
              <a:chExt cx="1210811" cy="1107346"/>
            </a:xfrm>
          </p:grpSpPr>
          <p:sp>
            <p:nvSpPr>
              <p:cNvPr id="37" name="Hexagon 36">
                <a:extLst>
                  <a:ext uri="{FF2B5EF4-FFF2-40B4-BE49-F238E27FC236}">
                    <a16:creationId xmlns:a16="http://schemas.microsoft.com/office/drawing/2014/main" id="{20EF3616-26AD-4CF6-9D97-CAF24EAE6D4D}"/>
                  </a:ext>
                </a:extLst>
              </p:cNvPr>
              <p:cNvSpPr/>
              <p:nvPr/>
            </p:nvSpPr>
            <p:spPr bwMode="auto">
              <a:xfrm>
                <a:off x="2080470" y="3061982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8" name="Hexagon 37">
                <a:extLst>
                  <a:ext uri="{FF2B5EF4-FFF2-40B4-BE49-F238E27FC236}">
                    <a16:creationId xmlns:a16="http://schemas.microsoft.com/office/drawing/2014/main" id="{5650F62F-4EE5-4F5E-A970-F239DA81E7F2}"/>
                  </a:ext>
                </a:extLst>
              </p:cNvPr>
              <p:cNvSpPr/>
              <p:nvPr/>
            </p:nvSpPr>
            <p:spPr bwMode="auto">
              <a:xfrm>
                <a:off x="2459373" y="2877424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9" name="Hexagon 38">
                <a:extLst>
                  <a:ext uri="{FF2B5EF4-FFF2-40B4-BE49-F238E27FC236}">
                    <a16:creationId xmlns:a16="http://schemas.microsoft.com/office/drawing/2014/main" id="{4AA3FB7B-C515-4055-A092-CED1E64A7494}"/>
                  </a:ext>
                </a:extLst>
              </p:cNvPr>
              <p:cNvSpPr/>
              <p:nvPr/>
            </p:nvSpPr>
            <p:spPr bwMode="auto">
              <a:xfrm>
                <a:off x="2459373" y="3246540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0" name="Hexagon 39">
                <a:extLst>
                  <a:ext uri="{FF2B5EF4-FFF2-40B4-BE49-F238E27FC236}">
                    <a16:creationId xmlns:a16="http://schemas.microsoft.com/office/drawing/2014/main" id="{537393D3-89D3-45D9-835E-56DD818FC08C}"/>
                  </a:ext>
                </a:extLst>
              </p:cNvPr>
              <p:cNvSpPr/>
              <p:nvPr/>
            </p:nvSpPr>
            <p:spPr bwMode="auto">
              <a:xfrm>
                <a:off x="2838276" y="3061982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1" name="Hexagon 40">
                <a:extLst>
                  <a:ext uri="{FF2B5EF4-FFF2-40B4-BE49-F238E27FC236}">
                    <a16:creationId xmlns:a16="http://schemas.microsoft.com/office/drawing/2014/main" id="{B4CAACB0-3715-49A8-BD3E-24929692FC1E}"/>
                  </a:ext>
                </a:extLst>
              </p:cNvPr>
              <p:cNvSpPr/>
              <p:nvPr/>
            </p:nvSpPr>
            <p:spPr bwMode="auto">
              <a:xfrm>
                <a:off x="2838276" y="3431097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2" name="Hexagon 41">
                <a:extLst>
                  <a:ext uri="{FF2B5EF4-FFF2-40B4-BE49-F238E27FC236}">
                    <a16:creationId xmlns:a16="http://schemas.microsoft.com/office/drawing/2014/main" id="{6D5A4B77-1541-4BF9-9D03-E815F7F66F6E}"/>
                  </a:ext>
                </a:extLst>
              </p:cNvPr>
              <p:cNvSpPr/>
              <p:nvPr/>
            </p:nvSpPr>
            <p:spPr bwMode="auto">
              <a:xfrm>
                <a:off x="2459373" y="3615655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3" name="Hexagon 42">
                <a:extLst>
                  <a:ext uri="{FF2B5EF4-FFF2-40B4-BE49-F238E27FC236}">
                    <a16:creationId xmlns:a16="http://schemas.microsoft.com/office/drawing/2014/main" id="{62E2E852-89D6-49C7-B597-86A906972075}"/>
                  </a:ext>
                </a:extLst>
              </p:cNvPr>
              <p:cNvSpPr/>
              <p:nvPr/>
            </p:nvSpPr>
            <p:spPr bwMode="auto">
              <a:xfrm>
                <a:off x="2080470" y="3431096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CB860149-7E4F-4C94-ACE4-E6741B16482C}"/>
                </a:ext>
              </a:extLst>
            </p:cNvPr>
            <p:cNvGrpSpPr/>
            <p:nvPr/>
          </p:nvGrpSpPr>
          <p:grpSpPr>
            <a:xfrm>
              <a:off x="3577202" y="3984770"/>
              <a:ext cx="1210811" cy="1107346"/>
              <a:chOff x="2080470" y="2877424"/>
              <a:chExt cx="1210811" cy="1107346"/>
            </a:xfrm>
          </p:grpSpPr>
          <p:sp>
            <p:nvSpPr>
              <p:cNvPr id="45" name="Hexagon 44">
                <a:extLst>
                  <a:ext uri="{FF2B5EF4-FFF2-40B4-BE49-F238E27FC236}">
                    <a16:creationId xmlns:a16="http://schemas.microsoft.com/office/drawing/2014/main" id="{403AF045-B2B4-4EE8-9ECB-22C6EC62BDDB}"/>
                  </a:ext>
                </a:extLst>
              </p:cNvPr>
              <p:cNvSpPr/>
              <p:nvPr/>
            </p:nvSpPr>
            <p:spPr bwMode="auto">
              <a:xfrm>
                <a:off x="2080470" y="3061982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6" name="Hexagon 45">
                <a:extLst>
                  <a:ext uri="{FF2B5EF4-FFF2-40B4-BE49-F238E27FC236}">
                    <a16:creationId xmlns:a16="http://schemas.microsoft.com/office/drawing/2014/main" id="{5C1B89E5-53FD-4592-B85B-E34BA3B7845D}"/>
                  </a:ext>
                </a:extLst>
              </p:cNvPr>
              <p:cNvSpPr/>
              <p:nvPr/>
            </p:nvSpPr>
            <p:spPr bwMode="auto">
              <a:xfrm>
                <a:off x="2459373" y="2877424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7" name="Hexagon 46">
                <a:extLst>
                  <a:ext uri="{FF2B5EF4-FFF2-40B4-BE49-F238E27FC236}">
                    <a16:creationId xmlns:a16="http://schemas.microsoft.com/office/drawing/2014/main" id="{5AA85F19-AE9D-4BB0-8C23-DA7DE528243B}"/>
                  </a:ext>
                </a:extLst>
              </p:cNvPr>
              <p:cNvSpPr/>
              <p:nvPr/>
            </p:nvSpPr>
            <p:spPr bwMode="auto">
              <a:xfrm>
                <a:off x="2459373" y="3246540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8" name="Hexagon 47">
                <a:extLst>
                  <a:ext uri="{FF2B5EF4-FFF2-40B4-BE49-F238E27FC236}">
                    <a16:creationId xmlns:a16="http://schemas.microsoft.com/office/drawing/2014/main" id="{C49600B2-7AB9-4486-8114-63CB9FC2C1DE}"/>
                  </a:ext>
                </a:extLst>
              </p:cNvPr>
              <p:cNvSpPr/>
              <p:nvPr/>
            </p:nvSpPr>
            <p:spPr bwMode="auto">
              <a:xfrm>
                <a:off x="2838276" y="3061982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9" name="Hexagon 48">
                <a:extLst>
                  <a:ext uri="{FF2B5EF4-FFF2-40B4-BE49-F238E27FC236}">
                    <a16:creationId xmlns:a16="http://schemas.microsoft.com/office/drawing/2014/main" id="{3B649E1D-8520-4E80-AC3D-6739D963A29D}"/>
                  </a:ext>
                </a:extLst>
              </p:cNvPr>
              <p:cNvSpPr/>
              <p:nvPr/>
            </p:nvSpPr>
            <p:spPr bwMode="auto">
              <a:xfrm>
                <a:off x="2838276" y="3431097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0" name="Hexagon 49">
                <a:extLst>
                  <a:ext uri="{FF2B5EF4-FFF2-40B4-BE49-F238E27FC236}">
                    <a16:creationId xmlns:a16="http://schemas.microsoft.com/office/drawing/2014/main" id="{32755F44-1BD1-45EE-AC1A-07A9194749C9}"/>
                  </a:ext>
                </a:extLst>
              </p:cNvPr>
              <p:cNvSpPr/>
              <p:nvPr/>
            </p:nvSpPr>
            <p:spPr bwMode="auto">
              <a:xfrm>
                <a:off x="2459373" y="3615655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1" name="Hexagon 50">
                <a:extLst>
                  <a:ext uri="{FF2B5EF4-FFF2-40B4-BE49-F238E27FC236}">
                    <a16:creationId xmlns:a16="http://schemas.microsoft.com/office/drawing/2014/main" id="{9C1A1C23-C479-4C05-8794-36B70FAFC11E}"/>
                  </a:ext>
                </a:extLst>
              </p:cNvPr>
              <p:cNvSpPr/>
              <p:nvPr/>
            </p:nvSpPr>
            <p:spPr bwMode="auto">
              <a:xfrm>
                <a:off x="2080470" y="3431096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sp>
          <p:nvSpPr>
            <p:cNvPr id="53" name="Hexagon 52">
              <a:extLst>
                <a:ext uri="{FF2B5EF4-FFF2-40B4-BE49-F238E27FC236}">
                  <a16:creationId xmlns:a16="http://schemas.microsoft.com/office/drawing/2014/main" id="{0196A8DD-71DF-4E2D-A47B-E998AEA30C48}"/>
                </a:ext>
              </a:extLst>
            </p:cNvPr>
            <p:cNvSpPr/>
            <p:nvPr/>
          </p:nvSpPr>
          <p:spPr bwMode="auto">
            <a:xfrm>
              <a:off x="4344093" y="3431098"/>
              <a:ext cx="453005" cy="369115"/>
            </a:xfrm>
            <a:prstGeom prst="hexagon">
              <a:avLst/>
            </a:prstGeom>
            <a:solidFill>
              <a:srgbClr val="89BA17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4" name="Hexagon 53">
              <a:extLst>
                <a:ext uri="{FF2B5EF4-FFF2-40B4-BE49-F238E27FC236}">
                  <a16:creationId xmlns:a16="http://schemas.microsoft.com/office/drawing/2014/main" id="{7766D16C-3EDC-427A-BE31-21022B090E2F}"/>
                </a:ext>
              </a:extLst>
            </p:cNvPr>
            <p:cNvSpPr/>
            <p:nvPr/>
          </p:nvSpPr>
          <p:spPr bwMode="auto">
            <a:xfrm>
              <a:off x="4722996" y="3246540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5" name="Hexagon 54">
              <a:extLst>
                <a:ext uri="{FF2B5EF4-FFF2-40B4-BE49-F238E27FC236}">
                  <a16:creationId xmlns:a16="http://schemas.microsoft.com/office/drawing/2014/main" id="{50F34B1D-F369-4721-B4B0-39B8027937B1}"/>
                </a:ext>
              </a:extLst>
            </p:cNvPr>
            <p:cNvSpPr/>
            <p:nvPr/>
          </p:nvSpPr>
          <p:spPr bwMode="auto">
            <a:xfrm>
              <a:off x="4722996" y="3615656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6" name="Hexagon 55">
              <a:extLst>
                <a:ext uri="{FF2B5EF4-FFF2-40B4-BE49-F238E27FC236}">
                  <a16:creationId xmlns:a16="http://schemas.microsoft.com/office/drawing/2014/main" id="{A07947F5-7499-4207-90B4-B277D63F3855}"/>
                </a:ext>
              </a:extLst>
            </p:cNvPr>
            <p:cNvSpPr/>
            <p:nvPr/>
          </p:nvSpPr>
          <p:spPr bwMode="auto">
            <a:xfrm>
              <a:off x="5101899" y="3431098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7" name="Hexagon 56">
              <a:extLst>
                <a:ext uri="{FF2B5EF4-FFF2-40B4-BE49-F238E27FC236}">
                  <a16:creationId xmlns:a16="http://schemas.microsoft.com/office/drawing/2014/main" id="{D9754554-C830-47C0-9D2F-713F2E19986C}"/>
                </a:ext>
              </a:extLst>
            </p:cNvPr>
            <p:cNvSpPr/>
            <p:nvPr/>
          </p:nvSpPr>
          <p:spPr bwMode="auto">
            <a:xfrm>
              <a:off x="5101899" y="3800213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8" name="Hexagon 57">
              <a:extLst>
                <a:ext uri="{FF2B5EF4-FFF2-40B4-BE49-F238E27FC236}">
                  <a16:creationId xmlns:a16="http://schemas.microsoft.com/office/drawing/2014/main" id="{9142C830-B9DF-4792-AF7B-09A5C8491E33}"/>
                </a:ext>
              </a:extLst>
            </p:cNvPr>
            <p:cNvSpPr/>
            <p:nvPr/>
          </p:nvSpPr>
          <p:spPr bwMode="auto">
            <a:xfrm>
              <a:off x="4722996" y="3984771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9" name="Hexagon 58">
              <a:extLst>
                <a:ext uri="{FF2B5EF4-FFF2-40B4-BE49-F238E27FC236}">
                  <a16:creationId xmlns:a16="http://schemas.microsoft.com/office/drawing/2014/main" id="{C83BCA57-DA94-4A63-9F88-9DD2A107D5DD}"/>
                </a:ext>
              </a:extLst>
            </p:cNvPr>
            <p:cNvSpPr/>
            <p:nvPr/>
          </p:nvSpPr>
          <p:spPr bwMode="auto">
            <a:xfrm>
              <a:off x="4344093" y="3800212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64" name="TextBox 63">
            <a:extLst>
              <a:ext uri="{FF2B5EF4-FFF2-40B4-BE49-F238E27FC236}">
                <a16:creationId xmlns:a16="http://schemas.microsoft.com/office/drawing/2014/main" id="{8788469A-239C-44FF-9126-1922E1803F2C}"/>
              </a:ext>
            </a:extLst>
          </p:cNvPr>
          <p:cNvSpPr txBox="1"/>
          <p:nvPr/>
        </p:nvSpPr>
        <p:spPr>
          <a:xfrm>
            <a:off x="5457877" y="1598394"/>
            <a:ext cx="331506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RAN Paging reliability relies on </a:t>
            </a:r>
            <a:r>
              <a:rPr lang="en-US" dirty="0" err="1"/>
              <a:t>Xn</a:t>
            </a:r>
            <a:r>
              <a:rPr lang="en-US" dirty="0"/>
              <a:t> connectivity between the old RAN node and any an arbitrary RAN node within the RNA.</a:t>
            </a:r>
            <a:endParaRPr lang="sv-SE" dirty="0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4D72C36B-F06C-48CF-9B71-DF78C7B79978}"/>
              </a:ext>
            </a:extLst>
          </p:cNvPr>
          <p:cNvSpPr txBox="1"/>
          <p:nvPr/>
        </p:nvSpPr>
        <p:spPr>
          <a:xfrm>
            <a:off x="671119" y="4001996"/>
            <a:ext cx="791738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1400" b="1" dirty="0"/>
              <a:t>Consequences: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400" dirty="0"/>
              <a:t>this requires anchor </a:t>
            </a:r>
            <a:r>
              <a:rPr lang="en-US" sz="1400" dirty="0" err="1"/>
              <a:t>gNB</a:t>
            </a:r>
            <a:r>
              <a:rPr lang="en-US" sz="1400" dirty="0"/>
              <a:t> to configure an RNA in the UE with neighbor </a:t>
            </a:r>
            <a:r>
              <a:rPr lang="en-US" sz="1400" dirty="0" err="1"/>
              <a:t>gNBs</a:t>
            </a:r>
            <a:r>
              <a:rPr lang="en-US" sz="1400" dirty="0"/>
              <a:t> with which anchor </a:t>
            </a:r>
            <a:r>
              <a:rPr lang="en-US" sz="1400" dirty="0" err="1"/>
              <a:t>gNB</a:t>
            </a:r>
            <a:r>
              <a:rPr lang="en-US" sz="1400" dirty="0"/>
              <a:t> has </a:t>
            </a:r>
            <a:r>
              <a:rPr lang="en-US" sz="1400" dirty="0" err="1"/>
              <a:t>Xn</a:t>
            </a:r>
            <a:r>
              <a:rPr lang="en-US" sz="1400" dirty="0"/>
              <a:t> connectivity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400" dirty="0"/>
              <a:t>Can limit size of RNA based on </a:t>
            </a:r>
            <a:r>
              <a:rPr lang="en-US" sz="1400" dirty="0" err="1"/>
              <a:t>Tx</a:t>
            </a:r>
            <a:r>
              <a:rPr lang="en-US" sz="1400" dirty="0"/>
              <a:t>/speed ratio and this meets realistic deployments with </a:t>
            </a:r>
            <a:r>
              <a:rPr lang="en-US" sz="1400" dirty="0" err="1"/>
              <a:t>Xn</a:t>
            </a:r>
            <a:r>
              <a:rPr lang="en-US" sz="1400" dirty="0"/>
              <a:t> connectivity: if the ratio </a:t>
            </a:r>
            <a:r>
              <a:rPr lang="en-US" sz="1400" dirty="0" err="1"/>
              <a:t>Tx</a:t>
            </a:r>
            <a:r>
              <a:rPr lang="en-US" sz="1400" dirty="0"/>
              <a:t>/speed is very low, the UE should be placed in idle mode (no need to have huge RNAs for these UEs).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400" dirty="0"/>
              <a:t>Also: there is no clear relationship between # of </a:t>
            </a:r>
            <a:r>
              <a:rPr lang="en-US" sz="1400" dirty="0" err="1"/>
              <a:t>Xn</a:t>
            </a:r>
            <a:r>
              <a:rPr lang="en-US" sz="1400" dirty="0"/>
              <a:t> relationship and size or RNA (a single RAN node may cover a large number of cells and a good number of TAs)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400" dirty="0"/>
              <a:t>The picture above from Ericsson paper assumes lots of RAN nodes are involved all the time to form a RNA – this is a very unlikely scenario.</a:t>
            </a:r>
          </a:p>
        </p:txBody>
      </p:sp>
      <p:sp>
        <p:nvSpPr>
          <p:cNvPr id="85" name="Arrow: Curved Down 84">
            <a:extLst>
              <a:ext uri="{FF2B5EF4-FFF2-40B4-BE49-F238E27FC236}">
                <a16:creationId xmlns:a16="http://schemas.microsoft.com/office/drawing/2014/main" id="{69316F03-2C63-459A-8097-F800DDA0AF7A}"/>
              </a:ext>
            </a:extLst>
          </p:cNvPr>
          <p:cNvSpPr/>
          <p:nvPr/>
        </p:nvSpPr>
        <p:spPr bwMode="auto">
          <a:xfrm>
            <a:off x="2570922" y="2016336"/>
            <a:ext cx="1246765" cy="521509"/>
          </a:xfrm>
          <a:prstGeom prst="curvedDownArrow">
            <a:avLst/>
          </a:prstGeom>
          <a:solidFill>
            <a:srgbClr val="FABB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6" name="Arrow: Curved Down 85">
            <a:extLst>
              <a:ext uri="{FF2B5EF4-FFF2-40B4-BE49-F238E27FC236}">
                <a16:creationId xmlns:a16="http://schemas.microsoft.com/office/drawing/2014/main" id="{7968238E-9BF3-4DF5-BCEF-87AE95796FE7}"/>
              </a:ext>
            </a:extLst>
          </p:cNvPr>
          <p:cNvSpPr/>
          <p:nvPr/>
        </p:nvSpPr>
        <p:spPr bwMode="auto">
          <a:xfrm>
            <a:off x="2099939" y="2751424"/>
            <a:ext cx="1246765" cy="521509"/>
          </a:xfrm>
          <a:prstGeom prst="curvedDownArrow">
            <a:avLst/>
          </a:prstGeom>
          <a:solidFill>
            <a:srgbClr val="FABB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7" name="Arrow: Curved Down 86">
            <a:extLst>
              <a:ext uri="{FF2B5EF4-FFF2-40B4-BE49-F238E27FC236}">
                <a16:creationId xmlns:a16="http://schemas.microsoft.com/office/drawing/2014/main" id="{2DF8C2B2-3B53-429B-BE41-6D0D59AE415B}"/>
              </a:ext>
            </a:extLst>
          </p:cNvPr>
          <p:cNvSpPr/>
          <p:nvPr/>
        </p:nvSpPr>
        <p:spPr bwMode="auto">
          <a:xfrm rot="15371718">
            <a:off x="2252339" y="2903824"/>
            <a:ext cx="1246765" cy="521509"/>
          </a:xfrm>
          <a:prstGeom prst="curvedDownArrow">
            <a:avLst/>
          </a:prstGeom>
          <a:solidFill>
            <a:srgbClr val="FABB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8" name="Arrow: Curved Down 87">
            <a:extLst>
              <a:ext uri="{FF2B5EF4-FFF2-40B4-BE49-F238E27FC236}">
                <a16:creationId xmlns:a16="http://schemas.microsoft.com/office/drawing/2014/main" id="{ED99C116-78D0-4692-AD83-0402B18BD035}"/>
              </a:ext>
            </a:extLst>
          </p:cNvPr>
          <p:cNvSpPr/>
          <p:nvPr/>
        </p:nvSpPr>
        <p:spPr bwMode="auto">
          <a:xfrm rot="15371718">
            <a:off x="773192" y="2236229"/>
            <a:ext cx="1246765" cy="521509"/>
          </a:xfrm>
          <a:prstGeom prst="curvedDownArrow">
            <a:avLst/>
          </a:prstGeom>
          <a:solidFill>
            <a:srgbClr val="FABB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88093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09A0A57-0179-48A4-91DF-757F207596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Solution-1 (2)</a:t>
            </a:r>
          </a:p>
        </p:txBody>
      </p:sp>
      <p:sp>
        <p:nvSpPr>
          <p:cNvPr id="22" name="Hexagon 21">
            <a:extLst>
              <a:ext uri="{FF2B5EF4-FFF2-40B4-BE49-F238E27FC236}">
                <a16:creationId xmlns:a16="http://schemas.microsoft.com/office/drawing/2014/main" id="{53D3D13E-9502-47D6-8D6D-9F3AEFC489DC}"/>
              </a:ext>
            </a:extLst>
          </p:cNvPr>
          <p:cNvSpPr/>
          <p:nvPr/>
        </p:nvSpPr>
        <p:spPr bwMode="auto">
          <a:xfrm>
            <a:off x="2053294" y="2247871"/>
            <a:ext cx="453005" cy="369115"/>
          </a:xfrm>
          <a:prstGeom prst="hexagon">
            <a:avLst/>
          </a:prstGeom>
          <a:solidFill>
            <a:srgbClr val="99CCFF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id="{EA7E76A2-E43F-4491-9399-5FD36C9853BE}"/>
              </a:ext>
            </a:extLst>
          </p:cNvPr>
          <p:cNvGrpSpPr/>
          <p:nvPr/>
        </p:nvGrpSpPr>
        <p:grpSpPr>
          <a:xfrm>
            <a:off x="1692393" y="2393973"/>
            <a:ext cx="1185646" cy="922788"/>
            <a:chOff x="3242340" y="3230459"/>
            <a:chExt cx="1185646" cy="922788"/>
          </a:xfrm>
        </p:grpSpPr>
        <p:sp>
          <p:nvSpPr>
            <p:cNvPr id="21" name="Hexagon 20">
              <a:extLst>
                <a:ext uri="{FF2B5EF4-FFF2-40B4-BE49-F238E27FC236}">
                  <a16:creationId xmlns:a16="http://schemas.microsoft.com/office/drawing/2014/main" id="{EF47533B-3969-40B6-A1FB-101064825CBE}"/>
                </a:ext>
              </a:extLst>
            </p:cNvPr>
            <p:cNvSpPr/>
            <p:nvPr/>
          </p:nvSpPr>
          <p:spPr bwMode="auto">
            <a:xfrm>
              <a:off x="3242340" y="3230459"/>
              <a:ext cx="453005" cy="369115"/>
            </a:xfrm>
            <a:prstGeom prst="hexagon">
              <a:avLst/>
            </a:prstGeom>
            <a:solidFill>
              <a:srgbClr val="8BC5FF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3" name="Hexagon 22">
              <a:extLst>
                <a:ext uri="{FF2B5EF4-FFF2-40B4-BE49-F238E27FC236}">
                  <a16:creationId xmlns:a16="http://schemas.microsoft.com/office/drawing/2014/main" id="{F91DF1E2-DFEC-4A98-A3B1-5D5297A01B85}"/>
                </a:ext>
              </a:extLst>
            </p:cNvPr>
            <p:cNvSpPr/>
            <p:nvPr/>
          </p:nvSpPr>
          <p:spPr bwMode="auto">
            <a:xfrm>
              <a:off x="3596078" y="3415017"/>
              <a:ext cx="453005" cy="369115"/>
            </a:xfrm>
            <a:prstGeom prst="hexagon">
              <a:avLst/>
            </a:prstGeom>
            <a:solidFill>
              <a:schemeClr val="tx2">
                <a:lumMod val="25000"/>
                <a:lumOff val="75000"/>
              </a:schemeClr>
            </a:solidFill>
            <a:ln w="12700" cap="flat" cmpd="sng" algn="ctr">
              <a:solidFill>
                <a:schemeClr val="tx2">
                  <a:lumMod val="25000"/>
                  <a:lumOff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4" name="Hexagon 23">
              <a:extLst>
                <a:ext uri="{FF2B5EF4-FFF2-40B4-BE49-F238E27FC236}">
                  <a16:creationId xmlns:a16="http://schemas.microsoft.com/office/drawing/2014/main" id="{342BC158-DF93-4BAC-8996-9A1903C0A47B}"/>
                </a:ext>
              </a:extLst>
            </p:cNvPr>
            <p:cNvSpPr/>
            <p:nvPr/>
          </p:nvSpPr>
          <p:spPr bwMode="auto">
            <a:xfrm>
              <a:off x="3974981" y="3230459"/>
              <a:ext cx="453005" cy="369115"/>
            </a:xfrm>
            <a:prstGeom prst="hexagon">
              <a:avLst/>
            </a:prstGeom>
            <a:solidFill>
              <a:schemeClr val="tx2">
                <a:lumMod val="25000"/>
                <a:lumOff val="75000"/>
              </a:schemeClr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5" name="Hexagon 24">
              <a:extLst>
                <a:ext uri="{FF2B5EF4-FFF2-40B4-BE49-F238E27FC236}">
                  <a16:creationId xmlns:a16="http://schemas.microsoft.com/office/drawing/2014/main" id="{EA8D8868-58AC-4091-B054-FA3D1B40FF10}"/>
                </a:ext>
              </a:extLst>
            </p:cNvPr>
            <p:cNvSpPr/>
            <p:nvPr/>
          </p:nvSpPr>
          <p:spPr bwMode="auto">
            <a:xfrm>
              <a:off x="3974981" y="3599574"/>
              <a:ext cx="453005" cy="369115"/>
            </a:xfrm>
            <a:prstGeom prst="hexagon">
              <a:avLst/>
            </a:prstGeom>
            <a:solidFill>
              <a:schemeClr val="tx2">
                <a:lumMod val="25000"/>
                <a:lumOff val="75000"/>
              </a:schemeClr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6" name="Hexagon 25">
              <a:extLst>
                <a:ext uri="{FF2B5EF4-FFF2-40B4-BE49-F238E27FC236}">
                  <a16:creationId xmlns:a16="http://schemas.microsoft.com/office/drawing/2014/main" id="{F34493BA-06BA-4E32-8C9B-95D679F024CE}"/>
                </a:ext>
              </a:extLst>
            </p:cNvPr>
            <p:cNvSpPr/>
            <p:nvPr/>
          </p:nvSpPr>
          <p:spPr bwMode="auto">
            <a:xfrm>
              <a:off x="3596078" y="3784132"/>
              <a:ext cx="453005" cy="369115"/>
            </a:xfrm>
            <a:prstGeom prst="hexagon">
              <a:avLst/>
            </a:prstGeom>
            <a:solidFill>
              <a:srgbClr val="8BC5FF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D783161C-D325-4008-A6FF-BFDF1CB1F77C}"/>
              </a:ext>
            </a:extLst>
          </p:cNvPr>
          <p:cNvGrpSpPr/>
          <p:nvPr/>
        </p:nvGrpSpPr>
        <p:grpSpPr>
          <a:xfrm>
            <a:off x="639098" y="1325484"/>
            <a:ext cx="3403128" cy="2936841"/>
            <a:chOff x="2133601" y="2155275"/>
            <a:chExt cx="3403128" cy="2936841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6B384FE8-F34C-42E0-80DB-9CA8205E094E}"/>
                </a:ext>
              </a:extLst>
            </p:cNvPr>
            <p:cNvGrpSpPr/>
            <p:nvPr/>
          </p:nvGrpSpPr>
          <p:grpSpPr>
            <a:xfrm>
              <a:off x="2133601" y="2869030"/>
              <a:ext cx="1210811" cy="1107346"/>
              <a:chOff x="2080470" y="2877424"/>
              <a:chExt cx="1210811" cy="1107346"/>
            </a:xfrm>
            <a:solidFill>
              <a:srgbClr val="007B78"/>
            </a:solidFill>
          </p:grpSpPr>
          <p:sp>
            <p:nvSpPr>
              <p:cNvPr id="4" name="Hexagon 3">
                <a:extLst>
                  <a:ext uri="{FF2B5EF4-FFF2-40B4-BE49-F238E27FC236}">
                    <a16:creationId xmlns:a16="http://schemas.microsoft.com/office/drawing/2014/main" id="{D04996C4-2E4F-49FC-B663-C40C85E7E23D}"/>
                  </a:ext>
                </a:extLst>
              </p:cNvPr>
              <p:cNvSpPr/>
              <p:nvPr/>
            </p:nvSpPr>
            <p:spPr bwMode="auto">
              <a:xfrm>
                <a:off x="2080470" y="3061982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" name="Hexagon 4">
                <a:extLst>
                  <a:ext uri="{FF2B5EF4-FFF2-40B4-BE49-F238E27FC236}">
                    <a16:creationId xmlns:a16="http://schemas.microsoft.com/office/drawing/2014/main" id="{255949B1-AC36-4351-9E96-73DFA09CE53C}"/>
                  </a:ext>
                </a:extLst>
              </p:cNvPr>
              <p:cNvSpPr/>
              <p:nvPr/>
            </p:nvSpPr>
            <p:spPr bwMode="auto">
              <a:xfrm>
                <a:off x="2459373" y="2877424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6" name="Hexagon 5">
                <a:extLst>
                  <a:ext uri="{FF2B5EF4-FFF2-40B4-BE49-F238E27FC236}">
                    <a16:creationId xmlns:a16="http://schemas.microsoft.com/office/drawing/2014/main" id="{2182A40D-D7F9-48D6-9353-31C12A08D71F}"/>
                  </a:ext>
                </a:extLst>
              </p:cNvPr>
              <p:cNvSpPr/>
              <p:nvPr/>
            </p:nvSpPr>
            <p:spPr bwMode="auto">
              <a:xfrm>
                <a:off x="2459373" y="3246540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7" name="Hexagon 6">
                <a:extLst>
                  <a:ext uri="{FF2B5EF4-FFF2-40B4-BE49-F238E27FC236}">
                    <a16:creationId xmlns:a16="http://schemas.microsoft.com/office/drawing/2014/main" id="{E27A519D-C161-4205-922F-FB22B21E2AB6}"/>
                  </a:ext>
                </a:extLst>
              </p:cNvPr>
              <p:cNvSpPr/>
              <p:nvPr/>
            </p:nvSpPr>
            <p:spPr bwMode="auto">
              <a:xfrm>
                <a:off x="2838276" y="3061982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8" name="Hexagon 7">
                <a:extLst>
                  <a:ext uri="{FF2B5EF4-FFF2-40B4-BE49-F238E27FC236}">
                    <a16:creationId xmlns:a16="http://schemas.microsoft.com/office/drawing/2014/main" id="{14DC0B7C-755A-4286-B080-12FDB3FECC32}"/>
                  </a:ext>
                </a:extLst>
              </p:cNvPr>
              <p:cNvSpPr/>
              <p:nvPr/>
            </p:nvSpPr>
            <p:spPr bwMode="auto">
              <a:xfrm>
                <a:off x="2838276" y="3431097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9" name="Hexagon 8">
                <a:extLst>
                  <a:ext uri="{FF2B5EF4-FFF2-40B4-BE49-F238E27FC236}">
                    <a16:creationId xmlns:a16="http://schemas.microsoft.com/office/drawing/2014/main" id="{B69428D6-2ADB-479B-ADD4-1D0A9DB587F6}"/>
                  </a:ext>
                </a:extLst>
              </p:cNvPr>
              <p:cNvSpPr/>
              <p:nvPr/>
            </p:nvSpPr>
            <p:spPr bwMode="auto">
              <a:xfrm>
                <a:off x="2459373" y="3615655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0" name="Hexagon 9">
                <a:extLst>
                  <a:ext uri="{FF2B5EF4-FFF2-40B4-BE49-F238E27FC236}">
                    <a16:creationId xmlns:a16="http://schemas.microsoft.com/office/drawing/2014/main" id="{5AAB56B7-1DB3-4265-8F1D-2CB69564FEB9}"/>
                  </a:ext>
                </a:extLst>
              </p:cNvPr>
              <p:cNvSpPr/>
              <p:nvPr/>
            </p:nvSpPr>
            <p:spPr bwMode="auto">
              <a:xfrm>
                <a:off x="2080470" y="3431096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42C4B7E7-A836-4E8A-8734-80B89775F6CA}"/>
                </a:ext>
              </a:extLst>
            </p:cNvPr>
            <p:cNvGrpSpPr/>
            <p:nvPr/>
          </p:nvGrpSpPr>
          <p:grpSpPr>
            <a:xfrm>
              <a:off x="2828485" y="2155275"/>
              <a:ext cx="1210811" cy="1107346"/>
              <a:chOff x="2080470" y="2877424"/>
              <a:chExt cx="1210811" cy="1107346"/>
            </a:xfrm>
            <a:solidFill>
              <a:srgbClr val="7030A0"/>
            </a:solidFill>
          </p:grpSpPr>
          <p:sp>
            <p:nvSpPr>
              <p:cNvPr id="13" name="Hexagon 12">
                <a:extLst>
                  <a:ext uri="{FF2B5EF4-FFF2-40B4-BE49-F238E27FC236}">
                    <a16:creationId xmlns:a16="http://schemas.microsoft.com/office/drawing/2014/main" id="{CE60A6CF-91C5-412A-ADAB-016840E40392}"/>
                  </a:ext>
                </a:extLst>
              </p:cNvPr>
              <p:cNvSpPr/>
              <p:nvPr/>
            </p:nvSpPr>
            <p:spPr bwMode="auto">
              <a:xfrm>
                <a:off x="2080470" y="3061982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4" name="Hexagon 13">
                <a:extLst>
                  <a:ext uri="{FF2B5EF4-FFF2-40B4-BE49-F238E27FC236}">
                    <a16:creationId xmlns:a16="http://schemas.microsoft.com/office/drawing/2014/main" id="{8170EFB4-F4CA-4F88-B4A9-3DCE13AE4890}"/>
                  </a:ext>
                </a:extLst>
              </p:cNvPr>
              <p:cNvSpPr/>
              <p:nvPr/>
            </p:nvSpPr>
            <p:spPr bwMode="auto">
              <a:xfrm>
                <a:off x="2459373" y="2877424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5" name="Hexagon 14">
                <a:extLst>
                  <a:ext uri="{FF2B5EF4-FFF2-40B4-BE49-F238E27FC236}">
                    <a16:creationId xmlns:a16="http://schemas.microsoft.com/office/drawing/2014/main" id="{F69599C4-2CB7-4793-8812-4F3E06F3BABA}"/>
                  </a:ext>
                </a:extLst>
              </p:cNvPr>
              <p:cNvSpPr/>
              <p:nvPr/>
            </p:nvSpPr>
            <p:spPr bwMode="auto">
              <a:xfrm>
                <a:off x="2459373" y="3246540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6" name="Hexagon 15">
                <a:extLst>
                  <a:ext uri="{FF2B5EF4-FFF2-40B4-BE49-F238E27FC236}">
                    <a16:creationId xmlns:a16="http://schemas.microsoft.com/office/drawing/2014/main" id="{AAEDA45C-5453-43BA-8297-B307CBA3EECC}"/>
                  </a:ext>
                </a:extLst>
              </p:cNvPr>
              <p:cNvSpPr/>
              <p:nvPr/>
            </p:nvSpPr>
            <p:spPr bwMode="auto">
              <a:xfrm>
                <a:off x="2838276" y="3061982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7" name="Hexagon 16">
                <a:extLst>
                  <a:ext uri="{FF2B5EF4-FFF2-40B4-BE49-F238E27FC236}">
                    <a16:creationId xmlns:a16="http://schemas.microsoft.com/office/drawing/2014/main" id="{EC9D9A4C-B380-4C9D-8C87-305FBBE30E1A}"/>
                  </a:ext>
                </a:extLst>
              </p:cNvPr>
              <p:cNvSpPr/>
              <p:nvPr/>
            </p:nvSpPr>
            <p:spPr bwMode="auto">
              <a:xfrm>
                <a:off x="2838276" y="3431097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8" name="Hexagon 17">
                <a:extLst>
                  <a:ext uri="{FF2B5EF4-FFF2-40B4-BE49-F238E27FC236}">
                    <a16:creationId xmlns:a16="http://schemas.microsoft.com/office/drawing/2014/main" id="{BA264DEC-B23F-4B8A-8FFF-8D678AEC69BE}"/>
                  </a:ext>
                </a:extLst>
              </p:cNvPr>
              <p:cNvSpPr/>
              <p:nvPr/>
            </p:nvSpPr>
            <p:spPr bwMode="auto">
              <a:xfrm>
                <a:off x="2459373" y="3615655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9" name="Hexagon 18">
                <a:extLst>
                  <a:ext uri="{FF2B5EF4-FFF2-40B4-BE49-F238E27FC236}">
                    <a16:creationId xmlns:a16="http://schemas.microsoft.com/office/drawing/2014/main" id="{C9610115-D42F-46A4-8285-AB2A74B14144}"/>
                  </a:ext>
                </a:extLst>
              </p:cNvPr>
              <p:cNvSpPr/>
              <p:nvPr/>
            </p:nvSpPr>
            <p:spPr bwMode="auto">
              <a:xfrm>
                <a:off x="2080470" y="3431096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sp>
          <p:nvSpPr>
            <p:cNvPr id="27" name="Hexagon 26">
              <a:extLst>
                <a:ext uri="{FF2B5EF4-FFF2-40B4-BE49-F238E27FC236}">
                  <a16:creationId xmlns:a16="http://schemas.microsoft.com/office/drawing/2014/main" id="{AF7267DF-B1A5-4931-9A6A-A50123B4932F}"/>
                </a:ext>
              </a:extLst>
            </p:cNvPr>
            <p:cNvSpPr/>
            <p:nvPr/>
          </p:nvSpPr>
          <p:spPr bwMode="auto">
            <a:xfrm>
              <a:off x="3234297" y="3583492"/>
              <a:ext cx="391028" cy="369115"/>
            </a:xfrm>
            <a:prstGeom prst="hexagon">
              <a:avLst/>
            </a:prstGeom>
            <a:solidFill>
              <a:schemeClr val="tx2">
                <a:lumMod val="25000"/>
                <a:lumOff val="75000"/>
              </a:schemeClr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8305AC58-EDE0-4077-9051-C61118A9928E}"/>
                </a:ext>
              </a:extLst>
            </p:cNvPr>
            <p:cNvGrpSpPr/>
            <p:nvPr/>
          </p:nvGrpSpPr>
          <p:grpSpPr>
            <a:xfrm>
              <a:off x="3956104" y="2333536"/>
              <a:ext cx="1210811" cy="1107346"/>
              <a:chOff x="2080470" y="2877424"/>
              <a:chExt cx="1210811" cy="1107346"/>
            </a:xfrm>
            <a:solidFill>
              <a:schemeClr val="accent2"/>
            </a:solidFill>
          </p:grpSpPr>
          <p:sp>
            <p:nvSpPr>
              <p:cNvPr id="29" name="Hexagon 28">
                <a:extLst>
                  <a:ext uri="{FF2B5EF4-FFF2-40B4-BE49-F238E27FC236}">
                    <a16:creationId xmlns:a16="http://schemas.microsoft.com/office/drawing/2014/main" id="{232FB2C5-1E2B-4E56-8085-88B10E85F678}"/>
                  </a:ext>
                </a:extLst>
              </p:cNvPr>
              <p:cNvSpPr/>
              <p:nvPr/>
            </p:nvSpPr>
            <p:spPr bwMode="auto">
              <a:xfrm>
                <a:off x="2080470" y="3061982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0" name="Hexagon 29">
                <a:extLst>
                  <a:ext uri="{FF2B5EF4-FFF2-40B4-BE49-F238E27FC236}">
                    <a16:creationId xmlns:a16="http://schemas.microsoft.com/office/drawing/2014/main" id="{C2D37E7B-B345-47CE-A518-489B13868477}"/>
                  </a:ext>
                </a:extLst>
              </p:cNvPr>
              <p:cNvSpPr/>
              <p:nvPr/>
            </p:nvSpPr>
            <p:spPr bwMode="auto">
              <a:xfrm>
                <a:off x="2459373" y="2877424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1" name="Hexagon 30">
                <a:extLst>
                  <a:ext uri="{FF2B5EF4-FFF2-40B4-BE49-F238E27FC236}">
                    <a16:creationId xmlns:a16="http://schemas.microsoft.com/office/drawing/2014/main" id="{26CB2237-19A9-4EBB-A6AB-D90815D2E6C3}"/>
                  </a:ext>
                </a:extLst>
              </p:cNvPr>
              <p:cNvSpPr/>
              <p:nvPr/>
            </p:nvSpPr>
            <p:spPr bwMode="auto">
              <a:xfrm>
                <a:off x="2459373" y="3246540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2" name="Hexagon 31">
                <a:extLst>
                  <a:ext uri="{FF2B5EF4-FFF2-40B4-BE49-F238E27FC236}">
                    <a16:creationId xmlns:a16="http://schemas.microsoft.com/office/drawing/2014/main" id="{5928AD6F-5804-423E-B860-36F2FF930F2C}"/>
                  </a:ext>
                </a:extLst>
              </p:cNvPr>
              <p:cNvSpPr/>
              <p:nvPr/>
            </p:nvSpPr>
            <p:spPr bwMode="auto">
              <a:xfrm>
                <a:off x="2838276" y="3061982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3" name="Hexagon 32">
                <a:extLst>
                  <a:ext uri="{FF2B5EF4-FFF2-40B4-BE49-F238E27FC236}">
                    <a16:creationId xmlns:a16="http://schemas.microsoft.com/office/drawing/2014/main" id="{EA45482B-EAA8-4385-ABD3-101DBF6E4331}"/>
                  </a:ext>
                </a:extLst>
              </p:cNvPr>
              <p:cNvSpPr/>
              <p:nvPr/>
            </p:nvSpPr>
            <p:spPr bwMode="auto">
              <a:xfrm>
                <a:off x="2838276" y="3431097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4" name="Hexagon 33">
                <a:extLst>
                  <a:ext uri="{FF2B5EF4-FFF2-40B4-BE49-F238E27FC236}">
                    <a16:creationId xmlns:a16="http://schemas.microsoft.com/office/drawing/2014/main" id="{2233F6D5-0509-401C-B6B9-254E3BDEC659}"/>
                  </a:ext>
                </a:extLst>
              </p:cNvPr>
              <p:cNvSpPr/>
              <p:nvPr/>
            </p:nvSpPr>
            <p:spPr bwMode="auto">
              <a:xfrm>
                <a:off x="2459373" y="3615655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5" name="Hexagon 34">
                <a:extLst>
                  <a:ext uri="{FF2B5EF4-FFF2-40B4-BE49-F238E27FC236}">
                    <a16:creationId xmlns:a16="http://schemas.microsoft.com/office/drawing/2014/main" id="{7333BA0B-AC4E-4F18-BAEF-472A0FFCE723}"/>
                  </a:ext>
                </a:extLst>
              </p:cNvPr>
              <p:cNvSpPr/>
              <p:nvPr/>
            </p:nvSpPr>
            <p:spPr bwMode="auto">
              <a:xfrm>
                <a:off x="2080470" y="3431096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AD609964-847B-4E9B-B300-7839D9843DB5}"/>
                </a:ext>
              </a:extLst>
            </p:cNvPr>
            <p:cNvGrpSpPr/>
            <p:nvPr/>
          </p:nvGrpSpPr>
          <p:grpSpPr>
            <a:xfrm>
              <a:off x="2484534" y="3759657"/>
              <a:ext cx="1210811" cy="1107346"/>
              <a:chOff x="2080470" y="2877424"/>
              <a:chExt cx="1210811" cy="1107346"/>
            </a:xfrm>
            <a:solidFill>
              <a:srgbClr val="FFFF00"/>
            </a:solidFill>
          </p:grpSpPr>
          <p:sp>
            <p:nvSpPr>
              <p:cNvPr id="37" name="Hexagon 36">
                <a:extLst>
                  <a:ext uri="{FF2B5EF4-FFF2-40B4-BE49-F238E27FC236}">
                    <a16:creationId xmlns:a16="http://schemas.microsoft.com/office/drawing/2014/main" id="{20EF3616-26AD-4CF6-9D97-CAF24EAE6D4D}"/>
                  </a:ext>
                </a:extLst>
              </p:cNvPr>
              <p:cNvSpPr/>
              <p:nvPr/>
            </p:nvSpPr>
            <p:spPr bwMode="auto">
              <a:xfrm>
                <a:off x="2080470" y="3061982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8" name="Hexagon 37">
                <a:extLst>
                  <a:ext uri="{FF2B5EF4-FFF2-40B4-BE49-F238E27FC236}">
                    <a16:creationId xmlns:a16="http://schemas.microsoft.com/office/drawing/2014/main" id="{5650F62F-4EE5-4F5E-A970-F239DA81E7F2}"/>
                  </a:ext>
                </a:extLst>
              </p:cNvPr>
              <p:cNvSpPr/>
              <p:nvPr/>
            </p:nvSpPr>
            <p:spPr bwMode="auto">
              <a:xfrm>
                <a:off x="2459373" y="2877424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9" name="Hexagon 38">
                <a:extLst>
                  <a:ext uri="{FF2B5EF4-FFF2-40B4-BE49-F238E27FC236}">
                    <a16:creationId xmlns:a16="http://schemas.microsoft.com/office/drawing/2014/main" id="{4AA3FB7B-C515-4055-A092-CED1E64A7494}"/>
                  </a:ext>
                </a:extLst>
              </p:cNvPr>
              <p:cNvSpPr/>
              <p:nvPr/>
            </p:nvSpPr>
            <p:spPr bwMode="auto">
              <a:xfrm>
                <a:off x="2459373" y="3246540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0" name="Hexagon 39">
                <a:extLst>
                  <a:ext uri="{FF2B5EF4-FFF2-40B4-BE49-F238E27FC236}">
                    <a16:creationId xmlns:a16="http://schemas.microsoft.com/office/drawing/2014/main" id="{537393D3-89D3-45D9-835E-56DD818FC08C}"/>
                  </a:ext>
                </a:extLst>
              </p:cNvPr>
              <p:cNvSpPr/>
              <p:nvPr/>
            </p:nvSpPr>
            <p:spPr bwMode="auto">
              <a:xfrm>
                <a:off x="2838276" y="3061982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1" name="Hexagon 40">
                <a:extLst>
                  <a:ext uri="{FF2B5EF4-FFF2-40B4-BE49-F238E27FC236}">
                    <a16:creationId xmlns:a16="http://schemas.microsoft.com/office/drawing/2014/main" id="{B4CAACB0-3715-49A8-BD3E-24929692FC1E}"/>
                  </a:ext>
                </a:extLst>
              </p:cNvPr>
              <p:cNvSpPr/>
              <p:nvPr/>
            </p:nvSpPr>
            <p:spPr bwMode="auto">
              <a:xfrm>
                <a:off x="2838276" y="3431097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2" name="Hexagon 41">
                <a:extLst>
                  <a:ext uri="{FF2B5EF4-FFF2-40B4-BE49-F238E27FC236}">
                    <a16:creationId xmlns:a16="http://schemas.microsoft.com/office/drawing/2014/main" id="{6D5A4B77-1541-4BF9-9D03-E815F7F66F6E}"/>
                  </a:ext>
                </a:extLst>
              </p:cNvPr>
              <p:cNvSpPr/>
              <p:nvPr/>
            </p:nvSpPr>
            <p:spPr bwMode="auto">
              <a:xfrm>
                <a:off x="2459373" y="3615655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3" name="Hexagon 42">
                <a:extLst>
                  <a:ext uri="{FF2B5EF4-FFF2-40B4-BE49-F238E27FC236}">
                    <a16:creationId xmlns:a16="http://schemas.microsoft.com/office/drawing/2014/main" id="{62E2E852-89D6-49C7-B597-86A906972075}"/>
                  </a:ext>
                </a:extLst>
              </p:cNvPr>
              <p:cNvSpPr/>
              <p:nvPr/>
            </p:nvSpPr>
            <p:spPr bwMode="auto">
              <a:xfrm>
                <a:off x="2080470" y="3431096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CB860149-7E4F-4C94-ACE4-E6741B16482C}"/>
                </a:ext>
              </a:extLst>
            </p:cNvPr>
            <p:cNvGrpSpPr/>
            <p:nvPr/>
          </p:nvGrpSpPr>
          <p:grpSpPr>
            <a:xfrm>
              <a:off x="3577202" y="3984770"/>
              <a:ext cx="1210811" cy="1107346"/>
              <a:chOff x="2080470" y="2877424"/>
              <a:chExt cx="1210811" cy="1107346"/>
            </a:xfrm>
            <a:solidFill>
              <a:srgbClr val="E32119"/>
            </a:solidFill>
          </p:grpSpPr>
          <p:sp>
            <p:nvSpPr>
              <p:cNvPr id="45" name="Hexagon 44">
                <a:extLst>
                  <a:ext uri="{FF2B5EF4-FFF2-40B4-BE49-F238E27FC236}">
                    <a16:creationId xmlns:a16="http://schemas.microsoft.com/office/drawing/2014/main" id="{403AF045-B2B4-4EE8-9ECB-22C6EC62BDDB}"/>
                  </a:ext>
                </a:extLst>
              </p:cNvPr>
              <p:cNvSpPr/>
              <p:nvPr/>
            </p:nvSpPr>
            <p:spPr bwMode="auto">
              <a:xfrm>
                <a:off x="2080470" y="3061982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6" name="Hexagon 45">
                <a:extLst>
                  <a:ext uri="{FF2B5EF4-FFF2-40B4-BE49-F238E27FC236}">
                    <a16:creationId xmlns:a16="http://schemas.microsoft.com/office/drawing/2014/main" id="{5C1B89E5-53FD-4592-B85B-E34BA3B7845D}"/>
                  </a:ext>
                </a:extLst>
              </p:cNvPr>
              <p:cNvSpPr/>
              <p:nvPr/>
            </p:nvSpPr>
            <p:spPr bwMode="auto">
              <a:xfrm>
                <a:off x="2459373" y="2877424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7" name="Hexagon 46">
                <a:extLst>
                  <a:ext uri="{FF2B5EF4-FFF2-40B4-BE49-F238E27FC236}">
                    <a16:creationId xmlns:a16="http://schemas.microsoft.com/office/drawing/2014/main" id="{5AA85F19-AE9D-4BB0-8C23-DA7DE528243B}"/>
                  </a:ext>
                </a:extLst>
              </p:cNvPr>
              <p:cNvSpPr/>
              <p:nvPr/>
            </p:nvSpPr>
            <p:spPr bwMode="auto">
              <a:xfrm>
                <a:off x="2459373" y="3246540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8" name="Hexagon 47">
                <a:extLst>
                  <a:ext uri="{FF2B5EF4-FFF2-40B4-BE49-F238E27FC236}">
                    <a16:creationId xmlns:a16="http://schemas.microsoft.com/office/drawing/2014/main" id="{C49600B2-7AB9-4486-8114-63CB9FC2C1DE}"/>
                  </a:ext>
                </a:extLst>
              </p:cNvPr>
              <p:cNvSpPr/>
              <p:nvPr/>
            </p:nvSpPr>
            <p:spPr bwMode="auto">
              <a:xfrm>
                <a:off x="2838276" y="3061982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9" name="Hexagon 48">
                <a:extLst>
                  <a:ext uri="{FF2B5EF4-FFF2-40B4-BE49-F238E27FC236}">
                    <a16:creationId xmlns:a16="http://schemas.microsoft.com/office/drawing/2014/main" id="{3B649E1D-8520-4E80-AC3D-6739D963A29D}"/>
                  </a:ext>
                </a:extLst>
              </p:cNvPr>
              <p:cNvSpPr/>
              <p:nvPr/>
            </p:nvSpPr>
            <p:spPr bwMode="auto">
              <a:xfrm>
                <a:off x="2838276" y="3431097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0" name="Hexagon 49">
                <a:extLst>
                  <a:ext uri="{FF2B5EF4-FFF2-40B4-BE49-F238E27FC236}">
                    <a16:creationId xmlns:a16="http://schemas.microsoft.com/office/drawing/2014/main" id="{32755F44-1BD1-45EE-AC1A-07A9194749C9}"/>
                  </a:ext>
                </a:extLst>
              </p:cNvPr>
              <p:cNvSpPr/>
              <p:nvPr/>
            </p:nvSpPr>
            <p:spPr bwMode="auto">
              <a:xfrm>
                <a:off x="2459373" y="3615655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1" name="Hexagon 50">
                <a:extLst>
                  <a:ext uri="{FF2B5EF4-FFF2-40B4-BE49-F238E27FC236}">
                    <a16:creationId xmlns:a16="http://schemas.microsoft.com/office/drawing/2014/main" id="{9C1A1C23-C479-4C05-8794-36B70FAFC11E}"/>
                  </a:ext>
                </a:extLst>
              </p:cNvPr>
              <p:cNvSpPr/>
              <p:nvPr/>
            </p:nvSpPr>
            <p:spPr bwMode="auto">
              <a:xfrm>
                <a:off x="2080470" y="3431096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E2CCCBB9-FE25-4C45-8F24-592BB85AB653}"/>
                </a:ext>
              </a:extLst>
            </p:cNvPr>
            <p:cNvGrpSpPr/>
            <p:nvPr/>
          </p:nvGrpSpPr>
          <p:grpSpPr>
            <a:xfrm>
              <a:off x="4325918" y="3245406"/>
              <a:ext cx="1210811" cy="1107346"/>
              <a:chOff x="2080470" y="2877424"/>
              <a:chExt cx="1210811" cy="1107346"/>
            </a:xfrm>
          </p:grpSpPr>
          <p:sp>
            <p:nvSpPr>
              <p:cNvPr id="53" name="Hexagon 52">
                <a:extLst>
                  <a:ext uri="{FF2B5EF4-FFF2-40B4-BE49-F238E27FC236}">
                    <a16:creationId xmlns:a16="http://schemas.microsoft.com/office/drawing/2014/main" id="{0196A8DD-71DF-4E2D-A47B-E998AEA30C48}"/>
                  </a:ext>
                </a:extLst>
              </p:cNvPr>
              <p:cNvSpPr/>
              <p:nvPr/>
            </p:nvSpPr>
            <p:spPr bwMode="auto">
              <a:xfrm>
                <a:off x="2080470" y="3061982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4" name="Hexagon 53">
                <a:extLst>
                  <a:ext uri="{FF2B5EF4-FFF2-40B4-BE49-F238E27FC236}">
                    <a16:creationId xmlns:a16="http://schemas.microsoft.com/office/drawing/2014/main" id="{7766D16C-3EDC-427A-BE31-21022B090E2F}"/>
                  </a:ext>
                </a:extLst>
              </p:cNvPr>
              <p:cNvSpPr/>
              <p:nvPr/>
            </p:nvSpPr>
            <p:spPr bwMode="auto">
              <a:xfrm>
                <a:off x="2459373" y="2877424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5" name="Hexagon 54">
                <a:extLst>
                  <a:ext uri="{FF2B5EF4-FFF2-40B4-BE49-F238E27FC236}">
                    <a16:creationId xmlns:a16="http://schemas.microsoft.com/office/drawing/2014/main" id="{50F34B1D-F369-4721-B4B0-39B8027937B1}"/>
                  </a:ext>
                </a:extLst>
              </p:cNvPr>
              <p:cNvSpPr/>
              <p:nvPr/>
            </p:nvSpPr>
            <p:spPr bwMode="auto">
              <a:xfrm>
                <a:off x="2459373" y="3246540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6" name="Hexagon 55">
                <a:extLst>
                  <a:ext uri="{FF2B5EF4-FFF2-40B4-BE49-F238E27FC236}">
                    <a16:creationId xmlns:a16="http://schemas.microsoft.com/office/drawing/2014/main" id="{A07947F5-7499-4207-90B4-B277D63F3855}"/>
                  </a:ext>
                </a:extLst>
              </p:cNvPr>
              <p:cNvSpPr/>
              <p:nvPr/>
            </p:nvSpPr>
            <p:spPr bwMode="auto">
              <a:xfrm>
                <a:off x="2838276" y="3061982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7" name="Hexagon 56">
                <a:extLst>
                  <a:ext uri="{FF2B5EF4-FFF2-40B4-BE49-F238E27FC236}">
                    <a16:creationId xmlns:a16="http://schemas.microsoft.com/office/drawing/2014/main" id="{D9754554-C830-47C0-9D2F-713F2E19986C}"/>
                  </a:ext>
                </a:extLst>
              </p:cNvPr>
              <p:cNvSpPr/>
              <p:nvPr/>
            </p:nvSpPr>
            <p:spPr bwMode="auto">
              <a:xfrm>
                <a:off x="2838276" y="3431097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8" name="Hexagon 57">
                <a:extLst>
                  <a:ext uri="{FF2B5EF4-FFF2-40B4-BE49-F238E27FC236}">
                    <a16:creationId xmlns:a16="http://schemas.microsoft.com/office/drawing/2014/main" id="{9142C830-B9DF-4792-AF7B-09A5C8491E33}"/>
                  </a:ext>
                </a:extLst>
              </p:cNvPr>
              <p:cNvSpPr/>
              <p:nvPr/>
            </p:nvSpPr>
            <p:spPr bwMode="auto">
              <a:xfrm>
                <a:off x="2459373" y="3615655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9" name="Hexagon 58">
                <a:extLst>
                  <a:ext uri="{FF2B5EF4-FFF2-40B4-BE49-F238E27FC236}">
                    <a16:creationId xmlns:a16="http://schemas.microsoft.com/office/drawing/2014/main" id="{C83BCA57-DA94-4A63-9F88-9DD2A107D5DD}"/>
                  </a:ext>
                </a:extLst>
              </p:cNvPr>
              <p:cNvSpPr/>
              <p:nvPr/>
            </p:nvSpPr>
            <p:spPr bwMode="auto">
              <a:xfrm>
                <a:off x="2080470" y="3431096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5FED7DC8-6DA2-448B-907C-7B7C7ADAF5BF}"/>
              </a:ext>
            </a:extLst>
          </p:cNvPr>
          <p:cNvSpPr txBox="1"/>
          <p:nvPr/>
        </p:nvSpPr>
        <p:spPr>
          <a:xfrm>
            <a:off x="5208511" y="452155"/>
            <a:ext cx="3432503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Xn</a:t>
            </a:r>
            <a:r>
              <a:rPr lang="en-US" dirty="0"/>
              <a:t> connectivity within the RNA meets the requirements of slide 1:</a:t>
            </a:r>
          </a:p>
          <a:p>
            <a:pPr marL="342900" indent="-342900">
              <a:buFontTx/>
              <a:buChar char="-"/>
            </a:pPr>
            <a:r>
              <a:rPr lang="en-US" dirty="0"/>
              <a:t>Successful paging because UE is in the RNA.</a:t>
            </a:r>
          </a:p>
          <a:p>
            <a:pPr marL="342900" indent="-342900">
              <a:buFontTx/>
              <a:buChar char="-"/>
            </a:pPr>
            <a:r>
              <a:rPr lang="en-US" dirty="0"/>
              <a:t>Short latency paging because Paging limited to </a:t>
            </a:r>
            <a:r>
              <a:rPr lang="en-US" dirty="0" err="1"/>
              <a:t>Xn</a:t>
            </a:r>
            <a:r>
              <a:rPr lang="en-US" dirty="0"/>
              <a:t>.</a:t>
            </a:r>
          </a:p>
          <a:p>
            <a:pPr marL="342900" indent="-342900">
              <a:buFontTx/>
              <a:buChar char="-"/>
            </a:pPr>
            <a:r>
              <a:rPr lang="en-US" dirty="0"/>
              <a:t>Short latency context retrieval over </a:t>
            </a:r>
            <a:r>
              <a:rPr lang="en-US" dirty="0" err="1"/>
              <a:t>Xn</a:t>
            </a:r>
            <a:endParaRPr lang="en-US" dirty="0"/>
          </a:p>
          <a:p>
            <a:pPr marL="342900" indent="-342900">
              <a:buFontTx/>
              <a:buChar char="-"/>
            </a:pPr>
            <a:r>
              <a:rPr lang="en-US" dirty="0"/>
              <a:t>Reduces the RAN-CN signaling because NG not involved in the paging and the context retrieval 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A26F4174-2BB2-4AED-A8D3-793AF400BAEA}"/>
              </a:ext>
            </a:extLst>
          </p:cNvPr>
          <p:cNvSpPr/>
          <p:nvPr/>
        </p:nvSpPr>
        <p:spPr bwMode="auto">
          <a:xfrm>
            <a:off x="147427" y="966912"/>
            <a:ext cx="4386470" cy="4173351"/>
          </a:xfrm>
          <a:prstGeom prst="ellips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40CCA5AA-071D-4D64-A1B1-46EED27BE4AF}"/>
              </a:ext>
            </a:extLst>
          </p:cNvPr>
          <p:cNvSpPr txBox="1"/>
          <p:nvPr/>
        </p:nvSpPr>
        <p:spPr>
          <a:xfrm>
            <a:off x="1069087" y="4455633"/>
            <a:ext cx="25942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CN Registration Area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CB06E2A6-5286-4769-9359-A08F1382B42D}"/>
              </a:ext>
            </a:extLst>
          </p:cNvPr>
          <p:cNvSpPr txBox="1"/>
          <p:nvPr/>
        </p:nvSpPr>
        <p:spPr>
          <a:xfrm>
            <a:off x="571147" y="5779612"/>
            <a:ext cx="79940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Symbol" panose="05050102010706020507" pitchFamily="18" charset="2"/>
              <a:buChar char="Þ"/>
            </a:pPr>
            <a:r>
              <a:rPr lang="en-US" sz="1600" dirty="0"/>
              <a:t> if the ratio </a:t>
            </a:r>
            <a:r>
              <a:rPr lang="en-US" sz="1600" dirty="0" err="1"/>
              <a:t>Tx</a:t>
            </a:r>
            <a:r>
              <a:rPr lang="en-US" sz="1600" dirty="0"/>
              <a:t>/speed is very low CN Registration Area tends to become bigger and </a:t>
            </a:r>
            <a:r>
              <a:rPr lang="en-US" sz="1600" dirty="0" err="1"/>
              <a:t>Xn</a:t>
            </a:r>
            <a:r>
              <a:rPr lang="en-US" sz="1600" dirty="0"/>
              <a:t> relationships existence among all RAN nodes in CN </a:t>
            </a:r>
            <a:r>
              <a:rPr lang="en-US" sz="1600"/>
              <a:t>Registration Area </a:t>
            </a:r>
            <a:r>
              <a:rPr lang="en-US" sz="1600" dirty="0"/>
              <a:t>could become more challenging  =&gt; then use idle mode</a:t>
            </a:r>
          </a:p>
        </p:txBody>
      </p:sp>
    </p:spTree>
    <p:extLst>
      <p:ext uri="{BB962C8B-B14F-4D97-AF65-F5344CB8AC3E}">
        <p14:creationId xmlns:p14="http://schemas.microsoft.com/office/powerpoint/2010/main" val="18993391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09A0A57-0179-48A4-91DF-757F207596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Solution-2 (1)</a:t>
            </a:r>
          </a:p>
        </p:txBody>
      </p:sp>
      <p:sp>
        <p:nvSpPr>
          <p:cNvPr id="22" name="Hexagon 21">
            <a:extLst>
              <a:ext uri="{FF2B5EF4-FFF2-40B4-BE49-F238E27FC236}">
                <a16:creationId xmlns:a16="http://schemas.microsoft.com/office/drawing/2014/main" id="{53D3D13E-9502-47D6-8D6D-9F3AEFC489DC}"/>
              </a:ext>
            </a:extLst>
          </p:cNvPr>
          <p:cNvSpPr/>
          <p:nvPr/>
        </p:nvSpPr>
        <p:spPr bwMode="auto">
          <a:xfrm>
            <a:off x="2053294" y="2247871"/>
            <a:ext cx="453005" cy="369115"/>
          </a:xfrm>
          <a:prstGeom prst="hexagon">
            <a:avLst/>
          </a:prstGeom>
          <a:solidFill>
            <a:srgbClr val="99CCFF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id="{EA7E76A2-E43F-4491-9399-5FD36C9853BE}"/>
              </a:ext>
            </a:extLst>
          </p:cNvPr>
          <p:cNvGrpSpPr/>
          <p:nvPr/>
        </p:nvGrpSpPr>
        <p:grpSpPr>
          <a:xfrm>
            <a:off x="1692393" y="2393973"/>
            <a:ext cx="1185646" cy="922788"/>
            <a:chOff x="3242340" y="3230459"/>
            <a:chExt cx="1185646" cy="922788"/>
          </a:xfrm>
        </p:grpSpPr>
        <p:sp>
          <p:nvSpPr>
            <p:cNvPr id="21" name="Hexagon 20">
              <a:extLst>
                <a:ext uri="{FF2B5EF4-FFF2-40B4-BE49-F238E27FC236}">
                  <a16:creationId xmlns:a16="http://schemas.microsoft.com/office/drawing/2014/main" id="{EF47533B-3969-40B6-A1FB-101064825CBE}"/>
                </a:ext>
              </a:extLst>
            </p:cNvPr>
            <p:cNvSpPr/>
            <p:nvPr/>
          </p:nvSpPr>
          <p:spPr bwMode="auto">
            <a:xfrm>
              <a:off x="3242340" y="3230459"/>
              <a:ext cx="453005" cy="369115"/>
            </a:xfrm>
            <a:prstGeom prst="hexagon">
              <a:avLst/>
            </a:prstGeom>
            <a:solidFill>
              <a:srgbClr val="8BC5FF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3" name="Hexagon 22">
              <a:extLst>
                <a:ext uri="{FF2B5EF4-FFF2-40B4-BE49-F238E27FC236}">
                  <a16:creationId xmlns:a16="http://schemas.microsoft.com/office/drawing/2014/main" id="{F91DF1E2-DFEC-4A98-A3B1-5D5297A01B85}"/>
                </a:ext>
              </a:extLst>
            </p:cNvPr>
            <p:cNvSpPr/>
            <p:nvPr/>
          </p:nvSpPr>
          <p:spPr bwMode="auto">
            <a:xfrm>
              <a:off x="3596078" y="3415017"/>
              <a:ext cx="453005" cy="369115"/>
            </a:xfrm>
            <a:prstGeom prst="hexagon">
              <a:avLst/>
            </a:prstGeom>
            <a:solidFill>
              <a:schemeClr val="tx2">
                <a:lumMod val="25000"/>
                <a:lumOff val="75000"/>
              </a:schemeClr>
            </a:solidFill>
            <a:ln w="12700" cap="flat" cmpd="sng" algn="ctr">
              <a:solidFill>
                <a:schemeClr val="tx2">
                  <a:lumMod val="25000"/>
                  <a:lumOff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4" name="Hexagon 23">
              <a:extLst>
                <a:ext uri="{FF2B5EF4-FFF2-40B4-BE49-F238E27FC236}">
                  <a16:creationId xmlns:a16="http://schemas.microsoft.com/office/drawing/2014/main" id="{342BC158-DF93-4BAC-8996-9A1903C0A47B}"/>
                </a:ext>
              </a:extLst>
            </p:cNvPr>
            <p:cNvSpPr/>
            <p:nvPr/>
          </p:nvSpPr>
          <p:spPr bwMode="auto">
            <a:xfrm>
              <a:off x="3974981" y="3230459"/>
              <a:ext cx="453005" cy="369115"/>
            </a:xfrm>
            <a:prstGeom prst="hexagon">
              <a:avLst/>
            </a:prstGeom>
            <a:solidFill>
              <a:schemeClr val="tx2">
                <a:lumMod val="25000"/>
                <a:lumOff val="75000"/>
              </a:schemeClr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5" name="Hexagon 24">
              <a:extLst>
                <a:ext uri="{FF2B5EF4-FFF2-40B4-BE49-F238E27FC236}">
                  <a16:creationId xmlns:a16="http://schemas.microsoft.com/office/drawing/2014/main" id="{EA8D8868-58AC-4091-B054-FA3D1B40FF10}"/>
                </a:ext>
              </a:extLst>
            </p:cNvPr>
            <p:cNvSpPr/>
            <p:nvPr/>
          </p:nvSpPr>
          <p:spPr bwMode="auto">
            <a:xfrm>
              <a:off x="3974981" y="3599574"/>
              <a:ext cx="453005" cy="369115"/>
            </a:xfrm>
            <a:prstGeom prst="hexagon">
              <a:avLst/>
            </a:prstGeom>
            <a:solidFill>
              <a:schemeClr val="tx2">
                <a:lumMod val="25000"/>
                <a:lumOff val="75000"/>
              </a:schemeClr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6" name="Hexagon 25">
              <a:extLst>
                <a:ext uri="{FF2B5EF4-FFF2-40B4-BE49-F238E27FC236}">
                  <a16:creationId xmlns:a16="http://schemas.microsoft.com/office/drawing/2014/main" id="{F34493BA-06BA-4E32-8C9B-95D679F024CE}"/>
                </a:ext>
              </a:extLst>
            </p:cNvPr>
            <p:cNvSpPr/>
            <p:nvPr/>
          </p:nvSpPr>
          <p:spPr bwMode="auto">
            <a:xfrm>
              <a:off x="3596078" y="3784132"/>
              <a:ext cx="453005" cy="369115"/>
            </a:xfrm>
            <a:prstGeom prst="hexagon">
              <a:avLst/>
            </a:prstGeom>
            <a:solidFill>
              <a:srgbClr val="8BC5FF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D783161C-D325-4008-A6FF-BFDF1CB1F77C}"/>
              </a:ext>
            </a:extLst>
          </p:cNvPr>
          <p:cNvGrpSpPr/>
          <p:nvPr/>
        </p:nvGrpSpPr>
        <p:grpSpPr>
          <a:xfrm>
            <a:off x="639098" y="1325484"/>
            <a:ext cx="3403128" cy="2936841"/>
            <a:chOff x="2133601" y="2155275"/>
            <a:chExt cx="3403128" cy="2936841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6B384FE8-F34C-42E0-80DB-9CA8205E094E}"/>
                </a:ext>
              </a:extLst>
            </p:cNvPr>
            <p:cNvGrpSpPr/>
            <p:nvPr/>
          </p:nvGrpSpPr>
          <p:grpSpPr>
            <a:xfrm>
              <a:off x="2133601" y="2869030"/>
              <a:ext cx="1210811" cy="1107346"/>
              <a:chOff x="2080470" y="2877424"/>
              <a:chExt cx="1210811" cy="1107346"/>
            </a:xfrm>
            <a:solidFill>
              <a:srgbClr val="007B78"/>
            </a:solidFill>
          </p:grpSpPr>
          <p:sp>
            <p:nvSpPr>
              <p:cNvPr id="4" name="Hexagon 3">
                <a:extLst>
                  <a:ext uri="{FF2B5EF4-FFF2-40B4-BE49-F238E27FC236}">
                    <a16:creationId xmlns:a16="http://schemas.microsoft.com/office/drawing/2014/main" id="{D04996C4-2E4F-49FC-B663-C40C85E7E23D}"/>
                  </a:ext>
                </a:extLst>
              </p:cNvPr>
              <p:cNvSpPr/>
              <p:nvPr/>
            </p:nvSpPr>
            <p:spPr bwMode="auto">
              <a:xfrm>
                <a:off x="2080470" y="3061982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" name="Hexagon 4">
                <a:extLst>
                  <a:ext uri="{FF2B5EF4-FFF2-40B4-BE49-F238E27FC236}">
                    <a16:creationId xmlns:a16="http://schemas.microsoft.com/office/drawing/2014/main" id="{255949B1-AC36-4351-9E96-73DFA09CE53C}"/>
                  </a:ext>
                </a:extLst>
              </p:cNvPr>
              <p:cNvSpPr/>
              <p:nvPr/>
            </p:nvSpPr>
            <p:spPr bwMode="auto">
              <a:xfrm>
                <a:off x="2459373" y="2877424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6" name="Hexagon 5">
                <a:extLst>
                  <a:ext uri="{FF2B5EF4-FFF2-40B4-BE49-F238E27FC236}">
                    <a16:creationId xmlns:a16="http://schemas.microsoft.com/office/drawing/2014/main" id="{2182A40D-D7F9-48D6-9353-31C12A08D71F}"/>
                  </a:ext>
                </a:extLst>
              </p:cNvPr>
              <p:cNvSpPr/>
              <p:nvPr/>
            </p:nvSpPr>
            <p:spPr bwMode="auto">
              <a:xfrm>
                <a:off x="2459373" y="3246540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7" name="Hexagon 6">
                <a:extLst>
                  <a:ext uri="{FF2B5EF4-FFF2-40B4-BE49-F238E27FC236}">
                    <a16:creationId xmlns:a16="http://schemas.microsoft.com/office/drawing/2014/main" id="{E27A519D-C161-4205-922F-FB22B21E2AB6}"/>
                  </a:ext>
                </a:extLst>
              </p:cNvPr>
              <p:cNvSpPr/>
              <p:nvPr/>
            </p:nvSpPr>
            <p:spPr bwMode="auto">
              <a:xfrm>
                <a:off x="2838276" y="3061982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8" name="Hexagon 7">
                <a:extLst>
                  <a:ext uri="{FF2B5EF4-FFF2-40B4-BE49-F238E27FC236}">
                    <a16:creationId xmlns:a16="http://schemas.microsoft.com/office/drawing/2014/main" id="{14DC0B7C-755A-4286-B080-12FDB3FECC32}"/>
                  </a:ext>
                </a:extLst>
              </p:cNvPr>
              <p:cNvSpPr/>
              <p:nvPr/>
            </p:nvSpPr>
            <p:spPr bwMode="auto">
              <a:xfrm>
                <a:off x="2838276" y="3431097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9" name="Hexagon 8">
                <a:extLst>
                  <a:ext uri="{FF2B5EF4-FFF2-40B4-BE49-F238E27FC236}">
                    <a16:creationId xmlns:a16="http://schemas.microsoft.com/office/drawing/2014/main" id="{B69428D6-2ADB-479B-ADD4-1D0A9DB587F6}"/>
                  </a:ext>
                </a:extLst>
              </p:cNvPr>
              <p:cNvSpPr/>
              <p:nvPr/>
            </p:nvSpPr>
            <p:spPr bwMode="auto">
              <a:xfrm>
                <a:off x="2459373" y="3615655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0" name="Hexagon 9">
                <a:extLst>
                  <a:ext uri="{FF2B5EF4-FFF2-40B4-BE49-F238E27FC236}">
                    <a16:creationId xmlns:a16="http://schemas.microsoft.com/office/drawing/2014/main" id="{5AAB56B7-1DB3-4265-8F1D-2CB69564FEB9}"/>
                  </a:ext>
                </a:extLst>
              </p:cNvPr>
              <p:cNvSpPr/>
              <p:nvPr/>
            </p:nvSpPr>
            <p:spPr bwMode="auto">
              <a:xfrm>
                <a:off x="2080470" y="3431096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42C4B7E7-A836-4E8A-8734-80B89775F6CA}"/>
                </a:ext>
              </a:extLst>
            </p:cNvPr>
            <p:cNvGrpSpPr/>
            <p:nvPr/>
          </p:nvGrpSpPr>
          <p:grpSpPr>
            <a:xfrm>
              <a:off x="2828485" y="2155275"/>
              <a:ext cx="1210811" cy="1107346"/>
              <a:chOff x="2080470" y="2877424"/>
              <a:chExt cx="1210811" cy="1107346"/>
            </a:xfrm>
            <a:solidFill>
              <a:srgbClr val="7030A0"/>
            </a:solidFill>
          </p:grpSpPr>
          <p:sp>
            <p:nvSpPr>
              <p:cNvPr id="13" name="Hexagon 12">
                <a:extLst>
                  <a:ext uri="{FF2B5EF4-FFF2-40B4-BE49-F238E27FC236}">
                    <a16:creationId xmlns:a16="http://schemas.microsoft.com/office/drawing/2014/main" id="{CE60A6CF-91C5-412A-ADAB-016840E40392}"/>
                  </a:ext>
                </a:extLst>
              </p:cNvPr>
              <p:cNvSpPr/>
              <p:nvPr/>
            </p:nvSpPr>
            <p:spPr bwMode="auto">
              <a:xfrm>
                <a:off x="2080470" y="3061982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4" name="Hexagon 13">
                <a:extLst>
                  <a:ext uri="{FF2B5EF4-FFF2-40B4-BE49-F238E27FC236}">
                    <a16:creationId xmlns:a16="http://schemas.microsoft.com/office/drawing/2014/main" id="{8170EFB4-F4CA-4F88-B4A9-3DCE13AE4890}"/>
                  </a:ext>
                </a:extLst>
              </p:cNvPr>
              <p:cNvSpPr/>
              <p:nvPr/>
            </p:nvSpPr>
            <p:spPr bwMode="auto">
              <a:xfrm>
                <a:off x="2459373" y="2877424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5" name="Hexagon 14">
                <a:extLst>
                  <a:ext uri="{FF2B5EF4-FFF2-40B4-BE49-F238E27FC236}">
                    <a16:creationId xmlns:a16="http://schemas.microsoft.com/office/drawing/2014/main" id="{F69599C4-2CB7-4793-8812-4F3E06F3BABA}"/>
                  </a:ext>
                </a:extLst>
              </p:cNvPr>
              <p:cNvSpPr/>
              <p:nvPr/>
            </p:nvSpPr>
            <p:spPr bwMode="auto">
              <a:xfrm>
                <a:off x="2459373" y="3246540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6" name="Hexagon 15">
                <a:extLst>
                  <a:ext uri="{FF2B5EF4-FFF2-40B4-BE49-F238E27FC236}">
                    <a16:creationId xmlns:a16="http://schemas.microsoft.com/office/drawing/2014/main" id="{AAEDA45C-5453-43BA-8297-B307CBA3EECC}"/>
                  </a:ext>
                </a:extLst>
              </p:cNvPr>
              <p:cNvSpPr/>
              <p:nvPr/>
            </p:nvSpPr>
            <p:spPr bwMode="auto">
              <a:xfrm>
                <a:off x="2838276" y="3061982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7" name="Hexagon 16">
                <a:extLst>
                  <a:ext uri="{FF2B5EF4-FFF2-40B4-BE49-F238E27FC236}">
                    <a16:creationId xmlns:a16="http://schemas.microsoft.com/office/drawing/2014/main" id="{EC9D9A4C-B380-4C9D-8C87-305FBBE30E1A}"/>
                  </a:ext>
                </a:extLst>
              </p:cNvPr>
              <p:cNvSpPr/>
              <p:nvPr/>
            </p:nvSpPr>
            <p:spPr bwMode="auto">
              <a:xfrm>
                <a:off x="2838276" y="3431097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8" name="Hexagon 17">
                <a:extLst>
                  <a:ext uri="{FF2B5EF4-FFF2-40B4-BE49-F238E27FC236}">
                    <a16:creationId xmlns:a16="http://schemas.microsoft.com/office/drawing/2014/main" id="{BA264DEC-B23F-4B8A-8FFF-8D678AEC69BE}"/>
                  </a:ext>
                </a:extLst>
              </p:cNvPr>
              <p:cNvSpPr/>
              <p:nvPr/>
            </p:nvSpPr>
            <p:spPr bwMode="auto">
              <a:xfrm>
                <a:off x="2459373" y="3615655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9" name="Hexagon 18">
                <a:extLst>
                  <a:ext uri="{FF2B5EF4-FFF2-40B4-BE49-F238E27FC236}">
                    <a16:creationId xmlns:a16="http://schemas.microsoft.com/office/drawing/2014/main" id="{C9610115-D42F-46A4-8285-AB2A74B14144}"/>
                  </a:ext>
                </a:extLst>
              </p:cNvPr>
              <p:cNvSpPr/>
              <p:nvPr/>
            </p:nvSpPr>
            <p:spPr bwMode="auto">
              <a:xfrm>
                <a:off x="2080470" y="3431096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sp>
          <p:nvSpPr>
            <p:cNvPr id="27" name="Hexagon 26">
              <a:extLst>
                <a:ext uri="{FF2B5EF4-FFF2-40B4-BE49-F238E27FC236}">
                  <a16:creationId xmlns:a16="http://schemas.microsoft.com/office/drawing/2014/main" id="{AF7267DF-B1A5-4931-9A6A-A50123B4932F}"/>
                </a:ext>
              </a:extLst>
            </p:cNvPr>
            <p:cNvSpPr/>
            <p:nvPr/>
          </p:nvSpPr>
          <p:spPr bwMode="auto">
            <a:xfrm>
              <a:off x="3234297" y="3583492"/>
              <a:ext cx="391028" cy="369115"/>
            </a:xfrm>
            <a:prstGeom prst="hexagon">
              <a:avLst/>
            </a:prstGeom>
            <a:solidFill>
              <a:schemeClr val="tx2">
                <a:lumMod val="25000"/>
                <a:lumOff val="75000"/>
              </a:schemeClr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8305AC58-EDE0-4077-9051-C61118A9928E}"/>
                </a:ext>
              </a:extLst>
            </p:cNvPr>
            <p:cNvGrpSpPr/>
            <p:nvPr/>
          </p:nvGrpSpPr>
          <p:grpSpPr>
            <a:xfrm>
              <a:off x="3956104" y="2333536"/>
              <a:ext cx="1210811" cy="1107346"/>
              <a:chOff x="2080470" y="2877424"/>
              <a:chExt cx="1210811" cy="1107346"/>
            </a:xfrm>
            <a:solidFill>
              <a:schemeClr val="accent2"/>
            </a:solidFill>
          </p:grpSpPr>
          <p:sp>
            <p:nvSpPr>
              <p:cNvPr id="29" name="Hexagon 28">
                <a:extLst>
                  <a:ext uri="{FF2B5EF4-FFF2-40B4-BE49-F238E27FC236}">
                    <a16:creationId xmlns:a16="http://schemas.microsoft.com/office/drawing/2014/main" id="{232FB2C5-1E2B-4E56-8085-88B10E85F678}"/>
                  </a:ext>
                </a:extLst>
              </p:cNvPr>
              <p:cNvSpPr/>
              <p:nvPr/>
            </p:nvSpPr>
            <p:spPr bwMode="auto">
              <a:xfrm>
                <a:off x="2080470" y="3061982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0" name="Hexagon 29">
                <a:extLst>
                  <a:ext uri="{FF2B5EF4-FFF2-40B4-BE49-F238E27FC236}">
                    <a16:creationId xmlns:a16="http://schemas.microsoft.com/office/drawing/2014/main" id="{C2D37E7B-B345-47CE-A518-489B13868477}"/>
                  </a:ext>
                </a:extLst>
              </p:cNvPr>
              <p:cNvSpPr/>
              <p:nvPr/>
            </p:nvSpPr>
            <p:spPr bwMode="auto">
              <a:xfrm>
                <a:off x="2459373" y="2877424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1" name="Hexagon 30">
                <a:extLst>
                  <a:ext uri="{FF2B5EF4-FFF2-40B4-BE49-F238E27FC236}">
                    <a16:creationId xmlns:a16="http://schemas.microsoft.com/office/drawing/2014/main" id="{26CB2237-19A9-4EBB-A6AB-D90815D2E6C3}"/>
                  </a:ext>
                </a:extLst>
              </p:cNvPr>
              <p:cNvSpPr/>
              <p:nvPr/>
            </p:nvSpPr>
            <p:spPr bwMode="auto">
              <a:xfrm>
                <a:off x="2459373" y="3246540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2" name="Hexagon 31">
                <a:extLst>
                  <a:ext uri="{FF2B5EF4-FFF2-40B4-BE49-F238E27FC236}">
                    <a16:creationId xmlns:a16="http://schemas.microsoft.com/office/drawing/2014/main" id="{5928AD6F-5804-423E-B860-36F2FF930F2C}"/>
                  </a:ext>
                </a:extLst>
              </p:cNvPr>
              <p:cNvSpPr/>
              <p:nvPr/>
            </p:nvSpPr>
            <p:spPr bwMode="auto">
              <a:xfrm>
                <a:off x="2838276" y="3061982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3" name="Hexagon 32">
                <a:extLst>
                  <a:ext uri="{FF2B5EF4-FFF2-40B4-BE49-F238E27FC236}">
                    <a16:creationId xmlns:a16="http://schemas.microsoft.com/office/drawing/2014/main" id="{EA45482B-EAA8-4385-ABD3-101DBF6E4331}"/>
                  </a:ext>
                </a:extLst>
              </p:cNvPr>
              <p:cNvSpPr/>
              <p:nvPr/>
            </p:nvSpPr>
            <p:spPr bwMode="auto">
              <a:xfrm>
                <a:off x="2838276" y="3431097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4" name="Hexagon 33">
                <a:extLst>
                  <a:ext uri="{FF2B5EF4-FFF2-40B4-BE49-F238E27FC236}">
                    <a16:creationId xmlns:a16="http://schemas.microsoft.com/office/drawing/2014/main" id="{2233F6D5-0509-401C-B6B9-254E3BDEC659}"/>
                  </a:ext>
                </a:extLst>
              </p:cNvPr>
              <p:cNvSpPr/>
              <p:nvPr/>
            </p:nvSpPr>
            <p:spPr bwMode="auto">
              <a:xfrm>
                <a:off x="2459373" y="3615655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5" name="Hexagon 34">
                <a:extLst>
                  <a:ext uri="{FF2B5EF4-FFF2-40B4-BE49-F238E27FC236}">
                    <a16:creationId xmlns:a16="http://schemas.microsoft.com/office/drawing/2014/main" id="{7333BA0B-AC4E-4F18-BAEF-472A0FFCE723}"/>
                  </a:ext>
                </a:extLst>
              </p:cNvPr>
              <p:cNvSpPr/>
              <p:nvPr/>
            </p:nvSpPr>
            <p:spPr bwMode="auto">
              <a:xfrm>
                <a:off x="2080470" y="3431096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AD609964-847B-4E9B-B300-7839D9843DB5}"/>
                </a:ext>
              </a:extLst>
            </p:cNvPr>
            <p:cNvGrpSpPr/>
            <p:nvPr/>
          </p:nvGrpSpPr>
          <p:grpSpPr>
            <a:xfrm>
              <a:off x="2484534" y="3759657"/>
              <a:ext cx="1210811" cy="1107346"/>
              <a:chOff x="2080470" y="2877424"/>
              <a:chExt cx="1210811" cy="1107346"/>
            </a:xfrm>
            <a:solidFill>
              <a:srgbClr val="FFFF00"/>
            </a:solidFill>
          </p:grpSpPr>
          <p:sp>
            <p:nvSpPr>
              <p:cNvPr id="37" name="Hexagon 36">
                <a:extLst>
                  <a:ext uri="{FF2B5EF4-FFF2-40B4-BE49-F238E27FC236}">
                    <a16:creationId xmlns:a16="http://schemas.microsoft.com/office/drawing/2014/main" id="{20EF3616-26AD-4CF6-9D97-CAF24EAE6D4D}"/>
                  </a:ext>
                </a:extLst>
              </p:cNvPr>
              <p:cNvSpPr/>
              <p:nvPr/>
            </p:nvSpPr>
            <p:spPr bwMode="auto">
              <a:xfrm>
                <a:off x="2080470" y="3061982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8" name="Hexagon 37">
                <a:extLst>
                  <a:ext uri="{FF2B5EF4-FFF2-40B4-BE49-F238E27FC236}">
                    <a16:creationId xmlns:a16="http://schemas.microsoft.com/office/drawing/2014/main" id="{5650F62F-4EE5-4F5E-A970-F239DA81E7F2}"/>
                  </a:ext>
                </a:extLst>
              </p:cNvPr>
              <p:cNvSpPr/>
              <p:nvPr/>
            </p:nvSpPr>
            <p:spPr bwMode="auto">
              <a:xfrm>
                <a:off x="2459373" y="2877424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9" name="Hexagon 38">
                <a:extLst>
                  <a:ext uri="{FF2B5EF4-FFF2-40B4-BE49-F238E27FC236}">
                    <a16:creationId xmlns:a16="http://schemas.microsoft.com/office/drawing/2014/main" id="{4AA3FB7B-C515-4055-A092-CED1E64A7494}"/>
                  </a:ext>
                </a:extLst>
              </p:cNvPr>
              <p:cNvSpPr/>
              <p:nvPr/>
            </p:nvSpPr>
            <p:spPr bwMode="auto">
              <a:xfrm>
                <a:off x="2459373" y="3246540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0" name="Hexagon 39">
                <a:extLst>
                  <a:ext uri="{FF2B5EF4-FFF2-40B4-BE49-F238E27FC236}">
                    <a16:creationId xmlns:a16="http://schemas.microsoft.com/office/drawing/2014/main" id="{537393D3-89D3-45D9-835E-56DD818FC08C}"/>
                  </a:ext>
                </a:extLst>
              </p:cNvPr>
              <p:cNvSpPr/>
              <p:nvPr/>
            </p:nvSpPr>
            <p:spPr bwMode="auto">
              <a:xfrm>
                <a:off x="2838276" y="3061982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1" name="Hexagon 40">
                <a:extLst>
                  <a:ext uri="{FF2B5EF4-FFF2-40B4-BE49-F238E27FC236}">
                    <a16:creationId xmlns:a16="http://schemas.microsoft.com/office/drawing/2014/main" id="{B4CAACB0-3715-49A8-BD3E-24929692FC1E}"/>
                  </a:ext>
                </a:extLst>
              </p:cNvPr>
              <p:cNvSpPr/>
              <p:nvPr/>
            </p:nvSpPr>
            <p:spPr bwMode="auto">
              <a:xfrm>
                <a:off x="2838276" y="3431097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2" name="Hexagon 41">
                <a:extLst>
                  <a:ext uri="{FF2B5EF4-FFF2-40B4-BE49-F238E27FC236}">
                    <a16:creationId xmlns:a16="http://schemas.microsoft.com/office/drawing/2014/main" id="{6D5A4B77-1541-4BF9-9D03-E815F7F66F6E}"/>
                  </a:ext>
                </a:extLst>
              </p:cNvPr>
              <p:cNvSpPr/>
              <p:nvPr/>
            </p:nvSpPr>
            <p:spPr bwMode="auto">
              <a:xfrm>
                <a:off x="2459373" y="3615655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3" name="Hexagon 42">
                <a:extLst>
                  <a:ext uri="{FF2B5EF4-FFF2-40B4-BE49-F238E27FC236}">
                    <a16:creationId xmlns:a16="http://schemas.microsoft.com/office/drawing/2014/main" id="{62E2E852-89D6-49C7-B597-86A906972075}"/>
                  </a:ext>
                </a:extLst>
              </p:cNvPr>
              <p:cNvSpPr/>
              <p:nvPr/>
            </p:nvSpPr>
            <p:spPr bwMode="auto">
              <a:xfrm>
                <a:off x="2080470" y="3431096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CB860149-7E4F-4C94-ACE4-E6741B16482C}"/>
                </a:ext>
              </a:extLst>
            </p:cNvPr>
            <p:cNvGrpSpPr/>
            <p:nvPr/>
          </p:nvGrpSpPr>
          <p:grpSpPr>
            <a:xfrm>
              <a:off x="3577202" y="3984770"/>
              <a:ext cx="1210811" cy="1107346"/>
              <a:chOff x="2080470" y="2877424"/>
              <a:chExt cx="1210811" cy="1107346"/>
            </a:xfrm>
            <a:solidFill>
              <a:srgbClr val="E32119"/>
            </a:solidFill>
          </p:grpSpPr>
          <p:sp>
            <p:nvSpPr>
              <p:cNvPr id="45" name="Hexagon 44">
                <a:extLst>
                  <a:ext uri="{FF2B5EF4-FFF2-40B4-BE49-F238E27FC236}">
                    <a16:creationId xmlns:a16="http://schemas.microsoft.com/office/drawing/2014/main" id="{403AF045-B2B4-4EE8-9ECB-22C6EC62BDDB}"/>
                  </a:ext>
                </a:extLst>
              </p:cNvPr>
              <p:cNvSpPr/>
              <p:nvPr/>
            </p:nvSpPr>
            <p:spPr bwMode="auto">
              <a:xfrm>
                <a:off x="2080470" y="3061982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6" name="Hexagon 45">
                <a:extLst>
                  <a:ext uri="{FF2B5EF4-FFF2-40B4-BE49-F238E27FC236}">
                    <a16:creationId xmlns:a16="http://schemas.microsoft.com/office/drawing/2014/main" id="{5C1B89E5-53FD-4592-B85B-E34BA3B7845D}"/>
                  </a:ext>
                </a:extLst>
              </p:cNvPr>
              <p:cNvSpPr/>
              <p:nvPr/>
            </p:nvSpPr>
            <p:spPr bwMode="auto">
              <a:xfrm>
                <a:off x="2459373" y="2877424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7" name="Hexagon 46">
                <a:extLst>
                  <a:ext uri="{FF2B5EF4-FFF2-40B4-BE49-F238E27FC236}">
                    <a16:creationId xmlns:a16="http://schemas.microsoft.com/office/drawing/2014/main" id="{5AA85F19-AE9D-4BB0-8C23-DA7DE528243B}"/>
                  </a:ext>
                </a:extLst>
              </p:cNvPr>
              <p:cNvSpPr/>
              <p:nvPr/>
            </p:nvSpPr>
            <p:spPr bwMode="auto">
              <a:xfrm>
                <a:off x="2459373" y="3246540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8" name="Hexagon 47">
                <a:extLst>
                  <a:ext uri="{FF2B5EF4-FFF2-40B4-BE49-F238E27FC236}">
                    <a16:creationId xmlns:a16="http://schemas.microsoft.com/office/drawing/2014/main" id="{C49600B2-7AB9-4486-8114-63CB9FC2C1DE}"/>
                  </a:ext>
                </a:extLst>
              </p:cNvPr>
              <p:cNvSpPr/>
              <p:nvPr/>
            </p:nvSpPr>
            <p:spPr bwMode="auto">
              <a:xfrm>
                <a:off x="2838276" y="3061982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9" name="Hexagon 48">
                <a:extLst>
                  <a:ext uri="{FF2B5EF4-FFF2-40B4-BE49-F238E27FC236}">
                    <a16:creationId xmlns:a16="http://schemas.microsoft.com/office/drawing/2014/main" id="{3B649E1D-8520-4E80-AC3D-6739D963A29D}"/>
                  </a:ext>
                </a:extLst>
              </p:cNvPr>
              <p:cNvSpPr/>
              <p:nvPr/>
            </p:nvSpPr>
            <p:spPr bwMode="auto">
              <a:xfrm>
                <a:off x="2838276" y="3431097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0" name="Hexagon 49">
                <a:extLst>
                  <a:ext uri="{FF2B5EF4-FFF2-40B4-BE49-F238E27FC236}">
                    <a16:creationId xmlns:a16="http://schemas.microsoft.com/office/drawing/2014/main" id="{32755F44-1BD1-45EE-AC1A-07A9194749C9}"/>
                  </a:ext>
                </a:extLst>
              </p:cNvPr>
              <p:cNvSpPr/>
              <p:nvPr/>
            </p:nvSpPr>
            <p:spPr bwMode="auto">
              <a:xfrm>
                <a:off x="2459373" y="3615655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1" name="Hexagon 50">
                <a:extLst>
                  <a:ext uri="{FF2B5EF4-FFF2-40B4-BE49-F238E27FC236}">
                    <a16:creationId xmlns:a16="http://schemas.microsoft.com/office/drawing/2014/main" id="{9C1A1C23-C479-4C05-8794-36B70FAFC11E}"/>
                  </a:ext>
                </a:extLst>
              </p:cNvPr>
              <p:cNvSpPr/>
              <p:nvPr/>
            </p:nvSpPr>
            <p:spPr bwMode="auto">
              <a:xfrm>
                <a:off x="2080470" y="3431096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E2CCCBB9-FE25-4C45-8F24-592BB85AB653}"/>
                </a:ext>
              </a:extLst>
            </p:cNvPr>
            <p:cNvGrpSpPr/>
            <p:nvPr/>
          </p:nvGrpSpPr>
          <p:grpSpPr>
            <a:xfrm>
              <a:off x="4325918" y="3245406"/>
              <a:ext cx="1210811" cy="1107346"/>
              <a:chOff x="2080470" y="2877424"/>
              <a:chExt cx="1210811" cy="1107346"/>
            </a:xfrm>
          </p:grpSpPr>
          <p:sp>
            <p:nvSpPr>
              <p:cNvPr id="53" name="Hexagon 52">
                <a:extLst>
                  <a:ext uri="{FF2B5EF4-FFF2-40B4-BE49-F238E27FC236}">
                    <a16:creationId xmlns:a16="http://schemas.microsoft.com/office/drawing/2014/main" id="{0196A8DD-71DF-4E2D-A47B-E998AEA30C48}"/>
                  </a:ext>
                </a:extLst>
              </p:cNvPr>
              <p:cNvSpPr/>
              <p:nvPr/>
            </p:nvSpPr>
            <p:spPr bwMode="auto">
              <a:xfrm>
                <a:off x="2080470" y="3061982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4" name="Hexagon 53">
                <a:extLst>
                  <a:ext uri="{FF2B5EF4-FFF2-40B4-BE49-F238E27FC236}">
                    <a16:creationId xmlns:a16="http://schemas.microsoft.com/office/drawing/2014/main" id="{7766D16C-3EDC-427A-BE31-21022B090E2F}"/>
                  </a:ext>
                </a:extLst>
              </p:cNvPr>
              <p:cNvSpPr/>
              <p:nvPr/>
            </p:nvSpPr>
            <p:spPr bwMode="auto">
              <a:xfrm>
                <a:off x="2459373" y="2877424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5" name="Hexagon 54">
                <a:extLst>
                  <a:ext uri="{FF2B5EF4-FFF2-40B4-BE49-F238E27FC236}">
                    <a16:creationId xmlns:a16="http://schemas.microsoft.com/office/drawing/2014/main" id="{50F34B1D-F369-4721-B4B0-39B8027937B1}"/>
                  </a:ext>
                </a:extLst>
              </p:cNvPr>
              <p:cNvSpPr/>
              <p:nvPr/>
            </p:nvSpPr>
            <p:spPr bwMode="auto">
              <a:xfrm>
                <a:off x="2459373" y="3246540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6" name="Hexagon 55">
                <a:extLst>
                  <a:ext uri="{FF2B5EF4-FFF2-40B4-BE49-F238E27FC236}">
                    <a16:creationId xmlns:a16="http://schemas.microsoft.com/office/drawing/2014/main" id="{A07947F5-7499-4207-90B4-B277D63F3855}"/>
                  </a:ext>
                </a:extLst>
              </p:cNvPr>
              <p:cNvSpPr/>
              <p:nvPr/>
            </p:nvSpPr>
            <p:spPr bwMode="auto">
              <a:xfrm>
                <a:off x="2838276" y="3061982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7" name="Hexagon 56">
                <a:extLst>
                  <a:ext uri="{FF2B5EF4-FFF2-40B4-BE49-F238E27FC236}">
                    <a16:creationId xmlns:a16="http://schemas.microsoft.com/office/drawing/2014/main" id="{D9754554-C830-47C0-9D2F-713F2E19986C}"/>
                  </a:ext>
                </a:extLst>
              </p:cNvPr>
              <p:cNvSpPr/>
              <p:nvPr/>
            </p:nvSpPr>
            <p:spPr bwMode="auto">
              <a:xfrm>
                <a:off x="2838276" y="3431097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8" name="Hexagon 57">
                <a:extLst>
                  <a:ext uri="{FF2B5EF4-FFF2-40B4-BE49-F238E27FC236}">
                    <a16:creationId xmlns:a16="http://schemas.microsoft.com/office/drawing/2014/main" id="{9142C830-B9DF-4792-AF7B-09A5C8491E33}"/>
                  </a:ext>
                </a:extLst>
              </p:cNvPr>
              <p:cNvSpPr/>
              <p:nvPr/>
            </p:nvSpPr>
            <p:spPr bwMode="auto">
              <a:xfrm>
                <a:off x="2459373" y="3615655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9" name="Hexagon 58">
                <a:extLst>
                  <a:ext uri="{FF2B5EF4-FFF2-40B4-BE49-F238E27FC236}">
                    <a16:creationId xmlns:a16="http://schemas.microsoft.com/office/drawing/2014/main" id="{C83BCA57-DA94-4A63-9F88-9DD2A107D5DD}"/>
                  </a:ext>
                </a:extLst>
              </p:cNvPr>
              <p:cNvSpPr/>
              <p:nvPr/>
            </p:nvSpPr>
            <p:spPr bwMode="auto">
              <a:xfrm>
                <a:off x="2080470" y="3431096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5FED7DC8-6DA2-448B-907C-7B7C7ADAF5BF}"/>
              </a:ext>
            </a:extLst>
          </p:cNvPr>
          <p:cNvSpPr txBox="1"/>
          <p:nvPr/>
        </p:nvSpPr>
        <p:spPr>
          <a:xfrm>
            <a:off x="5047366" y="113710"/>
            <a:ext cx="3993981" cy="4939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RAN Notification Area extended beyond </a:t>
            </a:r>
            <a:r>
              <a:rPr lang="en-US" sz="1400" dirty="0" err="1"/>
              <a:t>Xn</a:t>
            </a:r>
            <a:r>
              <a:rPr lang="en-US" sz="1400" dirty="0"/>
              <a:t> connectivity by CN relay :</a:t>
            </a:r>
          </a:p>
          <a:p>
            <a:pPr marL="342900" indent="-342900">
              <a:buFontTx/>
              <a:buChar char="-"/>
            </a:pPr>
            <a:r>
              <a:rPr lang="en-US" sz="1400" dirty="0"/>
              <a:t>Ericsson proposes RRC inactive includes the case where </a:t>
            </a:r>
            <a:r>
              <a:rPr lang="en-US" sz="1400" dirty="0" err="1"/>
              <a:t>Xn</a:t>
            </a:r>
            <a:r>
              <a:rPr lang="en-US" sz="1400" dirty="0"/>
              <a:t> connectivity not available in RNA</a:t>
            </a:r>
          </a:p>
          <a:p>
            <a:pPr marL="342900" indent="-342900">
              <a:buFontTx/>
              <a:buChar char="-"/>
            </a:pPr>
            <a:r>
              <a:rPr lang="en-US" sz="1400" dirty="0"/>
              <a:t>In this case RNA = CN Registration Area as a RAN node does not know of other RAN nodes unless they have a </a:t>
            </a:r>
            <a:r>
              <a:rPr lang="en-US" sz="1400" dirty="0" err="1"/>
              <a:t>Xn</a:t>
            </a:r>
            <a:r>
              <a:rPr lang="en-US" sz="1400" dirty="0"/>
              <a:t> relationship (assuming we establish </a:t>
            </a:r>
            <a:r>
              <a:rPr lang="en-US" sz="1400" dirty="0" err="1"/>
              <a:t>Xn</a:t>
            </a:r>
            <a:r>
              <a:rPr lang="en-US" sz="1400" dirty="0"/>
              <a:t> with all neighbors when RRC inactive is used in a PLMN) and:</a:t>
            </a:r>
          </a:p>
          <a:p>
            <a:pPr marL="800100" lvl="1" indent="-342900">
              <a:buFontTx/>
              <a:buChar char="-"/>
            </a:pPr>
            <a:r>
              <a:rPr lang="en-US" sz="1400" dirty="0"/>
              <a:t>AS Context transfer delayed is via CN (via a non serving AMF, followed by a Path Switch with serving AMF: i.e. one more CN interaction than RAN  transfer).</a:t>
            </a:r>
          </a:p>
          <a:p>
            <a:pPr marL="800100" lvl="1" indent="-342900">
              <a:buFontTx/>
              <a:buChar char="-"/>
            </a:pPr>
            <a:r>
              <a:rPr lang="en-US" sz="1400" dirty="0"/>
              <a:t>RAN Paging delayed via CN</a:t>
            </a:r>
          </a:p>
          <a:p>
            <a:pPr marL="800100" lvl="1" indent="-342900">
              <a:buFontTx/>
              <a:buChar char="-"/>
            </a:pPr>
            <a:r>
              <a:rPr lang="en-US" sz="1400" dirty="0"/>
              <a:t>Solution unclear: is CN relay in parallel of </a:t>
            </a:r>
            <a:r>
              <a:rPr lang="en-US" sz="1400" dirty="0" err="1"/>
              <a:t>Xn</a:t>
            </a:r>
            <a:r>
              <a:rPr lang="en-US" sz="1400" dirty="0"/>
              <a:t> paging or after paging failure?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A26F4174-2BB2-4AED-A8D3-793AF400BAEA}"/>
              </a:ext>
            </a:extLst>
          </p:cNvPr>
          <p:cNvSpPr/>
          <p:nvPr/>
        </p:nvSpPr>
        <p:spPr bwMode="auto">
          <a:xfrm>
            <a:off x="147427" y="966912"/>
            <a:ext cx="4800030" cy="4173351"/>
          </a:xfrm>
          <a:prstGeom prst="ellips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40CCA5AA-071D-4D64-A1B1-46EED27BE4AF}"/>
              </a:ext>
            </a:extLst>
          </p:cNvPr>
          <p:cNvSpPr txBox="1"/>
          <p:nvPr/>
        </p:nvSpPr>
        <p:spPr>
          <a:xfrm>
            <a:off x="1069087" y="4455633"/>
            <a:ext cx="25942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CN Registration Area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CB06E2A6-5286-4769-9359-A08F1382B42D}"/>
              </a:ext>
            </a:extLst>
          </p:cNvPr>
          <p:cNvSpPr txBox="1"/>
          <p:nvPr/>
        </p:nvSpPr>
        <p:spPr>
          <a:xfrm>
            <a:off x="392866" y="5379582"/>
            <a:ext cx="862051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CN Registration Area are in general not fully </a:t>
            </a:r>
            <a:r>
              <a:rPr lang="en-GB" sz="1600" dirty="0" err="1"/>
              <a:t>Xn</a:t>
            </a:r>
            <a:r>
              <a:rPr lang="en-GB" sz="1600" dirty="0"/>
              <a:t> connected -&gt; RAN shall not configure RNA simply by matching CN Registration Area also for cases where CN registration area is not fully covered by </a:t>
            </a:r>
            <a:r>
              <a:rPr lang="en-GB" sz="1600" dirty="0" err="1"/>
              <a:t>Xn</a:t>
            </a:r>
            <a:r>
              <a:rPr lang="en-GB" sz="1600" dirty="0"/>
              <a:t> relationships. The Ericsson assumption RNA shall be configured as CN registration area with no consideration for </a:t>
            </a:r>
            <a:r>
              <a:rPr lang="en-GB" sz="1600" dirty="0" err="1"/>
              <a:t>Xn</a:t>
            </a:r>
            <a:r>
              <a:rPr lang="en-GB" sz="1600" dirty="0"/>
              <a:t> availability is not valid.</a:t>
            </a:r>
            <a:endParaRPr lang="en-US" sz="1800" dirty="0"/>
          </a:p>
        </p:txBody>
      </p:sp>
      <p:sp>
        <p:nvSpPr>
          <p:cNvPr id="64" name="Rectangle: Rounded Corners 63">
            <a:extLst>
              <a:ext uri="{FF2B5EF4-FFF2-40B4-BE49-F238E27FC236}">
                <a16:creationId xmlns:a16="http://schemas.microsoft.com/office/drawing/2014/main" id="{E1A8BE36-8E91-4409-AD2F-1DF28C5CA8D7}"/>
              </a:ext>
            </a:extLst>
          </p:cNvPr>
          <p:cNvSpPr/>
          <p:nvPr/>
        </p:nvSpPr>
        <p:spPr bwMode="auto">
          <a:xfrm>
            <a:off x="4198741" y="3133567"/>
            <a:ext cx="453005" cy="409672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CN</a:t>
            </a:r>
          </a:p>
        </p:txBody>
      </p:sp>
      <p:cxnSp>
        <p:nvCxnSpPr>
          <p:cNvPr id="73" name="Connector: Curved 72">
            <a:extLst>
              <a:ext uri="{FF2B5EF4-FFF2-40B4-BE49-F238E27FC236}">
                <a16:creationId xmlns:a16="http://schemas.microsoft.com/office/drawing/2014/main" id="{F7D7602F-E2A3-407D-8177-7839C07A85C4}"/>
              </a:ext>
            </a:extLst>
          </p:cNvPr>
          <p:cNvCxnSpPr>
            <a:cxnSpLocks/>
          </p:cNvCxnSpPr>
          <p:nvPr/>
        </p:nvCxnSpPr>
        <p:spPr bwMode="auto">
          <a:xfrm rot="10800000" flipV="1">
            <a:off x="3043446" y="2985745"/>
            <a:ext cx="657386" cy="557493"/>
          </a:xfrm>
          <a:prstGeom prst="curvedConnector3">
            <a:avLst>
              <a:gd name="adj1" fmla="val -109255"/>
            </a:avLst>
          </a:prstGeom>
          <a:ln>
            <a:headEnd type="triangl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8562210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438</TotalTime>
  <Words>1109</Words>
  <Application>Microsoft Office PowerPoint</Application>
  <PresentationFormat>On-screen Show (4:3)</PresentationFormat>
  <Paragraphs>83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Symbol</vt:lpstr>
      <vt:lpstr>Arial</vt:lpstr>
      <vt:lpstr>Ericsson Capital TT</vt:lpstr>
      <vt:lpstr>PresentationTemplate2011</vt:lpstr>
      <vt:lpstr>Response to R3-174864</vt:lpstr>
      <vt:lpstr>Background</vt:lpstr>
      <vt:lpstr>Realization</vt:lpstr>
      <vt:lpstr>Requirements (1)</vt:lpstr>
      <vt:lpstr>Requirements (2)</vt:lpstr>
      <vt:lpstr>Solutions</vt:lpstr>
      <vt:lpstr>Solution-1 (1)</vt:lpstr>
      <vt:lpstr>Solution-1 (2)</vt:lpstr>
      <vt:lpstr>Solution-2 (1)</vt:lpstr>
      <vt:lpstr>Summary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Rrc inactive</dc:title>
  <dc:creator>Paul Schliwa-Bertling</dc:creator>
  <cp:keywords/>
  <dc:description>Rev PA1</dc:description>
  <cp:lastModifiedBy>nok-2</cp:lastModifiedBy>
  <cp:revision>91</cp:revision>
  <dcterms:created xsi:type="dcterms:W3CDTF">2017-11-14T06:45:34Z</dcterms:created>
  <dcterms:modified xsi:type="dcterms:W3CDTF">2017-11-23T21:15:08Z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Ericsson Internal</vt:lpwstr>
  </property>
  <property fmtid="{D5CDD505-2E9C-101B-9397-08002B2CF9AE}" pid="15" name="txtConfLabel">
    <vt:lpwstr>Ericsson Internal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true</vt:bool>
  </property>
  <property fmtid="{D5CDD505-2E9C-101B-9397-08002B2CF9AE}" pid="19" name="optFooterCVLCopyright">
    <vt:bool>false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/>
  </property>
  <property fmtid="{D5CDD505-2E9C-101B-9397-08002B2CF9AE}" pid="29" name="MiddleFooterField">
    <vt:lpwstr>Ericsson Internal</vt:lpwstr>
  </property>
  <property fmtid="{D5CDD505-2E9C-101B-9397-08002B2CF9AE}" pid="30" name="RightFooterField">
    <vt:lpwstr/>
  </property>
  <property fmtid="{D5CDD505-2E9C-101B-9397-08002B2CF9AE}" pid="31" name="RightFooterField2">
    <vt:lpwstr>2017-11-14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2017-11-14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_AdHocReviewCycleID">
    <vt:i4>1505097138</vt:i4>
  </property>
  <property fmtid="{D5CDD505-2E9C-101B-9397-08002B2CF9AE}" pid="48" name="_NewReviewCycle">
    <vt:lpwstr/>
  </property>
  <property fmtid="{D5CDD505-2E9C-101B-9397-08002B2CF9AE}" pid="49" name="_EmailSubject">
    <vt:lpwstr>updated paper</vt:lpwstr>
  </property>
  <property fmtid="{D5CDD505-2E9C-101B-9397-08002B2CF9AE}" pid="50" name="_AuthorEmail">
    <vt:lpwstr>alessio.casati@nokia.com</vt:lpwstr>
  </property>
  <property fmtid="{D5CDD505-2E9C-101B-9397-08002B2CF9AE}" pid="51" name="_AuthorEmailDisplayName">
    <vt:lpwstr>Casati, Alessio (Nokia - GB)</vt:lpwstr>
  </property>
  <property fmtid="{D5CDD505-2E9C-101B-9397-08002B2CF9AE}" pid="52" name="_PreviousAdHocReviewCycleID">
    <vt:i4>420290797</vt:i4>
  </property>
</Properties>
</file>