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62" r:id="rId3"/>
    <p:sldId id="263" r:id="rId4"/>
    <p:sldId id="259" r:id="rId5"/>
    <p:sldId id="257" r:id="rId6"/>
    <p:sldId id="258" r:id="rId7"/>
    <p:sldId id="260" r:id="rId8"/>
    <p:sldId id="261" r:id="rId9"/>
    <p:sldId id="264" r:id="rId10"/>
    <p:sldId id="265" r:id="rId11"/>
    <p:sldId id="271" r:id="rId12"/>
    <p:sldId id="270" r:id="rId13"/>
    <p:sldId id="268" r:id="rId14"/>
    <p:sldId id="273" r:id="rId1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99"/>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69" d="100"/>
          <a:sy n="69" d="100"/>
        </p:scale>
        <p:origin x="-1332"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E5AA9F-0984-4CF8-97A9-AD0E4112F34F}" type="datetimeFigureOut">
              <a:rPr lang="zh-CN" altLang="en-US" smtClean="0"/>
              <a:t>2017/10/13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39F36C-64E7-4F5F-A016-6D0B397E9E85}" type="slidenum">
              <a:rPr lang="zh-CN" altLang="en-US" smtClean="0"/>
              <a:t>‹#›</a:t>
            </a:fld>
            <a:endParaRPr lang="zh-CN" altLang="en-US"/>
          </a:p>
        </p:txBody>
      </p:sp>
    </p:spTree>
    <p:extLst>
      <p:ext uri="{BB962C8B-B14F-4D97-AF65-F5344CB8AC3E}">
        <p14:creationId xmlns:p14="http://schemas.microsoft.com/office/powerpoint/2010/main" val="31239224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39F36C-64E7-4F5F-A016-6D0B397E9E85}" type="slidenum">
              <a:rPr lang="zh-CN" altLang="en-US" smtClean="0"/>
              <a:t>2</a:t>
            </a:fld>
            <a:endParaRPr lang="zh-CN" altLang="en-US"/>
          </a:p>
        </p:txBody>
      </p:sp>
    </p:spTree>
    <p:extLst>
      <p:ext uri="{BB962C8B-B14F-4D97-AF65-F5344CB8AC3E}">
        <p14:creationId xmlns:p14="http://schemas.microsoft.com/office/powerpoint/2010/main" val="20590468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5E3B8808-5522-4710-B2DC-47424BB0025E}" type="datetimeFigureOut">
              <a:rPr kumimoji="1" lang="ja-JP" altLang="en-US" smtClean="0"/>
              <a:t>2017/10/13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881CE0C-0B96-448D-86BB-DCE41DD5E1D0}" type="slidenum">
              <a:rPr kumimoji="1" lang="ja-JP" altLang="en-US" smtClean="0"/>
              <a:t>‹#›</a:t>
            </a:fld>
            <a:endParaRPr kumimoji="1" lang="ja-JP" altLang="en-US"/>
          </a:p>
        </p:txBody>
      </p:sp>
    </p:spTree>
    <p:extLst>
      <p:ext uri="{BB962C8B-B14F-4D97-AF65-F5344CB8AC3E}">
        <p14:creationId xmlns:p14="http://schemas.microsoft.com/office/powerpoint/2010/main" val="2604663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5E3B8808-5522-4710-B2DC-47424BB0025E}" type="datetimeFigureOut">
              <a:rPr kumimoji="1" lang="ja-JP" altLang="en-US" smtClean="0"/>
              <a:t>2017/10/13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881CE0C-0B96-448D-86BB-DCE41DD5E1D0}" type="slidenum">
              <a:rPr kumimoji="1" lang="ja-JP" altLang="en-US" smtClean="0"/>
              <a:t>‹#›</a:t>
            </a:fld>
            <a:endParaRPr kumimoji="1" lang="ja-JP" altLang="en-US"/>
          </a:p>
        </p:txBody>
      </p:sp>
    </p:spTree>
    <p:extLst>
      <p:ext uri="{BB962C8B-B14F-4D97-AF65-F5344CB8AC3E}">
        <p14:creationId xmlns:p14="http://schemas.microsoft.com/office/powerpoint/2010/main" val="889531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5E3B8808-5522-4710-B2DC-47424BB0025E}" type="datetimeFigureOut">
              <a:rPr kumimoji="1" lang="ja-JP" altLang="en-US" smtClean="0"/>
              <a:t>2017/10/13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881CE0C-0B96-448D-86BB-DCE41DD5E1D0}" type="slidenum">
              <a:rPr kumimoji="1" lang="ja-JP" altLang="en-US" smtClean="0"/>
              <a:t>‹#›</a:t>
            </a:fld>
            <a:endParaRPr kumimoji="1" lang="ja-JP" altLang="en-US"/>
          </a:p>
        </p:txBody>
      </p:sp>
    </p:spTree>
    <p:extLst>
      <p:ext uri="{BB962C8B-B14F-4D97-AF65-F5344CB8AC3E}">
        <p14:creationId xmlns:p14="http://schemas.microsoft.com/office/powerpoint/2010/main" val="3877560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5E3B8808-5522-4710-B2DC-47424BB0025E}" type="datetimeFigureOut">
              <a:rPr kumimoji="1" lang="ja-JP" altLang="en-US" smtClean="0"/>
              <a:t>2017/10/13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881CE0C-0B96-448D-86BB-DCE41DD5E1D0}" type="slidenum">
              <a:rPr kumimoji="1" lang="ja-JP" altLang="en-US" smtClean="0"/>
              <a:t>‹#›</a:t>
            </a:fld>
            <a:endParaRPr kumimoji="1" lang="ja-JP" altLang="en-US"/>
          </a:p>
        </p:txBody>
      </p:sp>
    </p:spTree>
    <p:extLst>
      <p:ext uri="{BB962C8B-B14F-4D97-AF65-F5344CB8AC3E}">
        <p14:creationId xmlns:p14="http://schemas.microsoft.com/office/powerpoint/2010/main" val="846837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5E3B8808-5522-4710-B2DC-47424BB0025E}" type="datetimeFigureOut">
              <a:rPr kumimoji="1" lang="ja-JP" altLang="en-US" smtClean="0"/>
              <a:t>2017/10/13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881CE0C-0B96-448D-86BB-DCE41DD5E1D0}" type="slidenum">
              <a:rPr kumimoji="1" lang="ja-JP" altLang="en-US" smtClean="0"/>
              <a:t>‹#›</a:t>
            </a:fld>
            <a:endParaRPr kumimoji="1" lang="ja-JP" altLang="en-US"/>
          </a:p>
        </p:txBody>
      </p:sp>
    </p:spTree>
    <p:extLst>
      <p:ext uri="{BB962C8B-B14F-4D97-AF65-F5344CB8AC3E}">
        <p14:creationId xmlns:p14="http://schemas.microsoft.com/office/powerpoint/2010/main" val="24873291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5E3B8808-5522-4710-B2DC-47424BB0025E}" type="datetimeFigureOut">
              <a:rPr kumimoji="1" lang="ja-JP" altLang="en-US" smtClean="0"/>
              <a:t>2017/10/13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881CE0C-0B96-448D-86BB-DCE41DD5E1D0}" type="slidenum">
              <a:rPr kumimoji="1" lang="ja-JP" altLang="en-US" smtClean="0"/>
              <a:t>‹#›</a:t>
            </a:fld>
            <a:endParaRPr kumimoji="1" lang="ja-JP" altLang="en-US"/>
          </a:p>
        </p:txBody>
      </p:sp>
    </p:spTree>
    <p:extLst>
      <p:ext uri="{BB962C8B-B14F-4D97-AF65-F5344CB8AC3E}">
        <p14:creationId xmlns:p14="http://schemas.microsoft.com/office/powerpoint/2010/main" val="1022229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5E3B8808-5522-4710-B2DC-47424BB0025E}" type="datetimeFigureOut">
              <a:rPr kumimoji="1" lang="ja-JP" altLang="en-US" smtClean="0"/>
              <a:t>2017/10/13</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4881CE0C-0B96-448D-86BB-DCE41DD5E1D0}" type="slidenum">
              <a:rPr kumimoji="1" lang="ja-JP" altLang="en-US" smtClean="0"/>
              <a:t>‹#›</a:t>
            </a:fld>
            <a:endParaRPr kumimoji="1" lang="ja-JP" altLang="en-US"/>
          </a:p>
        </p:txBody>
      </p:sp>
    </p:spTree>
    <p:extLst>
      <p:ext uri="{BB962C8B-B14F-4D97-AF65-F5344CB8AC3E}">
        <p14:creationId xmlns:p14="http://schemas.microsoft.com/office/powerpoint/2010/main" val="3489412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5E3B8808-5522-4710-B2DC-47424BB0025E}" type="datetimeFigureOut">
              <a:rPr kumimoji="1" lang="ja-JP" altLang="en-US" smtClean="0"/>
              <a:t>2017/10/13</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4881CE0C-0B96-448D-86BB-DCE41DD5E1D0}" type="slidenum">
              <a:rPr kumimoji="1" lang="ja-JP" altLang="en-US" smtClean="0"/>
              <a:t>‹#›</a:t>
            </a:fld>
            <a:endParaRPr kumimoji="1" lang="ja-JP" altLang="en-US"/>
          </a:p>
        </p:txBody>
      </p:sp>
    </p:spTree>
    <p:extLst>
      <p:ext uri="{BB962C8B-B14F-4D97-AF65-F5344CB8AC3E}">
        <p14:creationId xmlns:p14="http://schemas.microsoft.com/office/powerpoint/2010/main" val="3783396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5E3B8808-5522-4710-B2DC-47424BB0025E}" type="datetimeFigureOut">
              <a:rPr kumimoji="1" lang="ja-JP" altLang="en-US" smtClean="0"/>
              <a:t>2017/10/13</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4881CE0C-0B96-448D-86BB-DCE41DD5E1D0}" type="slidenum">
              <a:rPr kumimoji="1" lang="ja-JP" altLang="en-US" smtClean="0"/>
              <a:t>‹#›</a:t>
            </a:fld>
            <a:endParaRPr kumimoji="1" lang="ja-JP" altLang="en-US"/>
          </a:p>
        </p:txBody>
      </p:sp>
    </p:spTree>
    <p:extLst>
      <p:ext uri="{BB962C8B-B14F-4D97-AF65-F5344CB8AC3E}">
        <p14:creationId xmlns:p14="http://schemas.microsoft.com/office/powerpoint/2010/main" val="14924524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5E3B8808-5522-4710-B2DC-47424BB0025E}" type="datetimeFigureOut">
              <a:rPr kumimoji="1" lang="ja-JP" altLang="en-US" smtClean="0"/>
              <a:t>2017/10/13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881CE0C-0B96-448D-86BB-DCE41DD5E1D0}" type="slidenum">
              <a:rPr kumimoji="1" lang="ja-JP" altLang="en-US" smtClean="0"/>
              <a:t>‹#›</a:t>
            </a:fld>
            <a:endParaRPr kumimoji="1" lang="ja-JP" altLang="en-US"/>
          </a:p>
        </p:txBody>
      </p:sp>
    </p:spTree>
    <p:extLst>
      <p:ext uri="{BB962C8B-B14F-4D97-AF65-F5344CB8AC3E}">
        <p14:creationId xmlns:p14="http://schemas.microsoft.com/office/powerpoint/2010/main" val="1631795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5E3B8808-5522-4710-B2DC-47424BB0025E}" type="datetimeFigureOut">
              <a:rPr kumimoji="1" lang="ja-JP" altLang="en-US" smtClean="0"/>
              <a:t>2017/10/13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881CE0C-0B96-448D-86BB-DCE41DD5E1D0}" type="slidenum">
              <a:rPr kumimoji="1" lang="ja-JP" altLang="en-US" smtClean="0"/>
              <a:t>‹#›</a:t>
            </a:fld>
            <a:endParaRPr kumimoji="1" lang="ja-JP" altLang="en-US"/>
          </a:p>
        </p:txBody>
      </p:sp>
    </p:spTree>
    <p:extLst>
      <p:ext uri="{BB962C8B-B14F-4D97-AF65-F5344CB8AC3E}">
        <p14:creationId xmlns:p14="http://schemas.microsoft.com/office/powerpoint/2010/main" val="2353030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3B8808-5522-4710-B2DC-47424BB0025E}" type="datetimeFigureOut">
              <a:rPr kumimoji="1" lang="ja-JP" altLang="en-US" smtClean="0"/>
              <a:t>2017/10/13</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81CE0C-0B96-448D-86BB-DCE41DD5E1D0}" type="slidenum">
              <a:rPr kumimoji="1" lang="ja-JP" altLang="en-US" smtClean="0"/>
              <a:t>‹#›</a:t>
            </a:fld>
            <a:endParaRPr kumimoji="1" lang="ja-JP" altLang="en-US"/>
          </a:p>
        </p:txBody>
      </p:sp>
    </p:spTree>
    <p:extLst>
      <p:ext uri="{BB962C8B-B14F-4D97-AF65-F5344CB8AC3E}">
        <p14:creationId xmlns:p14="http://schemas.microsoft.com/office/powerpoint/2010/main" val="2437831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en-US" altLang="ja-JP" dirty="0"/>
              <a:t>CB: #21_UE_InitAccess</a:t>
            </a:r>
            <a:endParaRPr kumimoji="1" lang="ja-JP" altLang="en-US" dirty="0"/>
          </a:p>
        </p:txBody>
      </p:sp>
      <p:sp>
        <p:nvSpPr>
          <p:cNvPr id="3" name="サブタイトル 2"/>
          <p:cNvSpPr>
            <a:spLocks noGrp="1"/>
          </p:cNvSpPr>
          <p:nvPr>
            <p:ph type="subTitle" idx="1"/>
          </p:nvPr>
        </p:nvSpPr>
        <p:spPr/>
        <p:txBody>
          <a:bodyPr/>
          <a:lstStyle/>
          <a:p>
            <a:endParaRPr kumimoji="1" lang="ja-JP" altLang="en-US"/>
          </a:p>
        </p:txBody>
      </p:sp>
      <p:sp>
        <p:nvSpPr>
          <p:cNvPr id="4" name="テキスト ボックス 3"/>
          <p:cNvSpPr txBox="1"/>
          <p:nvPr/>
        </p:nvSpPr>
        <p:spPr>
          <a:xfrm>
            <a:off x="7668344" y="188640"/>
            <a:ext cx="1296144" cy="369332"/>
          </a:xfrm>
          <a:prstGeom prst="rect">
            <a:avLst/>
          </a:prstGeom>
          <a:noFill/>
        </p:spPr>
        <p:txBody>
          <a:bodyPr wrap="square" rtlCol="0">
            <a:spAutoFit/>
          </a:bodyPr>
          <a:lstStyle/>
          <a:p>
            <a:r>
              <a:rPr kumimoji="1" lang="en-US" altLang="ja-JP" dirty="0" smtClean="0"/>
              <a:t>R3-174123</a:t>
            </a:r>
            <a:endParaRPr kumimoji="1" lang="ja-JP" altLang="en-US" dirty="0"/>
          </a:p>
        </p:txBody>
      </p:sp>
      <p:sp>
        <p:nvSpPr>
          <p:cNvPr id="5" name="テキスト ボックス 4"/>
          <p:cNvSpPr txBox="1"/>
          <p:nvPr/>
        </p:nvSpPr>
        <p:spPr>
          <a:xfrm>
            <a:off x="323528" y="188640"/>
            <a:ext cx="5112568" cy="923330"/>
          </a:xfrm>
          <a:prstGeom prst="rect">
            <a:avLst/>
          </a:prstGeom>
          <a:noFill/>
        </p:spPr>
        <p:txBody>
          <a:bodyPr wrap="square" rtlCol="0">
            <a:spAutoFit/>
          </a:bodyPr>
          <a:lstStyle/>
          <a:p>
            <a:r>
              <a:rPr kumimoji="1" lang="en-US" altLang="ja-JP" dirty="0" smtClean="0"/>
              <a:t>TSG RAN WG3 #97bis meeting</a:t>
            </a:r>
          </a:p>
          <a:p>
            <a:r>
              <a:rPr lang="en-US" altLang="ja-JP" dirty="0" smtClean="0"/>
              <a:t>October 9</a:t>
            </a:r>
            <a:r>
              <a:rPr lang="en-US" altLang="ja-JP" baseline="30000" dirty="0" smtClean="0"/>
              <a:t>th</a:t>
            </a:r>
            <a:r>
              <a:rPr lang="en-US" altLang="ja-JP" dirty="0" smtClean="0"/>
              <a:t> – 13</a:t>
            </a:r>
            <a:r>
              <a:rPr lang="en-US" altLang="ja-JP" baseline="30000" dirty="0" smtClean="0"/>
              <a:t>th</a:t>
            </a:r>
            <a:r>
              <a:rPr lang="en-US" altLang="ja-JP" dirty="0" smtClean="0"/>
              <a:t>, 2017</a:t>
            </a:r>
          </a:p>
          <a:p>
            <a:r>
              <a:rPr lang="en-US" altLang="ja-JP" dirty="0" smtClean="0"/>
              <a:t>Prague, Czech Republic</a:t>
            </a:r>
            <a:endParaRPr kumimoji="1" lang="ja-JP" altLang="en-US" dirty="0"/>
          </a:p>
        </p:txBody>
      </p:sp>
    </p:spTree>
    <p:extLst>
      <p:ext uri="{BB962C8B-B14F-4D97-AF65-F5344CB8AC3E}">
        <p14:creationId xmlns:p14="http://schemas.microsoft.com/office/powerpoint/2010/main" val="1202249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dirty="0" smtClean="0"/>
              <a:t>Way forward</a:t>
            </a:r>
            <a:endParaRPr kumimoji="1" lang="ja-JP" altLang="en-US" dirty="0"/>
          </a:p>
        </p:txBody>
      </p:sp>
      <p:sp>
        <p:nvSpPr>
          <p:cNvPr id="3" name="コンテンツ プレースホルダー 2"/>
          <p:cNvSpPr>
            <a:spLocks noGrp="1"/>
          </p:cNvSpPr>
          <p:nvPr>
            <p:ph idx="1"/>
          </p:nvPr>
        </p:nvSpPr>
        <p:spPr>
          <a:xfrm>
            <a:off x="457200" y="1600200"/>
            <a:ext cx="8229600" cy="5141168"/>
          </a:xfrm>
        </p:spPr>
        <p:txBody>
          <a:bodyPr>
            <a:normAutofit/>
          </a:bodyPr>
          <a:lstStyle/>
          <a:p>
            <a:r>
              <a:rPr lang="en-US" altLang="ja-JP" sz="2400" dirty="0"/>
              <a:t>Proposal</a:t>
            </a:r>
            <a:r>
              <a:rPr lang="en-US" altLang="ja-JP" sz="2400" dirty="0" smtClean="0"/>
              <a:t>:</a:t>
            </a:r>
          </a:p>
          <a:p>
            <a:pPr lvl="1"/>
            <a:r>
              <a:rPr kumimoji="1" lang="en-US" altLang="ja-JP" sz="2400" dirty="0" smtClean="0"/>
              <a:t>Discuss and select among “Alternative </a:t>
            </a:r>
            <a:r>
              <a:rPr kumimoji="1" lang="en-US" altLang="ja-JP" sz="2400" dirty="0"/>
              <a:t>1</a:t>
            </a:r>
            <a:r>
              <a:rPr kumimoji="1" lang="en-US" altLang="ja-JP" sz="2400" dirty="0" smtClean="0"/>
              <a:t>”, “Alternative 2” and </a:t>
            </a:r>
            <a:r>
              <a:rPr kumimoji="1" lang="en-US" altLang="ja-JP" sz="2400" dirty="0"/>
              <a:t>“Alternative 3</a:t>
            </a:r>
            <a:r>
              <a:rPr kumimoji="1" lang="en-US" altLang="ja-JP" sz="2400" dirty="0" smtClean="0"/>
              <a:t>” described in </a:t>
            </a:r>
            <a:r>
              <a:rPr lang="en-US" altLang="ja-JP" sz="2400" dirty="0" smtClean="0"/>
              <a:t>slide</a:t>
            </a:r>
            <a:r>
              <a:rPr kumimoji="1" lang="en-US" altLang="ja-JP" sz="2400" dirty="0" smtClean="0"/>
              <a:t> 3-8 of this document in future meetings</a:t>
            </a:r>
          </a:p>
        </p:txBody>
      </p:sp>
    </p:spTree>
    <p:extLst>
      <p:ext uri="{BB962C8B-B14F-4D97-AF65-F5344CB8AC3E}">
        <p14:creationId xmlns:p14="http://schemas.microsoft.com/office/powerpoint/2010/main" val="15929815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kumimoji="1" lang="en-US" altLang="ja-JP" sz="4000" dirty="0" smtClean="0"/>
              <a:t>Initial comparison</a:t>
            </a:r>
            <a:endParaRPr kumimoji="1" lang="ja-JP" altLang="en-US" sz="4000" dirty="0"/>
          </a:p>
        </p:txBody>
      </p:sp>
      <p:sp>
        <p:nvSpPr>
          <p:cNvPr id="3" name="サブタイトル 2"/>
          <p:cNvSpPr>
            <a:spLocks noGrp="1"/>
          </p:cNvSpPr>
          <p:nvPr>
            <p:ph type="subTitle" idx="1"/>
          </p:nvPr>
        </p:nvSpPr>
        <p:spPr/>
        <p:txBody>
          <a:bodyPr/>
          <a:lstStyle/>
          <a:p>
            <a:endParaRPr kumimoji="1" lang="ja-JP" altLang="en-US"/>
          </a:p>
        </p:txBody>
      </p:sp>
    </p:spTree>
    <p:extLst>
      <p:ext uri="{BB962C8B-B14F-4D97-AF65-F5344CB8AC3E}">
        <p14:creationId xmlns:p14="http://schemas.microsoft.com/office/powerpoint/2010/main" val="32135460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dirty="0" smtClean="0"/>
              <a:t>Initial comparison</a:t>
            </a:r>
            <a:r>
              <a:rPr lang="ja-JP" altLang="en-US" dirty="0"/>
              <a:t> </a:t>
            </a:r>
            <a:r>
              <a:rPr lang="en-US" altLang="ja-JP" dirty="0" smtClean="0"/>
              <a:t>(1/3)</a:t>
            </a:r>
            <a:endParaRPr kumimoji="1" lang="ja-JP" altLang="en-US" dirty="0"/>
          </a:p>
        </p:txBody>
      </p:sp>
      <p:sp>
        <p:nvSpPr>
          <p:cNvPr id="3" name="コンテンツ プレースホルダー 2"/>
          <p:cNvSpPr>
            <a:spLocks noGrp="1"/>
          </p:cNvSpPr>
          <p:nvPr>
            <p:ph idx="1"/>
          </p:nvPr>
        </p:nvSpPr>
        <p:spPr>
          <a:xfrm>
            <a:off x="179512" y="1600200"/>
            <a:ext cx="8784976" cy="5141168"/>
          </a:xfrm>
        </p:spPr>
        <p:txBody>
          <a:bodyPr>
            <a:normAutofit/>
          </a:bodyPr>
          <a:lstStyle/>
          <a:p>
            <a:r>
              <a:rPr lang="en-US" altLang="ja-JP" sz="2400" dirty="0" smtClean="0"/>
              <a:t>Benefits </a:t>
            </a:r>
            <a:r>
              <a:rPr lang="en-US" altLang="ja-JP" sz="2400" dirty="0"/>
              <a:t>of “Alternative </a:t>
            </a:r>
            <a:r>
              <a:rPr lang="en-US" altLang="ja-JP" sz="2400" dirty="0" smtClean="0"/>
              <a:t>1”</a:t>
            </a:r>
            <a:endParaRPr lang="en-US" altLang="ja-JP" sz="2400" dirty="0"/>
          </a:p>
          <a:p>
            <a:pPr lvl="1"/>
            <a:r>
              <a:rPr lang="en-US" altLang="ja-JP" sz="2000" dirty="0"/>
              <a:t>Fast initial </a:t>
            </a:r>
            <a:r>
              <a:rPr lang="en-US" altLang="ja-JP" sz="2000" dirty="0" smtClean="0"/>
              <a:t>access (FFS how critical the delay is)</a:t>
            </a:r>
          </a:p>
          <a:p>
            <a:pPr lvl="1"/>
            <a:r>
              <a:rPr lang="en-US" altLang="ja-JP" sz="2000" dirty="0" smtClean="0"/>
              <a:t>Possibility to extend Initial RRC Message with DU indication on admission/ rejection and trigger admission/rejection via first DL RRC Message Transfer (FFS if this is a benefit or just a disclaimer)</a:t>
            </a:r>
          </a:p>
          <a:p>
            <a:pPr lvl="1"/>
            <a:r>
              <a:rPr lang="en-US" altLang="ja-JP" sz="2000" dirty="0" smtClean="0"/>
              <a:t>Alignment with NG Initial Context Setup procedure, i.e. create a full context and perform DRB admission control at the same time                                         (FFS if this itself is a benefit)</a:t>
            </a:r>
          </a:p>
          <a:p>
            <a:pPr lvl="1"/>
            <a:r>
              <a:rPr lang="en-US" altLang="ja-JP" sz="2000" dirty="0" smtClean="0"/>
              <a:t>No concerns on not being able to send the RRC Connection Reject message, due to UE Context Setup Failure after SRB1 DU resource allocation failure     (FFS if this is not the case for other alternatives)</a:t>
            </a:r>
            <a:endParaRPr lang="en-US" altLang="ja-JP" sz="2000" dirty="0"/>
          </a:p>
        </p:txBody>
      </p:sp>
    </p:spTree>
    <p:extLst>
      <p:ext uri="{BB962C8B-B14F-4D97-AF65-F5344CB8AC3E}">
        <p14:creationId xmlns:p14="http://schemas.microsoft.com/office/powerpoint/2010/main" val="28733565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dirty="0" smtClean="0"/>
              <a:t>Initial comparison (2/3)</a:t>
            </a:r>
            <a:endParaRPr kumimoji="1" lang="ja-JP" altLang="en-US" dirty="0"/>
          </a:p>
        </p:txBody>
      </p:sp>
      <p:sp>
        <p:nvSpPr>
          <p:cNvPr id="3" name="コンテンツ プレースホルダー 2"/>
          <p:cNvSpPr>
            <a:spLocks noGrp="1"/>
          </p:cNvSpPr>
          <p:nvPr>
            <p:ph idx="1"/>
          </p:nvPr>
        </p:nvSpPr>
        <p:spPr>
          <a:xfrm>
            <a:off x="179512" y="1600200"/>
            <a:ext cx="8784976" cy="5141168"/>
          </a:xfrm>
        </p:spPr>
        <p:txBody>
          <a:bodyPr>
            <a:normAutofit/>
          </a:bodyPr>
          <a:lstStyle/>
          <a:p>
            <a:r>
              <a:rPr lang="en-US" altLang="ja-JP" sz="2400" dirty="0" smtClean="0"/>
              <a:t>Benefits </a:t>
            </a:r>
            <a:r>
              <a:rPr lang="en-US" altLang="ja-JP" sz="2400" dirty="0"/>
              <a:t>of “Alternative 3</a:t>
            </a:r>
            <a:r>
              <a:rPr lang="en-US" altLang="ja-JP" sz="2400" dirty="0" smtClean="0"/>
              <a:t>”</a:t>
            </a:r>
            <a:endParaRPr lang="en-US" altLang="ja-JP" sz="2400" dirty="0"/>
          </a:p>
          <a:p>
            <a:pPr lvl="1"/>
            <a:r>
              <a:rPr lang="en-US" altLang="ja-JP" sz="2000" dirty="0"/>
              <a:t>RRC Connection Request decoding at </a:t>
            </a:r>
            <a:r>
              <a:rPr lang="en-US" altLang="ja-JP" sz="2000" dirty="0" err="1"/>
              <a:t>gNB</a:t>
            </a:r>
            <a:r>
              <a:rPr lang="en-US" altLang="ja-JP" sz="2000" dirty="0"/>
              <a:t>-DU </a:t>
            </a:r>
            <a:r>
              <a:rPr lang="en-US" altLang="ja-JP" sz="2000" dirty="0" smtClean="0"/>
              <a:t>not needed                           (FFS if it is needed for other alternatives)</a:t>
            </a:r>
            <a:endParaRPr lang="en-US" altLang="ja-JP" sz="2000" dirty="0"/>
          </a:p>
          <a:p>
            <a:pPr lvl="1"/>
            <a:r>
              <a:rPr lang="en-US" altLang="ja-JP" sz="2000" dirty="0"/>
              <a:t>Admission Control failure at </a:t>
            </a:r>
            <a:r>
              <a:rPr lang="en-US" altLang="ja-JP" sz="2000" dirty="0" err="1"/>
              <a:t>gNB</a:t>
            </a:r>
            <a:r>
              <a:rPr lang="en-US" altLang="ja-JP" sz="2000" dirty="0"/>
              <a:t>-DU can be relayed to </a:t>
            </a:r>
            <a:r>
              <a:rPr lang="en-US" altLang="ja-JP" sz="2000" dirty="0" err="1" smtClean="0"/>
              <a:t>gNB</a:t>
            </a:r>
            <a:r>
              <a:rPr lang="en-US" altLang="ja-JP" sz="2000" dirty="0" smtClean="0"/>
              <a:t>-CU                  (FFS if relaying Admission Control failure is an issue for other alternatives)</a:t>
            </a:r>
          </a:p>
          <a:p>
            <a:pPr lvl="1"/>
            <a:r>
              <a:rPr lang="en-US" altLang="ja-JP" sz="2000" dirty="0" smtClean="0"/>
              <a:t>Clear function separation of RRC message transfer &amp; DU resource allocation (FFS if this itself is a benefit)</a:t>
            </a:r>
          </a:p>
          <a:p>
            <a:pPr lvl="1"/>
            <a:r>
              <a:rPr lang="en-US" altLang="ja-JP" sz="2000" dirty="0" smtClean="0"/>
              <a:t>Unified </a:t>
            </a:r>
            <a:r>
              <a:rPr lang="en-US" altLang="ja-JP" sz="2000" dirty="0" err="1" smtClean="0"/>
              <a:t>signalling</a:t>
            </a:r>
            <a:r>
              <a:rPr lang="en-US" altLang="ja-JP" sz="2000" dirty="0" smtClean="0"/>
              <a:t> flow for different case of initial access,                                i.e. Attach, Idle -&gt; Connected, Inactive -&gt; Connected                                     (FFS if this is not the case for other alternatives)</a:t>
            </a:r>
          </a:p>
          <a:p>
            <a:pPr lvl="1"/>
            <a:r>
              <a:rPr lang="en-US" altLang="ja-JP" sz="2000" dirty="0" smtClean="0"/>
              <a:t>Clean handling of failure possible                                                                       </a:t>
            </a:r>
            <a:r>
              <a:rPr lang="en-US" altLang="ja-JP" sz="2000" dirty="0"/>
              <a:t>(FFS </a:t>
            </a:r>
            <a:r>
              <a:rPr lang="en-US" altLang="ja-JP" sz="2000" dirty="0" smtClean="0"/>
              <a:t>for which failure cases and if </a:t>
            </a:r>
            <a:r>
              <a:rPr lang="en-US" altLang="ja-JP" sz="2000" dirty="0"/>
              <a:t>this is not the case for </a:t>
            </a:r>
            <a:r>
              <a:rPr lang="en-US" altLang="ja-JP" sz="2000" dirty="0" smtClean="0"/>
              <a:t>other alternatives)</a:t>
            </a:r>
            <a:endParaRPr lang="en-US" altLang="ja-JP" sz="2000" dirty="0"/>
          </a:p>
        </p:txBody>
      </p:sp>
    </p:spTree>
    <p:extLst>
      <p:ext uri="{BB962C8B-B14F-4D97-AF65-F5344CB8AC3E}">
        <p14:creationId xmlns:p14="http://schemas.microsoft.com/office/powerpoint/2010/main" val="40655351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dirty="0" smtClean="0"/>
              <a:t>Initial comparison (3/3)</a:t>
            </a:r>
            <a:endParaRPr kumimoji="1" lang="ja-JP" altLang="en-US" dirty="0"/>
          </a:p>
        </p:txBody>
      </p:sp>
      <p:sp>
        <p:nvSpPr>
          <p:cNvPr id="3" name="コンテンツ プレースホルダー 2"/>
          <p:cNvSpPr>
            <a:spLocks noGrp="1"/>
          </p:cNvSpPr>
          <p:nvPr>
            <p:ph idx="1"/>
          </p:nvPr>
        </p:nvSpPr>
        <p:spPr>
          <a:xfrm>
            <a:off x="179512" y="1600200"/>
            <a:ext cx="8784976" cy="5141168"/>
          </a:xfrm>
        </p:spPr>
        <p:txBody>
          <a:bodyPr>
            <a:normAutofit/>
          </a:bodyPr>
          <a:lstStyle/>
          <a:p>
            <a:r>
              <a:rPr lang="en-US" altLang="ja-JP" sz="2400" dirty="0" smtClean="0"/>
              <a:t>Benefits </a:t>
            </a:r>
            <a:r>
              <a:rPr lang="en-US" altLang="ja-JP" sz="2400" dirty="0"/>
              <a:t>of “Alternative </a:t>
            </a:r>
            <a:r>
              <a:rPr lang="en-US" altLang="ja-JP" sz="2400" dirty="0" smtClean="0"/>
              <a:t>2”</a:t>
            </a:r>
            <a:endParaRPr lang="en-US" altLang="ja-JP" sz="2400" dirty="0"/>
          </a:p>
          <a:p>
            <a:pPr lvl="1"/>
            <a:r>
              <a:rPr lang="en-US" altLang="ja-JP" sz="2000" dirty="0" smtClean="0"/>
              <a:t>FFS if any benefit in addition to “Alternative 1”</a:t>
            </a:r>
          </a:p>
        </p:txBody>
      </p:sp>
    </p:spTree>
    <p:extLst>
      <p:ext uri="{BB962C8B-B14F-4D97-AF65-F5344CB8AC3E}">
        <p14:creationId xmlns:p14="http://schemas.microsoft.com/office/powerpoint/2010/main" val="347921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dirty="0"/>
              <a:t>Scope of come back</a:t>
            </a:r>
            <a:endParaRPr kumimoji="1" lang="ja-JP" altLang="en-US" dirty="0"/>
          </a:p>
        </p:txBody>
      </p:sp>
      <p:sp>
        <p:nvSpPr>
          <p:cNvPr id="3" name="コンテンツ プレースホルダー 2"/>
          <p:cNvSpPr>
            <a:spLocks noGrp="1"/>
          </p:cNvSpPr>
          <p:nvPr>
            <p:ph idx="1"/>
          </p:nvPr>
        </p:nvSpPr>
        <p:spPr>
          <a:xfrm>
            <a:off x="457200" y="1600200"/>
            <a:ext cx="8229600" cy="4853136"/>
          </a:xfrm>
        </p:spPr>
        <p:txBody>
          <a:bodyPr>
            <a:normAutofit/>
          </a:bodyPr>
          <a:lstStyle/>
          <a:p>
            <a:r>
              <a:rPr kumimoji="1" lang="en-US" altLang="ja-JP" sz="2400" dirty="0"/>
              <a:t>Clarify successful scenario</a:t>
            </a:r>
          </a:p>
          <a:p>
            <a:r>
              <a:rPr lang="en-US" altLang="ja-JP" sz="2400" dirty="0"/>
              <a:t>Clarify what happens in CU, DU, UE</a:t>
            </a:r>
          </a:p>
          <a:p>
            <a:r>
              <a:rPr kumimoji="1" lang="en-US" altLang="ja-JP" sz="2400" dirty="0"/>
              <a:t>Only after successful scenario has been worked out, discuss any failure cases not covered (if any)</a:t>
            </a:r>
          </a:p>
          <a:p>
            <a:r>
              <a:rPr lang="en-US" altLang="ja-JP" sz="2400" dirty="0"/>
              <a:t>In case of multiple options, try to rank them according to the best coverage of possible failure scenarios</a:t>
            </a:r>
            <a:endParaRPr kumimoji="1" lang="en-US" altLang="ja-JP" sz="2400" dirty="0"/>
          </a:p>
        </p:txBody>
      </p:sp>
    </p:spTree>
    <p:extLst>
      <p:ext uri="{BB962C8B-B14F-4D97-AF65-F5344CB8AC3E}">
        <p14:creationId xmlns:p14="http://schemas.microsoft.com/office/powerpoint/2010/main" val="41988757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kumimoji="1" lang="en-US" altLang="ja-JP" dirty="0"/>
              <a:t>Clarification of the 3 Alternatives and what happens in CU, DU, UE</a:t>
            </a:r>
            <a:endParaRPr kumimoji="1" lang="ja-JP" altLang="en-US" dirty="0"/>
          </a:p>
        </p:txBody>
      </p:sp>
      <p:sp>
        <p:nvSpPr>
          <p:cNvPr id="3" name="サブタイトル 2"/>
          <p:cNvSpPr>
            <a:spLocks noGrp="1"/>
          </p:cNvSpPr>
          <p:nvPr>
            <p:ph type="subTitle" idx="1"/>
          </p:nvPr>
        </p:nvSpPr>
        <p:spPr/>
        <p:txBody>
          <a:bodyPr/>
          <a:lstStyle/>
          <a:p>
            <a:endParaRPr kumimoji="1" lang="ja-JP" altLang="en-US"/>
          </a:p>
        </p:txBody>
      </p:sp>
    </p:spTree>
    <p:extLst>
      <p:ext uri="{BB962C8B-B14F-4D97-AF65-F5344CB8AC3E}">
        <p14:creationId xmlns:p14="http://schemas.microsoft.com/office/powerpoint/2010/main" val="23084701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a:t>
            </a:r>
            <a:r>
              <a:rPr kumimoji="1" lang="en-US" altLang="ja-JP" dirty="0"/>
              <a:t>Alternative 3” and “Alternative 1”</a:t>
            </a:r>
            <a:endParaRPr kumimoji="1" lang="ja-JP" altLang="en-US" dirty="0"/>
          </a:p>
        </p:txBody>
      </p:sp>
      <p:sp>
        <p:nvSpPr>
          <p:cNvPr id="3" name="コンテンツ プレースホルダー 2"/>
          <p:cNvSpPr>
            <a:spLocks noGrp="1"/>
          </p:cNvSpPr>
          <p:nvPr>
            <p:ph idx="1"/>
          </p:nvPr>
        </p:nvSpPr>
        <p:spPr>
          <a:xfrm>
            <a:off x="457200" y="1600200"/>
            <a:ext cx="8229600" cy="5257800"/>
          </a:xfrm>
        </p:spPr>
        <p:txBody>
          <a:bodyPr>
            <a:normAutofit/>
          </a:bodyPr>
          <a:lstStyle/>
          <a:p>
            <a:r>
              <a:rPr kumimoji="1" lang="en-US" altLang="ja-JP" sz="2400" dirty="0"/>
              <a:t>“Alternative 3”</a:t>
            </a:r>
          </a:p>
          <a:p>
            <a:pPr lvl="1"/>
            <a:r>
              <a:rPr lang="en-US" altLang="ja-JP" sz="2000" dirty="0"/>
              <a:t>This is the </a:t>
            </a:r>
            <a:r>
              <a:rPr kumimoji="1" lang="en-US" altLang="ja-JP" sz="2000" dirty="0"/>
              <a:t>approach which separates RRC message transfer over F1 and DU resource allocation indication </a:t>
            </a:r>
            <a:r>
              <a:rPr lang="en-US" altLang="ja-JP" sz="2000" dirty="0" smtClean="0"/>
              <a:t>(at least for SRB1) </a:t>
            </a:r>
            <a:r>
              <a:rPr kumimoji="1" lang="en-US" altLang="ja-JP" sz="2000" dirty="0" smtClean="0"/>
              <a:t>over </a:t>
            </a:r>
            <a:r>
              <a:rPr kumimoji="1" lang="en-US" altLang="ja-JP" sz="2000" dirty="0"/>
              <a:t>F1</a:t>
            </a:r>
          </a:p>
          <a:p>
            <a:pPr lvl="1"/>
            <a:r>
              <a:rPr lang="en-US" altLang="ja-JP" sz="2000" dirty="0"/>
              <a:t>DU resource allocation is performed when the DU receives from CU, the UE Context Setup Request message</a:t>
            </a:r>
          </a:p>
          <a:p>
            <a:pPr lvl="1"/>
            <a:r>
              <a:rPr lang="en-US" altLang="ja-JP" sz="2000" dirty="0"/>
              <a:t>It takes 2 roundtrips over F1 for RRC Conn. Request ~ RRC Conn. Setup</a:t>
            </a:r>
          </a:p>
          <a:p>
            <a:pPr lvl="1"/>
            <a:r>
              <a:rPr lang="en-US" altLang="ja-JP" sz="2000" dirty="0" smtClean="0"/>
              <a:t>DU resource allocation for DRB takes place in following steps</a:t>
            </a:r>
            <a:endParaRPr kumimoji="1" lang="en-US" altLang="ja-JP" sz="2000" dirty="0"/>
          </a:p>
          <a:p>
            <a:r>
              <a:rPr lang="en-US" altLang="ja-JP" sz="2400" dirty="0"/>
              <a:t>“Alternative 1”</a:t>
            </a:r>
          </a:p>
          <a:p>
            <a:pPr lvl="1"/>
            <a:r>
              <a:rPr lang="en-US" altLang="ja-JP" sz="2000" dirty="0"/>
              <a:t>This is the approach which concatenates RRC message transfer over F1 and DU resource allocation indication </a:t>
            </a:r>
            <a:r>
              <a:rPr lang="en-US" altLang="ja-JP" sz="2000" dirty="0" smtClean="0"/>
              <a:t>(at least for SRB1) over </a:t>
            </a:r>
            <a:r>
              <a:rPr lang="en-US" altLang="ja-JP" sz="2000" dirty="0"/>
              <a:t>F1</a:t>
            </a:r>
          </a:p>
          <a:p>
            <a:pPr lvl="1"/>
            <a:r>
              <a:rPr lang="en-US" altLang="ja-JP" sz="2000" dirty="0"/>
              <a:t>DU resource allocation is performed when the DU receives from UE, the RRC Conn. Request message</a:t>
            </a:r>
          </a:p>
          <a:p>
            <a:pPr lvl="1"/>
            <a:r>
              <a:rPr lang="en-US" altLang="ja-JP" sz="2000" dirty="0"/>
              <a:t>It takes 1 roundtrip over F1 for RRC Conn. Request ~ RRC Conn. </a:t>
            </a:r>
            <a:r>
              <a:rPr lang="en-US" altLang="ja-JP" sz="2000" dirty="0" smtClean="0"/>
              <a:t>Setup</a:t>
            </a:r>
          </a:p>
          <a:p>
            <a:pPr lvl="1"/>
            <a:r>
              <a:rPr lang="en-US" altLang="ja-JP" sz="2000" dirty="0"/>
              <a:t>DU resource allocation for DRB takes place in following </a:t>
            </a:r>
            <a:r>
              <a:rPr lang="en-US" altLang="ja-JP" sz="2000" dirty="0" smtClean="0"/>
              <a:t>steps</a:t>
            </a:r>
            <a:endParaRPr lang="en-US" altLang="ja-JP" sz="2000" dirty="0"/>
          </a:p>
        </p:txBody>
      </p:sp>
    </p:spTree>
    <p:extLst>
      <p:ext uri="{BB962C8B-B14F-4D97-AF65-F5344CB8AC3E}">
        <p14:creationId xmlns:p14="http://schemas.microsoft.com/office/powerpoint/2010/main" val="3614122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8098"/>
          </a:xfrm>
        </p:spPr>
        <p:txBody>
          <a:bodyPr/>
          <a:lstStyle/>
          <a:p>
            <a:r>
              <a:rPr kumimoji="1" lang="en-US" altLang="ja-JP" u="sng" dirty="0"/>
              <a:t>“Alternative 3”</a:t>
            </a:r>
            <a:endParaRPr kumimoji="1" lang="ja-JP" altLang="en-US" u="sng" dirty="0"/>
          </a:p>
        </p:txBody>
      </p:sp>
      <p:sp>
        <p:nvSpPr>
          <p:cNvPr id="4" name="正方形/長方形 3"/>
          <p:cNvSpPr/>
          <p:nvPr/>
        </p:nvSpPr>
        <p:spPr>
          <a:xfrm>
            <a:off x="1691680" y="1484784"/>
            <a:ext cx="1008112"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UE</a:t>
            </a:r>
            <a:endParaRPr kumimoji="1" lang="ja-JP" altLang="en-US" dirty="0"/>
          </a:p>
        </p:txBody>
      </p:sp>
      <p:sp>
        <p:nvSpPr>
          <p:cNvPr id="5" name="正方形/長方形 4"/>
          <p:cNvSpPr/>
          <p:nvPr/>
        </p:nvSpPr>
        <p:spPr>
          <a:xfrm>
            <a:off x="4139952" y="1484784"/>
            <a:ext cx="1008112"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DU</a:t>
            </a:r>
            <a:endParaRPr kumimoji="1" lang="ja-JP" altLang="en-US" dirty="0"/>
          </a:p>
        </p:txBody>
      </p:sp>
      <p:sp>
        <p:nvSpPr>
          <p:cNvPr id="6" name="正方形/長方形 5"/>
          <p:cNvSpPr/>
          <p:nvPr/>
        </p:nvSpPr>
        <p:spPr>
          <a:xfrm>
            <a:off x="6588224" y="1484784"/>
            <a:ext cx="1008112"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CU</a:t>
            </a:r>
            <a:endParaRPr kumimoji="1" lang="ja-JP" altLang="en-US" dirty="0"/>
          </a:p>
        </p:txBody>
      </p:sp>
      <p:cxnSp>
        <p:nvCxnSpPr>
          <p:cNvPr id="9" name="直線コネクタ 8"/>
          <p:cNvCxnSpPr>
            <a:stCxn id="4" idx="2"/>
          </p:cNvCxnSpPr>
          <p:nvPr/>
        </p:nvCxnSpPr>
        <p:spPr>
          <a:xfrm>
            <a:off x="2195736" y="1916832"/>
            <a:ext cx="0" cy="494116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線コネクタ 9"/>
          <p:cNvCxnSpPr>
            <a:stCxn id="5" idx="2"/>
          </p:cNvCxnSpPr>
          <p:nvPr/>
        </p:nvCxnSpPr>
        <p:spPr>
          <a:xfrm>
            <a:off x="4644008" y="1916832"/>
            <a:ext cx="0" cy="494116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線コネクタ 15"/>
          <p:cNvCxnSpPr>
            <a:stCxn id="6" idx="2"/>
          </p:cNvCxnSpPr>
          <p:nvPr/>
        </p:nvCxnSpPr>
        <p:spPr>
          <a:xfrm>
            <a:off x="7092280" y="1916832"/>
            <a:ext cx="0" cy="4941168"/>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線矢印コネクタ 24"/>
          <p:cNvCxnSpPr/>
          <p:nvPr/>
        </p:nvCxnSpPr>
        <p:spPr>
          <a:xfrm>
            <a:off x="2195736" y="2636912"/>
            <a:ext cx="244827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テキスト ボックス 25"/>
          <p:cNvSpPr txBox="1"/>
          <p:nvPr/>
        </p:nvSpPr>
        <p:spPr>
          <a:xfrm>
            <a:off x="2195736" y="2348880"/>
            <a:ext cx="2448272" cy="369332"/>
          </a:xfrm>
          <a:prstGeom prst="rect">
            <a:avLst/>
          </a:prstGeom>
          <a:noFill/>
        </p:spPr>
        <p:txBody>
          <a:bodyPr wrap="square" rtlCol="0">
            <a:spAutoFit/>
          </a:bodyPr>
          <a:lstStyle/>
          <a:p>
            <a:pPr algn="ctr"/>
            <a:r>
              <a:rPr kumimoji="1" lang="en-US" altLang="ja-JP" dirty="0"/>
              <a:t>RRC Conn. Req.</a:t>
            </a:r>
            <a:endParaRPr kumimoji="1" lang="ja-JP" altLang="en-US" dirty="0"/>
          </a:p>
        </p:txBody>
      </p:sp>
      <p:cxnSp>
        <p:nvCxnSpPr>
          <p:cNvPr id="27" name="直線矢印コネクタ 26"/>
          <p:cNvCxnSpPr/>
          <p:nvPr/>
        </p:nvCxnSpPr>
        <p:spPr>
          <a:xfrm>
            <a:off x="4644008" y="3356992"/>
            <a:ext cx="244827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テキスト ボックス 27"/>
          <p:cNvSpPr txBox="1"/>
          <p:nvPr/>
        </p:nvSpPr>
        <p:spPr>
          <a:xfrm>
            <a:off x="4644008" y="3059668"/>
            <a:ext cx="2448272" cy="369332"/>
          </a:xfrm>
          <a:prstGeom prst="rect">
            <a:avLst/>
          </a:prstGeom>
          <a:noFill/>
        </p:spPr>
        <p:txBody>
          <a:bodyPr wrap="square" rtlCol="0">
            <a:spAutoFit/>
          </a:bodyPr>
          <a:lstStyle/>
          <a:p>
            <a:pPr algn="ctr"/>
            <a:r>
              <a:rPr kumimoji="1" lang="en-US" altLang="ja-JP" dirty="0"/>
              <a:t>Initial UL RRC message</a:t>
            </a:r>
            <a:endParaRPr kumimoji="1" lang="ja-JP" altLang="en-US" dirty="0"/>
          </a:p>
        </p:txBody>
      </p:sp>
      <p:sp>
        <p:nvSpPr>
          <p:cNvPr id="29" name="角丸四角形吹き出し 28"/>
          <p:cNvSpPr/>
          <p:nvPr/>
        </p:nvSpPr>
        <p:spPr>
          <a:xfrm>
            <a:off x="7236296" y="2956302"/>
            <a:ext cx="1296144" cy="472698"/>
          </a:xfrm>
          <a:prstGeom prst="wedgeRoundRectCallout">
            <a:avLst>
              <a:gd name="adj1" fmla="val -72575"/>
              <a:gd name="adj2" fmla="val -10438"/>
              <a:gd name="adj3" fmla="val 16667"/>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rPr>
              <a:t>carries</a:t>
            </a:r>
          </a:p>
          <a:p>
            <a:pPr algn="ctr"/>
            <a:r>
              <a:rPr kumimoji="1" lang="en-US" altLang="ja-JP" sz="1400" dirty="0">
                <a:solidFill>
                  <a:schemeClr val="tx1"/>
                </a:solidFill>
              </a:rPr>
              <a:t>RRC Conn. Req.</a:t>
            </a:r>
            <a:endParaRPr kumimoji="1" lang="ja-JP" altLang="en-US" sz="1400" dirty="0">
              <a:solidFill>
                <a:schemeClr val="tx1"/>
              </a:solidFill>
            </a:endParaRPr>
          </a:p>
        </p:txBody>
      </p:sp>
      <p:cxnSp>
        <p:nvCxnSpPr>
          <p:cNvPr id="30" name="直線矢印コネクタ 29"/>
          <p:cNvCxnSpPr/>
          <p:nvPr/>
        </p:nvCxnSpPr>
        <p:spPr>
          <a:xfrm>
            <a:off x="4644008" y="4077072"/>
            <a:ext cx="2448272"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
        <p:nvSpPr>
          <p:cNvPr id="31" name="テキスト ボックス 30"/>
          <p:cNvSpPr txBox="1"/>
          <p:nvPr/>
        </p:nvSpPr>
        <p:spPr>
          <a:xfrm>
            <a:off x="4644008" y="3779748"/>
            <a:ext cx="2448272" cy="369332"/>
          </a:xfrm>
          <a:prstGeom prst="rect">
            <a:avLst/>
          </a:prstGeom>
          <a:noFill/>
        </p:spPr>
        <p:txBody>
          <a:bodyPr wrap="square" rtlCol="0">
            <a:spAutoFit/>
          </a:bodyPr>
          <a:lstStyle/>
          <a:p>
            <a:pPr algn="ctr"/>
            <a:r>
              <a:rPr kumimoji="1" lang="en-US" altLang="ja-JP" dirty="0"/>
              <a:t>UE </a:t>
            </a:r>
            <a:r>
              <a:rPr lang="en-US" altLang="ja-JP" dirty="0" err="1"/>
              <a:t>Cntxt</a:t>
            </a:r>
            <a:r>
              <a:rPr lang="en-US" altLang="ja-JP" dirty="0"/>
              <a:t>. Setup Req.</a:t>
            </a:r>
            <a:endParaRPr kumimoji="1" lang="ja-JP" altLang="en-US" dirty="0"/>
          </a:p>
        </p:txBody>
      </p:sp>
      <p:cxnSp>
        <p:nvCxnSpPr>
          <p:cNvPr id="32" name="直線矢印コネクタ 31"/>
          <p:cNvCxnSpPr/>
          <p:nvPr/>
        </p:nvCxnSpPr>
        <p:spPr>
          <a:xfrm>
            <a:off x="4644008" y="4797152"/>
            <a:ext cx="244827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3" name="テキスト ボックス 32"/>
          <p:cNvSpPr txBox="1"/>
          <p:nvPr/>
        </p:nvSpPr>
        <p:spPr>
          <a:xfrm>
            <a:off x="4644008" y="4499828"/>
            <a:ext cx="2448272" cy="369332"/>
          </a:xfrm>
          <a:prstGeom prst="rect">
            <a:avLst/>
          </a:prstGeom>
          <a:noFill/>
        </p:spPr>
        <p:txBody>
          <a:bodyPr wrap="square" rtlCol="0">
            <a:spAutoFit/>
          </a:bodyPr>
          <a:lstStyle/>
          <a:p>
            <a:pPr algn="ctr"/>
            <a:r>
              <a:rPr kumimoji="1" lang="en-US" altLang="ja-JP" dirty="0"/>
              <a:t>UE </a:t>
            </a:r>
            <a:r>
              <a:rPr lang="en-US" altLang="ja-JP" dirty="0" err="1"/>
              <a:t>Cntxt</a:t>
            </a:r>
            <a:r>
              <a:rPr lang="en-US" altLang="ja-JP" dirty="0"/>
              <a:t>. Setup Resp.</a:t>
            </a:r>
            <a:endParaRPr kumimoji="1" lang="ja-JP" altLang="en-US" dirty="0"/>
          </a:p>
        </p:txBody>
      </p:sp>
      <p:sp>
        <p:nvSpPr>
          <p:cNvPr id="35" name="角丸四角形吹き出し 34"/>
          <p:cNvSpPr/>
          <p:nvPr/>
        </p:nvSpPr>
        <p:spPr>
          <a:xfrm>
            <a:off x="2483768" y="4005064"/>
            <a:ext cx="1872208" cy="328682"/>
          </a:xfrm>
          <a:prstGeom prst="wedgeRoundRectCallout">
            <a:avLst>
              <a:gd name="adj1" fmla="val 57133"/>
              <a:gd name="adj2" fmla="val 35136"/>
              <a:gd name="adj3" fmla="val 16667"/>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schemeClr val="tx1"/>
                </a:solidFill>
              </a:rPr>
              <a:t>DU resource allocated</a:t>
            </a:r>
            <a:endParaRPr kumimoji="1" lang="ja-JP" altLang="en-US" sz="1400" dirty="0">
              <a:solidFill>
                <a:schemeClr val="tx1"/>
              </a:solidFill>
            </a:endParaRPr>
          </a:p>
        </p:txBody>
      </p:sp>
      <p:sp>
        <p:nvSpPr>
          <p:cNvPr id="36" name="円/楕円 35"/>
          <p:cNvSpPr/>
          <p:nvPr/>
        </p:nvSpPr>
        <p:spPr>
          <a:xfrm>
            <a:off x="4499992" y="4293096"/>
            <a:ext cx="288032"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7" name="直線矢印コネクタ 36"/>
          <p:cNvCxnSpPr/>
          <p:nvPr/>
        </p:nvCxnSpPr>
        <p:spPr>
          <a:xfrm>
            <a:off x="4644008" y="5517232"/>
            <a:ext cx="2448272"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
        <p:nvSpPr>
          <p:cNvPr id="38" name="テキスト ボックス 37"/>
          <p:cNvSpPr txBox="1"/>
          <p:nvPr/>
        </p:nvSpPr>
        <p:spPr>
          <a:xfrm>
            <a:off x="4644008" y="5219908"/>
            <a:ext cx="2448272" cy="369332"/>
          </a:xfrm>
          <a:prstGeom prst="rect">
            <a:avLst/>
          </a:prstGeom>
          <a:noFill/>
        </p:spPr>
        <p:txBody>
          <a:bodyPr wrap="square" rtlCol="0">
            <a:spAutoFit/>
          </a:bodyPr>
          <a:lstStyle/>
          <a:p>
            <a:pPr algn="ctr"/>
            <a:r>
              <a:rPr kumimoji="1" lang="en-US" altLang="ja-JP" dirty="0"/>
              <a:t>DL RRC Message </a:t>
            </a:r>
            <a:r>
              <a:rPr kumimoji="1" lang="en-US" altLang="ja-JP" dirty="0" err="1"/>
              <a:t>Xfer</a:t>
            </a:r>
            <a:endParaRPr kumimoji="1" lang="ja-JP" altLang="en-US" dirty="0"/>
          </a:p>
        </p:txBody>
      </p:sp>
      <p:cxnSp>
        <p:nvCxnSpPr>
          <p:cNvPr id="39" name="直線矢印コネクタ 38"/>
          <p:cNvCxnSpPr/>
          <p:nvPr/>
        </p:nvCxnSpPr>
        <p:spPr>
          <a:xfrm>
            <a:off x="2195736" y="6237312"/>
            <a:ext cx="2448272"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
        <p:nvSpPr>
          <p:cNvPr id="45" name="テキスト ボックス 44"/>
          <p:cNvSpPr txBox="1"/>
          <p:nvPr/>
        </p:nvSpPr>
        <p:spPr>
          <a:xfrm>
            <a:off x="2195736" y="5939988"/>
            <a:ext cx="2448272" cy="369332"/>
          </a:xfrm>
          <a:prstGeom prst="rect">
            <a:avLst/>
          </a:prstGeom>
          <a:noFill/>
        </p:spPr>
        <p:txBody>
          <a:bodyPr wrap="square" rtlCol="0">
            <a:spAutoFit/>
          </a:bodyPr>
          <a:lstStyle/>
          <a:p>
            <a:pPr algn="ctr"/>
            <a:r>
              <a:rPr kumimoji="1" lang="en-US" altLang="ja-JP" dirty="0"/>
              <a:t>RRC Conn. Setup</a:t>
            </a:r>
            <a:endParaRPr kumimoji="1" lang="ja-JP" altLang="en-US" dirty="0"/>
          </a:p>
        </p:txBody>
      </p:sp>
      <p:sp>
        <p:nvSpPr>
          <p:cNvPr id="46" name="角丸四角形吹き出し 45"/>
          <p:cNvSpPr/>
          <p:nvPr/>
        </p:nvSpPr>
        <p:spPr>
          <a:xfrm>
            <a:off x="7200800" y="5085184"/>
            <a:ext cx="1907704" cy="936104"/>
          </a:xfrm>
          <a:prstGeom prst="wedgeRoundRectCallout">
            <a:avLst>
              <a:gd name="adj1" fmla="val -64874"/>
              <a:gd name="adj2" fmla="val -21329"/>
              <a:gd name="adj3" fmla="val 16667"/>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rPr>
              <a:t>carries</a:t>
            </a:r>
          </a:p>
          <a:p>
            <a:pPr algn="ctr"/>
            <a:r>
              <a:rPr kumimoji="1" lang="en-US" altLang="ja-JP" sz="1400" dirty="0">
                <a:solidFill>
                  <a:schemeClr val="tx1"/>
                </a:solidFill>
              </a:rPr>
              <a:t>RRC Conn. Setup</a:t>
            </a:r>
          </a:p>
          <a:p>
            <a:pPr algn="ctr"/>
            <a:r>
              <a:rPr lang="en-US" altLang="ja-JP" sz="1400" dirty="0">
                <a:solidFill>
                  <a:schemeClr val="tx1"/>
                </a:solidFill>
              </a:rPr>
              <a:t>incl. configuration of DU resource allocated</a:t>
            </a:r>
            <a:endParaRPr kumimoji="1" lang="ja-JP" altLang="en-US" sz="1400" dirty="0">
              <a:solidFill>
                <a:schemeClr val="tx1"/>
              </a:solidFill>
            </a:endParaRPr>
          </a:p>
        </p:txBody>
      </p:sp>
      <p:sp>
        <p:nvSpPr>
          <p:cNvPr id="48" name="角丸四角形吹き出し 47"/>
          <p:cNvSpPr/>
          <p:nvPr/>
        </p:nvSpPr>
        <p:spPr>
          <a:xfrm>
            <a:off x="7200800" y="4396462"/>
            <a:ext cx="1907704" cy="472698"/>
          </a:xfrm>
          <a:prstGeom prst="wedgeRoundRectCallout">
            <a:avLst>
              <a:gd name="adj1" fmla="val -63349"/>
              <a:gd name="adj2" fmla="val -9599"/>
              <a:gd name="adj3" fmla="val 16667"/>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rPr>
              <a:t>carries info on</a:t>
            </a:r>
          </a:p>
          <a:p>
            <a:pPr algn="ctr"/>
            <a:r>
              <a:rPr lang="en-US" altLang="ja-JP" sz="1400" dirty="0">
                <a:solidFill>
                  <a:schemeClr val="tx1"/>
                </a:solidFill>
              </a:rPr>
              <a:t>DU r</a:t>
            </a:r>
            <a:r>
              <a:rPr kumimoji="1" lang="en-US" altLang="ja-JP" sz="1400" dirty="0">
                <a:solidFill>
                  <a:schemeClr val="tx1"/>
                </a:solidFill>
              </a:rPr>
              <a:t>esourc</a:t>
            </a:r>
            <a:r>
              <a:rPr lang="en-US" altLang="ja-JP" sz="1400" dirty="0">
                <a:solidFill>
                  <a:schemeClr val="tx1"/>
                </a:solidFill>
              </a:rPr>
              <a:t>e allocated</a:t>
            </a:r>
            <a:endParaRPr kumimoji="1" lang="ja-JP" altLang="en-US" sz="1400" dirty="0">
              <a:solidFill>
                <a:schemeClr val="tx1"/>
              </a:solidFill>
            </a:endParaRPr>
          </a:p>
        </p:txBody>
      </p:sp>
      <p:sp>
        <p:nvSpPr>
          <p:cNvPr id="49" name="角丸四角形吹き出し 48"/>
          <p:cNvSpPr/>
          <p:nvPr/>
        </p:nvSpPr>
        <p:spPr>
          <a:xfrm>
            <a:off x="35496" y="6165304"/>
            <a:ext cx="1872208" cy="468052"/>
          </a:xfrm>
          <a:prstGeom prst="wedgeRoundRectCallout">
            <a:avLst>
              <a:gd name="adj1" fmla="val 56856"/>
              <a:gd name="adj2" fmla="val 17103"/>
              <a:gd name="adj3" fmla="val 16667"/>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schemeClr val="tx1"/>
                </a:solidFill>
              </a:rPr>
              <a:t>DU resource allocated configured to UE</a:t>
            </a:r>
            <a:endParaRPr kumimoji="1" lang="ja-JP" altLang="en-US" sz="1400" dirty="0">
              <a:solidFill>
                <a:schemeClr val="tx1"/>
              </a:solidFill>
            </a:endParaRPr>
          </a:p>
        </p:txBody>
      </p:sp>
      <p:sp>
        <p:nvSpPr>
          <p:cNvPr id="52" name="円/楕円 51"/>
          <p:cNvSpPr/>
          <p:nvPr/>
        </p:nvSpPr>
        <p:spPr>
          <a:xfrm>
            <a:off x="2051720" y="6453336"/>
            <a:ext cx="288032"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角丸四角形吹き出し 63"/>
          <p:cNvSpPr/>
          <p:nvPr/>
        </p:nvSpPr>
        <p:spPr>
          <a:xfrm>
            <a:off x="4788024" y="5877272"/>
            <a:ext cx="1872208" cy="472698"/>
          </a:xfrm>
          <a:prstGeom prst="wedgeRoundRectCallout">
            <a:avLst>
              <a:gd name="adj1" fmla="val -76000"/>
              <a:gd name="adj2" fmla="val -15595"/>
              <a:gd name="adj3" fmla="val 16667"/>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schemeClr val="tx1"/>
                </a:solidFill>
              </a:rPr>
              <a:t>incl. configuration of DU resource allocated</a:t>
            </a:r>
            <a:endParaRPr kumimoji="1" lang="ja-JP" altLang="en-US" sz="1400" dirty="0">
              <a:solidFill>
                <a:schemeClr val="tx1"/>
              </a:solidFill>
            </a:endParaRPr>
          </a:p>
        </p:txBody>
      </p:sp>
      <p:sp>
        <p:nvSpPr>
          <p:cNvPr id="34" name="正方形/長方形 33"/>
          <p:cNvSpPr/>
          <p:nvPr/>
        </p:nvSpPr>
        <p:spPr>
          <a:xfrm>
            <a:off x="35496" y="2708920"/>
            <a:ext cx="2016224" cy="1676509"/>
          </a:xfrm>
          <a:prstGeom prst="rect">
            <a:avLst/>
          </a:prstGeom>
          <a:solidFill>
            <a:srgbClr val="CCFF99"/>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u="sng" dirty="0" smtClean="0">
                <a:solidFill>
                  <a:schemeClr val="tx1"/>
                </a:solidFill>
              </a:rPr>
              <a:t>NOTE</a:t>
            </a:r>
          </a:p>
          <a:p>
            <a:r>
              <a:rPr kumimoji="1" lang="en-US" altLang="ja-JP" sz="1400" dirty="0" smtClean="0">
                <a:solidFill>
                  <a:schemeClr val="tx1"/>
                </a:solidFill>
              </a:rPr>
              <a:t>DU resource allocated refers to :</a:t>
            </a:r>
          </a:p>
          <a:p>
            <a:r>
              <a:rPr kumimoji="1" lang="en-US" altLang="ja-JP" sz="1400" dirty="0" smtClean="0">
                <a:solidFill>
                  <a:schemeClr val="tx1"/>
                </a:solidFill>
              </a:rPr>
              <a:t>- at least SRB1 resource</a:t>
            </a:r>
          </a:p>
          <a:p>
            <a:r>
              <a:rPr kumimoji="1" lang="en-US" altLang="ja-JP" sz="1400" dirty="0" smtClean="0">
                <a:solidFill>
                  <a:schemeClr val="tx1"/>
                </a:solidFill>
              </a:rPr>
              <a:t>- possibly semi-static L1 </a:t>
            </a:r>
          </a:p>
          <a:p>
            <a:r>
              <a:rPr kumimoji="1" lang="en-US" altLang="ja-JP" sz="1400" dirty="0" smtClean="0">
                <a:solidFill>
                  <a:schemeClr val="tx1"/>
                </a:solidFill>
              </a:rPr>
              <a:t>   resource (e.g. CQI, SRS)</a:t>
            </a:r>
          </a:p>
          <a:p>
            <a:r>
              <a:rPr kumimoji="1" lang="en-US" altLang="ja-JP" sz="1400" dirty="0" smtClean="0">
                <a:solidFill>
                  <a:schemeClr val="tx1"/>
                </a:solidFill>
              </a:rPr>
              <a:t>- but not DRB resource</a:t>
            </a:r>
            <a:endParaRPr kumimoji="1" lang="ja-JP" altLang="en-US" sz="1400" dirty="0">
              <a:solidFill>
                <a:schemeClr val="tx1"/>
              </a:solidFill>
            </a:endParaRPr>
          </a:p>
        </p:txBody>
      </p:sp>
    </p:spTree>
    <p:extLst>
      <p:ext uri="{BB962C8B-B14F-4D97-AF65-F5344CB8AC3E}">
        <p14:creationId xmlns:p14="http://schemas.microsoft.com/office/powerpoint/2010/main" val="674049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8098"/>
          </a:xfrm>
        </p:spPr>
        <p:txBody>
          <a:bodyPr/>
          <a:lstStyle/>
          <a:p>
            <a:r>
              <a:rPr kumimoji="1" lang="en-US" altLang="ja-JP" u="sng" dirty="0"/>
              <a:t>“Alternative 1”</a:t>
            </a:r>
            <a:endParaRPr kumimoji="1" lang="ja-JP" altLang="en-US" u="sng" dirty="0"/>
          </a:p>
        </p:txBody>
      </p:sp>
      <p:sp>
        <p:nvSpPr>
          <p:cNvPr id="4" name="正方形/長方形 3"/>
          <p:cNvSpPr/>
          <p:nvPr/>
        </p:nvSpPr>
        <p:spPr>
          <a:xfrm>
            <a:off x="1691680" y="1484784"/>
            <a:ext cx="1008112"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UE</a:t>
            </a:r>
            <a:endParaRPr kumimoji="1" lang="ja-JP" altLang="en-US" dirty="0"/>
          </a:p>
        </p:txBody>
      </p:sp>
      <p:sp>
        <p:nvSpPr>
          <p:cNvPr id="5" name="正方形/長方形 4"/>
          <p:cNvSpPr/>
          <p:nvPr/>
        </p:nvSpPr>
        <p:spPr>
          <a:xfrm>
            <a:off x="4139952" y="1484784"/>
            <a:ext cx="1008112"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DU</a:t>
            </a:r>
            <a:endParaRPr kumimoji="1" lang="ja-JP" altLang="en-US" dirty="0"/>
          </a:p>
        </p:txBody>
      </p:sp>
      <p:sp>
        <p:nvSpPr>
          <p:cNvPr id="6" name="正方形/長方形 5"/>
          <p:cNvSpPr/>
          <p:nvPr/>
        </p:nvSpPr>
        <p:spPr>
          <a:xfrm>
            <a:off x="6588224" y="1484784"/>
            <a:ext cx="1008112"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CU</a:t>
            </a:r>
            <a:endParaRPr kumimoji="1" lang="ja-JP" altLang="en-US" dirty="0"/>
          </a:p>
        </p:txBody>
      </p:sp>
      <p:cxnSp>
        <p:nvCxnSpPr>
          <p:cNvPr id="9" name="直線コネクタ 8"/>
          <p:cNvCxnSpPr>
            <a:stCxn id="4" idx="2"/>
          </p:cNvCxnSpPr>
          <p:nvPr/>
        </p:nvCxnSpPr>
        <p:spPr>
          <a:xfrm>
            <a:off x="2195736" y="1916832"/>
            <a:ext cx="0" cy="494116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線コネクタ 9"/>
          <p:cNvCxnSpPr>
            <a:stCxn id="5" idx="2"/>
          </p:cNvCxnSpPr>
          <p:nvPr/>
        </p:nvCxnSpPr>
        <p:spPr>
          <a:xfrm>
            <a:off x="4644008" y="1916832"/>
            <a:ext cx="0" cy="494116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線コネクタ 15"/>
          <p:cNvCxnSpPr>
            <a:stCxn id="6" idx="2"/>
          </p:cNvCxnSpPr>
          <p:nvPr/>
        </p:nvCxnSpPr>
        <p:spPr>
          <a:xfrm>
            <a:off x="7092280" y="1916832"/>
            <a:ext cx="0" cy="4941168"/>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線矢印コネクタ 24"/>
          <p:cNvCxnSpPr/>
          <p:nvPr/>
        </p:nvCxnSpPr>
        <p:spPr>
          <a:xfrm>
            <a:off x="2195736" y="2636912"/>
            <a:ext cx="244827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テキスト ボックス 25"/>
          <p:cNvSpPr txBox="1"/>
          <p:nvPr/>
        </p:nvSpPr>
        <p:spPr>
          <a:xfrm>
            <a:off x="2195736" y="2348880"/>
            <a:ext cx="2448272" cy="369332"/>
          </a:xfrm>
          <a:prstGeom prst="rect">
            <a:avLst/>
          </a:prstGeom>
          <a:noFill/>
        </p:spPr>
        <p:txBody>
          <a:bodyPr wrap="square" rtlCol="0">
            <a:spAutoFit/>
          </a:bodyPr>
          <a:lstStyle/>
          <a:p>
            <a:pPr algn="ctr"/>
            <a:r>
              <a:rPr kumimoji="1" lang="en-US" altLang="ja-JP" dirty="0"/>
              <a:t>RRC Conn. Req.</a:t>
            </a:r>
            <a:endParaRPr kumimoji="1" lang="ja-JP" altLang="en-US" dirty="0"/>
          </a:p>
        </p:txBody>
      </p:sp>
      <p:cxnSp>
        <p:nvCxnSpPr>
          <p:cNvPr id="27" name="直線矢印コネクタ 26"/>
          <p:cNvCxnSpPr/>
          <p:nvPr/>
        </p:nvCxnSpPr>
        <p:spPr>
          <a:xfrm>
            <a:off x="4644008" y="3356992"/>
            <a:ext cx="244827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テキスト ボックス 27"/>
          <p:cNvSpPr txBox="1"/>
          <p:nvPr/>
        </p:nvSpPr>
        <p:spPr>
          <a:xfrm>
            <a:off x="4644008" y="3059668"/>
            <a:ext cx="2448272" cy="369332"/>
          </a:xfrm>
          <a:prstGeom prst="rect">
            <a:avLst/>
          </a:prstGeom>
          <a:noFill/>
        </p:spPr>
        <p:txBody>
          <a:bodyPr wrap="square" rtlCol="0">
            <a:spAutoFit/>
          </a:bodyPr>
          <a:lstStyle/>
          <a:p>
            <a:pPr algn="ctr"/>
            <a:r>
              <a:rPr kumimoji="1" lang="en-US" altLang="ja-JP" dirty="0"/>
              <a:t>Initial UL RRC message</a:t>
            </a:r>
            <a:endParaRPr kumimoji="1" lang="ja-JP" altLang="en-US" dirty="0"/>
          </a:p>
        </p:txBody>
      </p:sp>
      <p:sp>
        <p:nvSpPr>
          <p:cNvPr id="35" name="角丸四角形吹き出し 34"/>
          <p:cNvSpPr/>
          <p:nvPr/>
        </p:nvSpPr>
        <p:spPr>
          <a:xfrm>
            <a:off x="2483768" y="2996952"/>
            <a:ext cx="1872208" cy="328682"/>
          </a:xfrm>
          <a:prstGeom prst="wedgeRoundRectCallout">
            <a:avLst>
              <a:gd name="adj1" fmla="val 56332"/>
              <a:gd name="adj2" fmla="val -51517"/>
              <a:gd name="adj3" fmla="val 16667"/>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schemeClr val="tx1"/>
                </a:solidFill>
              </a:rPr>
              <a:t>DU resource allocated</a:t>
            </a:r>
            <a:endParaRPr kumimoji="1" lang="ja-JP" altLang="en-US" sz="1400" dirty="0">
              <a:solidFill>
                <a:schemeClr val="tx1"/>
              </a:solidFill>
            </a:endParaRPr>
          </a:p>
        </p:txBody>
      </p:sp>
      <p:sp>
        <p:nvSpPr>
          <p:cNvPr id="36" name="円/楕円 35"/>
          <p:cNvSpPr/>
          <p:nvPr/>
        </p:nvSpPr>
        <p:spPr>
          <a:xfrm>
            <a:off x="4499992" y="2852936"/>
            <a:ext cx="288032"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7" name="直線矢印コネクタ 36"/>
          <p:cNvCxnSpPr/>
          <p:nvPr/>
        </p:nvCxnSpPr>
        <p:spPr>
          <a:xfrm>
            <a:off x="4644008" y="4077072"/>
            <a:ext cx="2448272"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
        <p:nvSpPr>
          <p:cNvPr id="38" name="テキスト ボックス 37"/>
          <p:cNvSpPr txBox="1"/>
          <p:nvPr/>
        </p:nvSpPr>
        <p:spPr>
          <a:xfrm>
            <a:off x="4644008" y="3779748"/>
            <a:ext cx="2448272" cy="369332"/>
          </a:xfrm>
          <a:prstGeom prst="rect">
            <a:avLst/>
          </a:prstGeom>
          <a:noFill/>
        </p:spPr>
        <p:txBody>
          <a:bodyPr wrap="square" rtlCol="0">
            <a:spAutoFit/>
          </a:bodyPr>
          <a:lstStyle/>
          <a:p>
            <a:pPr algn="ctr"/>
            <a:r>
              <a:rPr kumimoji="1" lang="en-US" altLang="ja-JP" dirty="0"/>
              <a:t>DL RRC Message </a:t>
            </a:r>
            <a:r>
              <a:rPr kumimoji="1" lang="en-US" altLang="ja-JP" dirty="0" err="1"/>
              <a:t>Xfer</a:t>
            </a:r>
            <a:endParaRPr kumimoji="1" lang="ja-JP" altLang="en-US" dirty="0"/>
          </a:p>
        </p:txBody>
      </p:sp>
      <p:cxnSp>
        <p:nvCxnSpPr>
          <p:cNvPr id="39" name="直線矢印コネクタ 38"/>
          <p:cNvCxnSpPr/>
          <p:nvPr/>
        </p:nvCxnSpPr>
        <p:spPr>
          <a:xfrm>
            <a:off x="2195736" y="4797152"/>
            <a:ext cx="2448272"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
        <p:nvSpPr>
          <p:cNvPr id="45" name="テキスト ボックス 44"/>
          <p:cNvSpPr txBox="1"/>
          <p:nvPr/>
        </p:nvSpPr>
        <p:spPr>
          <a:xfrm>
            <a:off x="2195736" y="4499828"/>
            <a:ext cx="2448272" cy="369332"/>
          </a:xfrm>
          <a:prstGeom prst="rect">
            <a:avLst/>
          </a:prstGeom>
          <a:noFill/>
        </p:spPr>
        <p:txBody>
          <a:bodyPr wrap="square" rtlCol="0">
            <a:spAutoFit/>
          </a:bodyPr>
          <a:lstStyle/>
          <a:p>
            <a:pPr algn="ctr"/>
            <a:r>
              <a:rPr kumimoji="1" lang="en-US" altLang="ja-JP" dirty="0"/>
              <a:t>RRC Conn. Setup</a:t>
            </a:r>
            <a:endParaRPr kumimoji="1" lang="ja-JP" altLang="en-US" dirty="0"/>
          </a:p>
        </p:txBody>
      </p:sp>
      <p:sp>
        <p:nvSpPr>
          <p:cNvPr id="46" name="角丸四角形吹き出し 45"/>
          <p:cNvSpPr/>
          <p:nvPr/>
        </p:nvSpPr>
        <p:spPr>
          <a:xfrm>
            <a:off x="7200800" y="3717032"/>
            <a:ext cx="1907704" cy="936104"/>
          </a:xfrm>
          <a:prstGeom prst="wedgeRoundRectCallout">
            <a:avLst>
              <a:gd name="adj1" fmla="val -62516"/>
              <a:gd name="adj2" fmla="val -26133"/>
              <a:gd name="adj3" fmla="val 16667"/>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rPr>
              <a:t>carries</a:t>
            </a:r>
          </a:p>
          <a:p>
            <a:pPr algn="ctr"/>
            <a:r>
              <a:rPr kumimoji="1" lang="en-US" altLang="ja-JP" sz="1400" dirty="0">
                <a:solidFill>
                  <a:schemeClr val="tx1"/>
                </a:solidFill>
              </a:rPr>
              <a:t>RRC Conn. Setup</a:t>
            </a:r>
          </a:p>
          <a:p>
            <a:pPr algn="ctr"/>
            <a:r>
              <a:rPr lang="en-US" altLang="ja-JP" sz="1400" dirty="0">
                <a:solidFill>
                  <a:schemeClr val="tx1"/>
                </a:solidFill>
              </a:rPr>
              <a:t>incl. configuration of DU resource allocated</a:t>
            </a:r>
            <a:endParaRPr kumimoji="1" lang="ja-JP" altLang="en-US" sz="1400" dirty="0">
              <a:solidFill>
                <a:schemeClr val="tx1"/>
              </a:solidFill>
            </a:endParaRPr>
          </a:p>
        </p:txBody>
      </p:sp>
      <p:sp>
        <p:nvSpPr>
          <p:cNvPr id="49" name="角丸四角形吹き出し 48"/>
          <p:cNvSpPr/>
          <p:nvPr/>
        </p:nvSpPr>
        <p:spPr>
          <a:xfrm>
            <a:off x="35496" y="4725144"/>
            <a:ext cx="1872208" cy="468052"/>
          </a:xfrm>
          <a:prstGeom prst="wedgeRoundRectCallout">
            <a:avLst>
              <a:gd name="adj1" fmla="val 56856"/>
              <a:gd name="adj2" fmla="val 17103"/>
              <a:gd name="adj3" fmla="val 16667"/>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schemeClr val="tx1"/>
                </a:solidFill>
              </a:rPr>
              <a:t>DU resource allocated configured to UE</a:t>
            </a:r>
            <a:endParaRPr kumimoji="1" lang="ja-JP" altLang="en-US" sz="1400" dirty="0">
              <a:solidFill>
                <a:schemeClr val="tx1"/>
              </a:solidFill>
            </a:endParaRPr>
          </a:p>
        </p:txBody>
      </p:sp>
      <p:sp>
        <p:nvSpPr>
          <p:cNvPr id="52" name="円/楕円 51"/>
          <p:cNvSpPr/>
          <p:nvPr/>
        </p:nvSpPr>
        <p:spPr>
          <a:xfrm>
            <a:off x="2051720" y="5013176"/>
            <a:ext cx="288032"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角丸四角形吹き出し 63"/>
          <p:cNvSpPr/>
          <p:nvPr/>
        </p:nvSpPr>
        <p:spPr>
          <a:xfrm>
            <a:off x="4788024" y="4509120"/>
            <a:ext cx="1872208" cy="472698"/>
          </a:xfrm>
          <a:prstGeom prst="wedgeRoundRectCallout">
            <a:avLst>
              <a:gd name="adj1" fmla="val -76000"/>
              <a:gd name="adj2" fmla="val -15595"/>
              <a:gd name="adj3" fmla="val 16667"/>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schemeClr val="tx1"/>
                </a:solidFill>
              </a:rPr>
              <a:t>incl. configuration of DU resource allocated</a:t>
            </a:r>
            <a:endParaRPr kumimoji="1" lang="ja-JP" altLang="en-US" sz="1400" dirty="0">
              <a:solidFill>
                <a:schemeClr val="tx1"/>
              </a:solidFill>
            </a:endParaRPr>
          </a:p>
        </p:txBody>
      </p:sp>
      <p:sp>
        <p:nvSpPr>
          <p:cNvPr id="34" name="角丸四角形吹き出し 33"/>
          <p:cNvSpPr/>
          <p:nvPr/>
        </p:nvSpPr>
        <p:spPr>
          <a:xfrm>
            <a:off x="7200800" y="2636912"/>
            <a:ext cx="1907704" cy="720080"/>
          </a:xfrm>
          <a:prstGeom prst="wedgeRoundRectCallout">
            <a:avLst>
              <a:gd name="adj1" fmla="val -62563"/>
              <a:gd name="adj2" fmla="val 23709"/>
              <a:gd name="adj3" fmla="val 16667"/>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rPr>
              <a:t>carries  both</a:t>
            </a:r>
          </a:p>
          <a:p>
            <a:pPr algn="ctr"/>
            <a:r>
              <a:rPr kumimoji="1" lang="en-US" altLang="ja-JP" sz="1400" dirty="0">
                <a:solidFill>
                  <a:schemeClr val="tx1"/>
                </a:solidFill>
              </a:rPr>
              <a:t>RRC Conn. Req. and</a:t>
            </a:r>
          </a:p>
          <a:p>
            <a:pPr algn="ctr"/>
            <a:r>
              <a:rPr lang="en-US" altLang="ja-JP" sz="1400" dirty="0">
                <a:solidFill>
                  <a:schemeClr val="tx1"/>
                </a:solidFill>
              </a:rPr>
              <a:t>DU r</a:t>
            </a:r>
            <a:r>
              <a:rPr kumimoji="1" lang="en-US" altLang="ja-JP" sz="1400" dirty="0">
                <a:solidFill>
                  <a:schemeClr val="tx1"/>
                </a:solidFill>
              </a:rPr>
              <a:t>esourc</a:t>
            </a:r>
            <a:r>
              <a:rPr lang="en-US" altLang="ja-JP" sz="1400" dirty="0">
                <a:solidFill>
                  <a:schemeClr val="tx1"/>
                </a:solidFill>
              </a:rPr>
              <a:t>e allocated</a:t>
            </a:r>
            <a:endParaRPr kumimoji="1" lang="ja-JP" altLang="en-US" sz="1400" dirty="0">
              <a:solidFill>
                <a:schemeClr val="tx1"/>
              </a:solidFill>
            </a:endParaRPr>
          </a:p>
        </p:txBody>
      </p:sp>
      <p:sp>
        <p:nvSpPr>
          <p:cNvPr id="24" name="正方形/長方形 23"/>
          <p:cNvSpPr/>
          <p:nvPr/>
        </p:nvSpPr>
        <p:spPr>
          <a:xfrm>
            <a:off x="35496" y="2708920"/>
            <a:ext cx="2016224" cy="1676509"/>
          </a:xfrm>
          <a:prstGeom prst="rect">
            <a:avLst/>
          </a:prstGeom>
          <a:solidFill>
            <a:srgbClr val="CCFF99"/>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u="sng" dirty="0" smtClean="0">
                <a:solidFill>
                  <a:schemeClr val="tx1"/>
                </a:solidFill>
              </a:rPr>
              <a:t>NOTE</a:t>
            </a:r>
          </a:p>
          <a:p>
            <a:r>
              <a:rPr kumimoji="1" lang="en-US" altLang="ja-JP" sz="1400" dirty="0" smtClean="0">
                <a:solidFill>
                  <a:schemeClr val="tx1"/>
                </a:solidFill>
              </a:rPr>
              <a:t>DU resource allocated refers to :</a:t>
            </a:r>
          </a:p>
          <a:p>
            <a:r>
              <a:rPr kumimoji="1" lang="en-US" altLang="ja-JP" sz="1400" dirty="0" smtClean="0">
                <a:solidFill>
                  <a:schemeClr val="tx1"/>
                </a:solidFill>
              </a:rPr>
              <a:t>- at least SRB1 resource</a:t>
            </a:r>
          </a:p>
          <a:p>
            <a:r>
              <a:rPr kumimoji="1" lang="en-US" altLang="ja-JP" sz="1400" dirty="0" smtClean="0">
                <a:solidFill>
                  <a:schemeClr val="tx1"/>
                </a:solidFill>
              </a:rPr>
              <a:t>- possibly semi-static L1 </a:t>
            </a:r>
          </a:p>
          <a:p>
            <a:r>
              <a:rPr kumimoji="1" lang="en-US" altLang="ja-JP" sz="1400" dirty="0" smtClean="0">
                <a:solidFill>
                  <a:schemeClr val="tx1"/>
                </a:solidFill>
              </a:rPr>
              <a:t>   resource (e.g. CQI, SRS)</a:t>
            </a:r>
          </a:p>
          <a:p>
            <a:r>
              <a:rPr kumimoji="1" lang="en-US" altLang="ja-JP" sz="1400" dirty="0" smtClean="0">
                <a:solidFill>
                  <a:schemeClr val="tx1"/>
                </a:solidFill>
              </a:rPr>
              <a:t>- but not DRB resource</a:t>
            </a:r>
            <a:endParaRPr kumimoji="1" lang="ja-JP" altLang="en-US" sz="1400" dirty="0">
              <a:solidFill>
                <a:schemeClr val="tx1"/>
              </a:solidFill>
            </a:endParaRPr>
          </a:p>
        </p:txBody>
      </p:sp>
    </p:spTree>
    <p:extLst>
      <p:ext uri="{BB962C8B-B14F-4D97-AF65-F5344CB8AC3E}">
        <p14:creationId xmlns:p14="http://schemas.microsoft.com/office/powerpoint/2010/main" val="27939943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“Alternative 2”</a:t>
            </a:r>
            <a:endParaRPr kumimoji="1" lang="ja-JP" altLang="en-US" dirty="0"/>
          </a:p>
        </p:txBody>
      </p:sp>
      <p:sp>
        <p:nvSpPr>
          <p:cNvPr id="3" name="コンテンツ プレースホルダー 2"/>
          <p:cNvSpPr>
            <a:spLocks noGrp="1"/>
          </p:cNvSpPr>
          <p:nvPr>
            <p:ph idx="1"/>
          </p:nvPr>
        </p:nvSpPr>
        <p:spPr>
          <a:xfrm>
            <a:off x="457200" y="1600200"/>
            <a:ext cx="8229600" cy="4853136"/>
          </a:xfrm>
        </p:spPr>
        <p:txBody>
          <a:bodyPr>
            <a:normAutofit/>
          </a:bodyPr>
          <a:lstStyle/>
          <a:p>
            <a:r>
              <a:rPr kumimoji="1" lang="en-US" altLang="ja-JP" sz="2400" dirty="0"/>
              <a:t>“Alternative 2”</a:t>
            </a:r>
          </a:p>
          <a:p>
            <a:pPr lvl="1"/>
            <a:r>
              <a:rPr lang="en-US" altLang="ja-JP" sz="2000" dirty="0"/>
              <a:t>This is similar to “Alternative 1”</a:t>
            </a:r>
          </a:p>
          <a:p>
            <a:pPr lvl="1"/>
            <a:r>
              <a:rPr lang="en-US" altLang="ja-JP" sz="2000" dirty="0"/>
              <a:t>Only difference is that the UE Context Setup Request message is used instead of DL RRC Transfer message. UE Context Setup Request also contains RRC Conn. Setup message.</a:t>
            </a:r>
          </a:p>
          <a:p>
            <a:pPr lvl="1"/>
            <a:r>
              <a:rPr lang="en-US" altLang="ja-JP" sz="2000" dirty="0"/>
              <a:t>As a result, there is a response from DU to CU, i.e. the UE Context Setup Response message. This response message is used for completion of UE context creation.</a:t>
            </a:r>
          </a:p>
          <a:p>
            <a:pPr lvl="2"/>
            <a:r>
              <a:rPr lang="en-US" altLang="ja-JP" sz="2000" dirty="0"/>
              <a:t>It is assumed that DU resource allocation takes place before the UE Context Setup Request message, since otherwise, DU resource allocation cannot be included in the RRC Conn. Setup message</a:t>
            </a:r>
          </a:p>
        </p:txBody>
      </p:sp>
    </p:spTree>
    <p:extLst>
      <p:ext uri="{BB962C8B-B14F-4D97-AF65-F5344CB8AC3E}">
        <p14:creationId xmlns:p14="http://schemas.microsoft.com/office/powerpoint/2010/main" val="18474457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8098"/>
          </a:xfrm>
        </p:spPr>
        <p:txBody>
          <a:bodyPr/>
          <a:lstStyle/>
          <a:p>
            <a:r>
              <a:rPr kumimoji="1" lang="en-US" altLang="ja-JP" u="sng" dirty="0"/>
              <a:t>“Alternative 2”</a:t>
            </a:r>
            <a:endParaRPr kumimoji="1" lang="ja-JP" altLang="en-US" u="sng" dirty="0"/>
          </a:p>
        </p:txBody>
      </p:sp>
      <p:sp>
        <p:nvSpPr>
          <p:cNvPr id="4" name="正方形/長方形 3"/>
          <p:cNvSpPr/>
          <p:nvPr/>
        </p:nvSpPr>
        <p:spPr>
          <a:xfrm>
            <a:off x="1691680" y="1484784"/>
            <a:ext cx="1008112"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UE</a:t>
            </a:r>
            <a:endParaRPr kumimoji="1" lang="ja-JP" altLang="en-US" dirty="0"/>
          </a:p>
        </p:txBody>
      </p:sp>
      <p:sp>
        <p:nvSpPr>
          <p:cNvPr id="5" name="正方形/長方形 4"/>
          <p:cNvSpPr/>
          <p:nvPr/>
        </p:nvSpPr>
        <p:spPr>
          <a:xfrm>
            <a:off x="4139952" y="1484784"/>
            <a:ext cx="1008112"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DU</a:t>
            </a:r>
            <a:endParaRPr kumimoji="1" lang="ja-JP" altLang="en-US" dirty="0"/>
          </a:p>
        </p:txBody>
      </p:sp>
      <p:sp>
        <p:nvSpPr>
          <p:cNvPr id="6" name="正方形/長方形 5"/>
          <p:cNvSpPr/>
          <p:nvPr/>
        </p:nvSpPr>
        <p:spPr>
          <a:xfrm>
            <a:off x="6588224" y="1484784"/>
            <a:ext cx="1008112"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CU</a:t>
            </a:r>
            <a:endParaRPr kumimoji="1" lang="ja-JP" altLang="en-US" dirty="0"/>
          </a:p>
        </p:txBody>
      </p:sp>
      <p:cxnSp>
        <p:nvCxnSpPr>
          <p:cNvPr id="9" name="直線コネクタ 8"/>
          <p:cNvCxnSpPr>
            <a:stCxn id="4" idx="2"/>
          </p:cNvCxnSpPr>
          <p:nvPr/>
        </p:nvCxnSpPr>
        <p:spPr>
          <a:xfrm>
            <a:off x="2195736" y="1916832"/>
            <a:ext cx="0" cy="494116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線コネクタ 9"/>
          <p:cNvCxnSpPr>
            <a:stCxn id="5" idx="2"/>
          </p:cNvCxnSpPr>
          <p:nvPr/>
        </p:nvCxnSpPr>
        <p:spPr>
          <a:xfrm>
            <a:off x="4644008" y="1916832"/>
            <a:ext cx="0" cy="494116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線コネクタ 15"/>
          <p:cNvCxnSpPr>
            <a:stCxn id="6" idx="2"/>
          </p:cNvCxnSpPr>
          <p:nvPr/>
        </p:nvCxnSpPr>
        <p:spPr>
          <a:xfrm>
            <a:off x="7092280" y="1916832"/>
            <a:ext cx="0" cy="4941168"/>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線矢印コネクタ 24"/>
          <p:cNvCxnSpPr/>
          <p:nvPr/>
        </p:nvCxnSpPr>
        <p:spPr>
          <a:xfrm>
            <a:off x="2195736" y="2636912"/>
            <a:ext cx="244827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テキスト ボックス 25"/>
          <p:cNvSpPr txBox="1"/>
          <p:nvPr/>
        </p:nvSpPr>
        <p:spPr>
          <a:xfrm>
            <a:off x="2195736" y="2348880"/>
            <a:ext cx="2448272" cy="369332"/>
          </a:xfrm>
          <a:prstGeom prst="rect">
            <a:avLst/>
          </a:prstGeom>
          <a:noFill/>
        </p:spPr>
        <p:txBody>
          <a:bodyPr wrap="square" rtlCol="0">
            <a:spAutoFit/>
          </a:bodyPr>
          <a:lstStyle/>
          <a:p>
            <a:pPr algn="ctr"/>
            <a:r>
              <a:rPr kumimoji="1" lang="en-US" altLang="ja-JP" dirty="0"/>
              <a:t>RRC Conn. Req.</a:t>
            </a:r>
            <a:endParaRPr kumimoji="1" lang="ja-JP" altLang="en-US" dirty="0"/>
          </a:p>
        </p:txBody>
      </p:sp>
      <p:cxnSp>
        <p:nvCxnSpPr>
          <p:cNvPr id="27" name="直線矢印コネクタ 26"/>
          <p:cNvCxnSpPr/>
          <p:nvPr/>
        </p:nvCxnSpPr>
        <p:spPr>
          <a:xfrm>
            <a:off x="4644008" y="3356992"/>
            <a:ext cx="244827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テキスト ボックス 27"/>
          <p:cNvSpPr txBox="1"/>
          <p:nvPr/>
        </p:nvSpPr>
        <p:spPr>
          <a:xfrm>
            <a:off x="4644008" y="3059668"/>
            <a:ext cx="2448272" cy="369332"/>
          </a:xfrm>
          <a:prstGeom prst="rect">
            <a:avLst/>
          </a:prstGeom>
          <a:noFill/>
        </p:spPr>
        <p:txBody>
          <a:bodyPr wrap="square" rtlCol="0">
            <a:spAutoFit/>
          </a:bodyPr>
          <a:lstStyle/>
          <a:p>
            <a:pPr algn="ctr"/>
            <a:r>
              <a:rPr kumimoji="1" lang="en-US" altLang="ja-JP" dirty="0"/>
              <a:t>Initial UL RRC message</a:t>
            </a:r>
            <a:endParaRPr kumimoji="1" lang="ja-JP" altLang="en-US" dirty="0"/>
          </a:p>
        </p:txBody>
      </p:sp>
      <p:sp>
        <p:nvSpPr>
          <p:cNvPr id="35" name="角丸四角形吹き出し 34"/>
          <p:cNvSpPr/>
          <p:nvPr/>
        </p:nvSpPr>
        <p:spPr>
          <a:xfrm>
            <a:off x="2483768" y="2996952"/>
            <a:ext cx="1872208" cy="328682"/>
          </a:xfrm>
          <a:prstGeom prst="wedgeRoundRectCallout">
            <a:avLst>
              <a:gd name="adj1" fmla="val 56332"/>
              <a:gd name="adj2" fmla="val -51517"/>
              <a:gd name="adj3" fmla="val 16667"/>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schemeClr val="tx1"/>
                </a:solidFill>
              </a:rPr>
              <a:t>DU resource allocated</a:t>
            </a:r>
            <a:endParaRPr kumimoji="1" lang="ja-JP" altLang="en-US" sz="1400" dirty="0">
              <a:solidFill>
                <a:schemeClr val="tx1"/>
              </a:solidFill>
            </a:endParaRPr>
          </a:p>
        </p:txBody>
      </p:sp>
      <p:sp>
        <p:nvSpPr>
          <p:cNvPr id="36" name="円/楕円 35"/>
          <p:cNvSpPr/>
          <p:nvPr/>
        </p:nvSpPr>
        <p:spPr>
          <a:xfrm>
            <a:off x="4499992" y="2852936"/>
            <a:ext cx="288032"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7" name="直線矢印コネクタ 36"/>
          <p:cNvCxnSpPr/>
          <p:nvPr/>
        </p:nvCxnSpPr>
        <p:spPr>
          <a:xfrm>
            <a:off x="4644008" y="4077072"/>
            <a:ext cx="2448272"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
        <p:nvSpPr>
          <p:cNvPr id="38" name="テキスト ボックス 37"/>
          <p:cNvSpPr txBox="1"/>
          <p:nvPr/>
        </p:nvSpPr>
        <p:spPr>
          <a:xfrm>
            <a:off x="4644008" y="3779748"/>
            <a:ext cx="2448272" cy="369332"/>
          </a:xfrm>
          <a:prstGeom prst="rect">
            <a:avLst/>
          </a:prstGeom>
          <a:noFill/>
        </p:spPr>
        <p:txBody>
          <a:bodyPr wrap="square" rtlCol="0">
            <a:spAutoFit/>
          </a:bodyPr>
          <a:lstStyle/>
          <a:p>
            <a:pPr algn="ctr"/>
            <a:r>
              <a:rPr kumimoji="1" lang="en-US" altLang="ja-JP" dirty="0"/>
              <a:t>UE </a:t>
            </a:r>
            <a:r>
              <a:rPr kumimoji="1" lang="en-US" altLang="ja-JP" dirty="0" err="1"/>
              <a:t>Cntxt</a:t>
            </a:r>
            <a:r>
              <a:rPr kumimoji="1" lang="en-US" altLang="ja-JP" dirty="0"/>
              <a:t>. Setup Req.</a:t>
            </a:r>
            <a:endParaRPr kumimoji="1" lang="ja-JP" altLang="en-US" dirty="0"/>
          </a:p>
        </p:txBody>
      </p:sp>
      <p:cxnSp>
        <p:nvCxnSpPr>
          <p:cNvPr id="39" name="直線矢印コネクタ 38"/>
          <p:cNvCxnSpPr/>
          <p:nvPr/>
        </p:nvCxnSpPr>
        <p:spPr>
          <a:xfrm>
            <a:off x="2195736" y="4797152"/>
            <a:ext cx="2448272"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
        <p:nvSpPr>
          <p:cNvPr id="45" name="テキスト ボックス 44"/>
          <p:cNvSpPr txBox="1"/>
          <p:nvPr/>
        </p:nvSpPr>
        <p:spPr>
          <a:xfrm>
            <a:off x="2195736" y="4499828"/>
            <a:ext cx="2448272" cy="369332"/>
          </a:xfrm>
          <a:prstGeom prst="rect">
            <a:avLst/>
          </a:prstGeom>
          <a:noFill/>
        </p:spPr>
        <p:txBody>
          <a:bodyPr wrap="square" rtlCol="0">
            <a:spAutoFit/>
          </a:bodyPr>
          <a:lstStyle/>
          <a:p>
            <a:pPr algn="ctr"/>
            <a:r>
              <a:rPr kumimoji="1" lang="en-US" altLang="ja-JP" dirty="0"/>
              <a:t>RRC Conn. Setup</a:t>
            </a:r>
            <a:endParaRPr kumimoji="1" lang="ja-JP" altLang="en-US" dirty="0"/>
          </a:p>
        </p:txBody>
      </p:sp>
      <p:sp>
        <p:nvSpPr>
          <p:cNvPr id="46" name="角丸四角形吹き出し 45"/>
          <p:cNvSpPr/>
          <p:nvPr/>
        </p:nvSpPr>
        <p:spPr>
          <a:xfrm>
            <a:off x="7200800" y="3717032"/>
            <a:ext cx="1907704" cy="936104"/>
          </a:xfrm>
          <a:prstGeom prst="wedgeRoundRectCallout">
            <a:avLst>
              <a:gd name="adj1" fmla="val -62516"/>
              <a:gd name="adj2" fmla="val -26133"/>
              <a:gd name="adj3" fmla="val 16667"/>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rPr>
              <a:t>carries</a:t>
            </a:r>
          </a:p>
          <a:p>
            <a:pPr algn="ctr"/>
            <a:r>
              <a:rPr kumimoji="1" lang="en-US" altLang="ja-JP" sz="1400" dirty="0">
                <a:solidFill>
                  <a:schemeClr val="tx1"/>
                </a:solidFill>
              </a:rPr>
              <a:t>RRC Conn. Setup</a:t>
            </a:r>
          </a:p>
          <a:p>
            <a:pPr algn="ctr"/>
            <a:r>
              <a:rPr lang="en-US" altLang="ja-JP" sz="1400" dirty="0">
                <a:solidFill>
                  <a:schemeClr val="tx1"/>
                </a:solidFill>
              </a:rPr>
              <a:t>incl. configuration of DU resource allocated</a:t>
            </a:r>
            <a:endParaRPr kumimoji="1" lang="ja-JP" altLang="en-US" sz="1400" dirty="0">
              <a:solidFill>
                <a:schemeClr val="tx1"/>
              </a:solidFill>
            </a:endParaRPr>
          </a:p>
        </p:txBody>
      </p:sp>
      <p:sp>
        <p:nvSpPr>
          <p:cNvPr id="49" name="角丸四角形吹き出し 48"/>
          <p:cNvSpPr/>
          <p:nvPr/>
        </p:nvSpPr>
        <p:spPr>
          <a:xfrm>
            <a:off x="35496" y="4725144"/>
            <a:ext cx="1872208" cy="468052"/>
          </a:xfrm>
          <a:prstGeom prst="wedgeRoundRectCallout">
            <a:avLst>
              <a:gd name="adj1" fmla="val 56856"/>
              <a:gd name="adj2" fmla="val 17103"/>
              <a:gd name="adj3" fmla="val 16667"/>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schemeClr val="tx1"/>
                </a:solidFill>
              </a:rPr>
              <a:t>DU resource allocated configured to UE</a:t>
            </a:r>
            <a:endParaRPr kumimoji="1" lang="ja-JP" altLang="en-US" sz="1400" dirty="0">
              <a:solidFill>
                <a:schemeClr val="tx1"/>
              </a:solidFill>
            </a:endParaRPr>
          </a:p>
        </p:txBody>
      </p:sp>
      <p:sp>
        <p:nvSpPr>
          <p:cNvPr id="52" name="円/楕円 51"/>
          <p:cNvSpPr/>
          <p:nvPr/>
        </p:nvSpPr>
        <p:spPr>
          <a:xfrm>
            <a:off x="2051720" y="5013176"/>
            <a:ext cx="288032"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角丸四角形吹き出し 63"/>
          <p:cNvSpPr/>
          <p:nvPr/>
        </p:nvSpPr>
        <p:spPr>
          <a:xfrm>
            <a:off x="4788024" y="4509120"/>
            <a:ext cx="1872208" cy="472698"/>
          </a:xfrm>
          <a:prstGeom prst="wedgeRoundRectCallout">
            <a:avLst>
              <a:gd name="adj1" fmla="val -76000"/>
              <a:gd name="adj2" fmla="val -15595"/>
              <a:gd name="adj3" fmla="val 16667"/>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schemeClr val="tx1"/>
                </a:solidFill>
              </a:rPr>
              <a:t>incl. configuration of DU resource allocated</a:t>
            </a:r>
            <a:endParaRPr kumimoji="1" lang="ja-JP" altLang="en-US" sz="1400" dirty="0">
              <a:solidFill>
                <a:schemeClr val="tx1"/>
              </a:solidFill>
            </a:endParaRPr>
          </a:p>
        </p:txBody>
      </p:sp>
      <p:sp>
        <p:nvSpPr>
          <p:cNvPr id="34" name="角丸四角形吹き出し 33"/>
          <p:cNvSpPr/>
          <p:nvPr/>
        </p:nvSpPr>
        <p:spPr>
          <a:xfrm>
            <a:off x="7200800" y="2636912"/>
            <a:ext cx="1907704" cy="720080"/>
          </a:xfrm>
          <a:prstGeom prst="wedgeRoundRectCallout">
            <a:avLst>
              <a:gd name="adj1" fmla="val -62563"/>
              <a:gd name="adj2" fmla="val 23709"/>
              <a:gd name="adj3" fmla="val 16667"/>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rPr>
              <a:t>carries  both</a:t>
            </a:r>
          </a:p>
          <a:p>
            <a:pPr algn="ctr"/>
            <a:r>
              <a:rPr kumimoji="1" lang="en-US" altLang="ja-JP" sz="1400" dirty="0">
                <a:solidFill>
                  <a:schemeClr val="tx1"/>
                </a:solidFill>
              </a:rPr>
              <a:t>RRC Conn. Req. and</a:t>
            </a:r>
          </a:p>
          <a:p>
            <a:pPr algn="ctr"/>
            <a:r>
              <a:rPr lang="en-US" altLang="ja-JP" sz="1400" dirty="0">
                <a:solidFill>
                  <a:schemeClr val="tx1"/>
                </a:solidFill>
              </a:rPr>
              <a:t>DU r</a:t>
            </a:r>
            <a:r>
              <a:rPr kumimoji="1" lang="en-US" altLang="ja-JP" sz="1400" dirty="0">
                <a:solidFill>
                  <a:schemeClr val="tx1"/>
                </a:solidFill>
              </a:rPr>
              <a:t>esourc</a:t>
            </a:r>
            <a:r>
              <a:rPr lang="en-US" altLang="ja-JP" sz="1400" dirty="0">
                <a:solidFill>
                  <a:schemeClr val="tx1"/>
                </a:solidFill>
              </a:rPr>
              <a:t>e allocated</a:t>
            </a:r>
            <a:endParaRPr kumimoji="1" lang="ja-JP" altLang="en-US" sz="1400" dirty="0">
              <a:solidFill>
                <a:schemeClr val="tx1"/>
              </a:solidFill>
            </a:endParaRPr>
          </a:p>
        </p:txBody>
      </p:sp>
      <p:cxnSp>
        <p:nvCxnSpPr>
          <p:cNvPr id="24" name="直線矢印コネクタ 23"/>
          <p:cNvCxnSpPr/>
          <p:nvPr/>
        </p:nvCxnSpPr>
        <p:spPr>
          <a:xfrm>
            <a:off x="4644008" y="5517232"/>
            <a:ext cx="244827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テキスト ボックス 28"/>
          <p:cNvSpPr txBox="1"/>
          <p:nvPr/>
        </p:nvSpPr>
        <p:spPr>
          <a:xfrm>
            <a:off x="4644008" y="5219908"/>
            <a:ext cx="2448272" cy="369332"/>
          </a:xfrm>
          <a:prstGeom prst="rect">
            <a:avLst/>
          </a:prstGeom>
          <a:noFill/>
        </p:spPr>
        <p:txBody>
          <a:bodyPr wrap="square" rtlCol="0">
            <a:spAutoFit/>
          </a:bodyPr>
          <a:lstStyle/>
          <a:p>
            <a:pPr algn="ctr"/>
            <a:r>
              <a:rPr kumimoji="1" lang="en-US" altLang="ja-JP" dirty="0"/>
              <a:t>UE </a:t>
            </a:r>
            <a:r>
              <a:rPr kumimoji="1" lang="en-US" altLang="ja-JP" dirty="0" err="1"/>
              <a:t>Cntxt</a:t>
            </a:r>
            <a:r>
              <a:rPr kumimoji="1" lang="en-US" altLang="ja-JP" dirty="0"/>
              <a:t>. Setup Resp.</a:t>
            </a:r>
            <a:endParaRPr kumimoji="1" lang="ja-JP" altLang="en-US" dirty="0"/>
          </a:p>
        </p:txBody>
      </p:sp>
      <p:sp>
        <p:nvSpPr>
          <p:cNvPr id="30" name="角丸四角形吹き出し 29"/>
          <p:cNvSpPr/>
          <p:nvPr/>
        </p:nvSpPr>
        <p:spPr>
          <a:xfrm>
            <a:off x="7236296" y="5188550"/>
            <a:ext cx="1512168" cy="328682"/>
          </a:xfrm>
          <a:prstGeom prst="wedgeRoundRectCallout">
            <a:avLst>
              <a:gd name="adj1" fmla="val -71730"/>
              <a:gd name="adj2" fmla="val -1913"/>
              <a:gd name="adj3" fmla="val 16667"/>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schemeClr val="tx1"/>
                </a:solidFill>
              </a:rPr>
              <a:t>necessity unclear</a:t>
            </a:r>
            <a:endParaRPr kumimoji="1" lang="ja-JP" altLang="en-US" sz="1400" dirty="0">
              <a:solidFill>
                <a:schemeClr val="tx1"/>
              </a:solidFill>
            </a:endParaRPr>
          </a:p>
        </p:txBody>
      </p:sp>
      <p:sp>
        <p:nvSpPr>
          <p:cNvPr id="31" name="正方形/長方形 30"/>
          <p:cNvSpPr/>
          <p:nvPr/>
        </p:nvSpPr>
        <p:spPr>
          <a:xfrm>
            <a:off x="35496" y="2708920"/>
            <a:ext cx="2016224" cy="1676509"/>
          </a:xfrm>
          <a:prstGeom prst="rect">
            <a:avLst/>
          </a:prstGeom>
          <a:solidFill>
            <a:srgbClr val="CCFF99"/>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u="sng" dirty="0" smtClean="0">
                <a:solidFill>
                  <a:schemeClr val="tx1"/>
                </a:solidFill>
              </a:rPr>
              <a:t>NOTE</a:t>
            </a:r>
          </a:p>
          <a:p>
            <a:r>
              <a:rPr kumimoji="1" lang="en-US" altLang="ja-JP" sz="1400" dirty="0" smtClean="0">
                <a:solidFill>
                  <a:schemeClr val="tx1"/>
                </a:solidFill>
              </a:rPr>
              <a:t>DU resource allocated refers to :</a:t>
            </a:r>
          </a:p>
          <a:p>
            <a:r>
              <a:rPr kumimoji="1" lang="en-US" altLang="ja-JP" sz="1400" dirty="0" smtClean="0">
                <a:solidFill>
                  <a:schemeClr val="tx1"/>
                </a:solidFill>
              </a:rPr>
              <a:t>- at least SRB1 resource</a:t>
            </a:r>
          </a:p>
          <a:p>
            <a:r>
              <a:rPr kumimoji="1" lang="en-US" altLang="ja-JP" sz="1400" dirty="0" smtClean="0">
                <a:solidFill>
                  <a:schemeClr val="tx1"/>
                </a:solidFill>
              </a:rPr>
              <a:t>- possibly semi-static L1 </a:t>
            </a:r>
          </a:p>
          <a:p>
            <a:r>
              <a:rPr kumimoji="1" lang="en-US" altLang="ja-JP" sz="1400" dirty="0" smtClean="0">
                <a:solidFill>
                  <a:schemeClr val="tx1"/>
                </a:solidFill>
              </a:rPr>
              <a:t>   resource (e.g. CQI, SRS)</a:t>
            </a:r>
          </a:p>
          <a:p>
            <a:r>
              <a:rPr kumimoji="1" lang="en-US" altLang="ja-JP" sz="1400" dirty="0" smtClean="0">
                <a:solidFill>
                  <a:schemeClr val="tx1"/>
                </a:solidFill>
              </a:rPr>
              <a:t>- but not DRB resource</a:t>
            </a:r>
            <a:endParaRPr kumimoji="1" lang="ja-JP" altLang="en-US" sz="1400" dirty="0">
              <a:solidFill>
                <a:schemeClr val="tx1"/>
              </a:solidFill>
            </a:endParaRPr>
          </a:p>
        </p:txBody>
      </p:sp>
    </p:spTree>
    <p:extLst>
      <p:ext uri="{BB962C8B-B14F-4D97-AF65-F5344CB8AC3E}">
        <p14:creationId xmlns:p14="http://schemas.microsoft.com/office/powerpoint/2010/main" val="11256650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kumimoji="1" lang="en-US" altLang="ja-JP" sz="4000" dirty="0" smtClean="0"/>
              <a:t>Way forward</a:t>
            </a:r>
            <a:endParaRPr kumimoji="1" lang="ja-JP" altLang="en-US" sz="4000" dirty="0"/>
          </a:p>
        </p:txBody>
      </p:sp>
      <p:sp>
        <p:nvSpPr>
          <p:cNvPr id="3" name="サブタイトル 2"/>
          <p:cNvSpPr>
            <a:spLocks noGrp="1"/>
          </p:cNvSpPr>
          <p:nvPr>
            <p:ph type="subTitle" idx="1"/>
          </p:nvPr>
        </p:nvSpPr>
        <p:spPr/>
        <p:txBody>
          <a:bodyPr/>
          <a:lstStyle/>
          <a:p>
            <a:endParaRPr kumimoji="1" lang="ja-JP" altLang="en-US"/>
          </a:p>
        </p:txBody>
      </p:sp>
    </p:spTree>
    <p:extLst>
      <p:ext uri="{BB962C8B-B14F-4D97-AF65-F5344CB8AC3E}">
        <p14:creationId xmlns:p14="http://schemas.microsoft.com/office/powerpoint/2010/main" val="347563673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277</TotalTime>
  <Words>970</Words>
  <Application>Microsoft Office PowerPoint</Application>
  <PresentationFormat>画面に合わせる (4:3)</PresentationFormat>
  <Paragraphs>124</Paragraphs>
  <Slides>14</Slides>
  <Notes>1</Notes>
  <HiddenSlides>0</HiddenSlides>
  <MMClips>0</MMClips>
  <ScaleCrop>false</ScaleCrop>
  <HeadingPairs>
    <vt:vector size="4" baseType="variant">
      <vt:variant>
        <vt:lpstr>テーマ</vt:lpstr>
      </vt:variant>
      <vt:variant>
        <vt:i4>1</vt:i4>
      </vt:variant>
      <vt:variant>
        <vt:lpstr>スライド タイトル</vt:lpstr>
      </vt:variant>
      <vt:variant>
        <vt:i4>14</vt:i4>
      </vt:variant>
    </vt:vector>
  </HeadingPairs>
  <TitlesOfParts>
    <vt:vector size="15" baseType="lpstr">
      <vt:lpstr>Office ​​テーマ</vt:lpstr>
      <vt:lpstr>CB: #21_UE_InitAccess</vt:lpstr>
      <vt:lpstr>Scope of come back</vt:lpstr>
      <vt:lpstr>Clarification of the 3 Alternatives and what happens in CU, DU, UE</vt:lpstr>
      <vt:lpstr>“Alternative 3” and “Alternative 1”</vt:lpstr>
      <vt:lpstr>“Alternative 3”</vt:lpstr>
      <vt:lpstr>“Alternative 1”</vt:lpstr>
      <vt:lpstr>“Alternative 2”</vt:lpstr>
      <vt:lpstr>“Alternative 2”</vt:lpstr>
      <vt:lpstr>Way forward</vt:lpstr>
      <vt:lpstr>Way forward</vt:lpstr>
      <vt:lpstr>Initial comparison</vt:lpstr>
      <vt:lpstr>Initial comparison (1/3)</vt:lpstr>
      <vt:lpstr>Initial comparison (2/3)</vt:lpstr>
      <vt:lpstr>Initial comparison (3/3)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0172224</dc:creator>
  <cp:lastModifiedBy>0172224</cp:lastModifiedBy>
  <cp:revision>29</cp:revision>
  <dcterms:created xsi:type="dcterms:W3CDTF">2017-10-11T09:22:58Z</dcterms:created>
  <dcterms:modified xsi:type="dcterms:W3CDTF">2017-10-13T06:52:38Z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