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4" r:id="rId2"/>
    <p:sldId id="265" r:id="rId3"/>
    <p:sldId id="266" r:id="rId4"/>
    <p:sldId id="268" r:id="rId5"/>
    <p:sldId id="269" r:id="rId6"/>
    <p:sldId id="270" r:id="rId7"/>
    <p:sldId id="272" r:id="rId8"/>
    <p:sldId id="271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39" autoAdjust="0"/>
    <p:restoredTop sz="94660"/>
  </p:normalViewPr>
  <p:slideViewPr>
    <p:cSldViewPr>
      <p:cViewPr>
        <p:scale>
          <a:sx n="50" d="100"/>
          <a:sy n="50" d="100"/>
        </p:scale>
        <p:origin x="-1884" y="-5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D657F-1D63-4DC3-AF17-FF4B93ED2596}" type="datetimeFigureOut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22E34-9D9E-4B10-8940-EB865EE29C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0247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D05AD-6F68-4F9C-9443-BB33B0B2BC2A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7930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80F9B-2AA5-410B-9EE8-9C66D2EFC1AC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6493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B77E4-930C-4A24-B0F8-14E0C5935920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429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A3693-A2A6-4F52-9CD5-618B37DDD281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434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8A213-C686-4747-AD4B-3E943019DB86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0175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14F45-503F-46BD-B154-711B558BCAF9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6510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BAFD3-4E7E-48E1-A3C8-1C9B929541D4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3306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F684C-00F1-4D02-A893-10584F02FC2D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9413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0AF8E-3015-4F3D-A441-D43DFB7BE74B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4194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730BC-D3E6-4C0B-9490-E6D1F969790E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3611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D3E4-9561-486A-8C85-12BDF1A087AD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5897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53578-FD32-4A0B-A761-D7DBF4FC9573}" type="datetime1">
              <a:rPr kumimoji="1" lang="ja-JP" altLang="en-US" smtClean="0"/>
              <a:t>2017/5/19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5A2FC-0F7F-4363-AC64-5A0DDC3C83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523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0172224\Docs\R3-171935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Notes from Tuesday evening session on CB#30_OverallNetworkArch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</p:spPr>
        <p:txBody>
          <a:bodyPr/>
          <a:lstStyle/>
          <a:p>
            <a:fld id="{AFC5A2FC-0F7F-4363-AC64-5A0DDC3C83F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0" y="0"/>
            <a:ext cx="3851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3GPP TSG-RAN WG3 Meeting #96</a:t>
            </a:r>
          </a:p>
          <a:p>
            <a:r>
              <a:rPr lang="en-US" altLang="ja-JP" dirty="0" smtClean="0"/>
              <a:t>Hangzhou, China, 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-19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May, 2017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Agenda Item: 10.11.1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256584" y="-3577"/>
            <a:ext cx="3851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R3-171935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6921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Copy from Chairman Notes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7377293"/>
              </p:ext>
            </p:extLst>
          </p:nvPr>
        </p:nvGraphicFramePr>
        <p:xfrm>
          <a:off x="457200" y="1585989"/>
          <a:ext cx="8229600" cy="4291283"/>
        </p:xfrm>
        <a:graphic>
          <a:graphicData uri="http://schemas.openxmlformats.org/drawingml/2006/table">
            <a:tbl>
              <a:tblPr firstRow="1" firstCol="1" bandRow="1"/>
              <a:tblGrid>
                <a:gridCol w="8229600"/>
              </a:tblGrid>
              <a:tr h="4291283">
                <a:tc>
                  <a:txBody>
                    <a:bodyPr/>
                    <a:lstStyle/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The node providing NR in option 3 is part of E-UTRAN?</a:t>
                      </a:r>
                      <a:endParaRPr lang="ja-JP" sz="20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A node providing NR in E-UTRAN and a Node NR in NG-RAN are 2 different logical entities? </a:t>
                      </a:r>
                      <a:endParaRPr lang="ja-JP" sz="20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A node providing E-UTRA in E-UTRAN and a Node E-UTRA in NG-RAN are 2 different logical entities? </a:t>
                      </a:r>
                      <a:endParaRPr lang="ja-JP" sz="20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Name the node compare to the radio access? Compare to the interface?</a:t>
                      </a:r>
                      <a:endParaRPr lang="ja-JP" sz="20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Alternative operating mode or a global NG-RAN node</a:t>
                      </a:r>
                      <a:endParaRPr lang="ja-JP" sz="20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CB: # 30_OverallNetworkArch</a:t>
                      </a:r>
                      <a:endParaRPr lang="ja-JP" sz="20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-  attempt to respond to respond to question …</a:t>
                      </a:r>
                      <a:endParaRPr lang="ja-JP" sz="20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FF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- attempt to converge on an Overall Network Architecture (including opt 3)</a:t>
                      </a:r>
                      <a:endParaRPr lang="ja-JP" sz="20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(NTT DCM)</a:t>
                      </a:r>
                      <a:endParaRPr lang="ja-JP" sz="20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  <a:p>
                      <a:pPr marL="91440" indent="-914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</a:rPr>
                        <a:t>Rev in </a:t>
                      </a:r>
                      <a:r>
                        <a:rPr lang="en-US" sz="2000" u="sng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ＭＳ 明朝"/>
                          <a:cs typeface="Times New Roman"/>
                          <a:hlinkClick r:id="rId2" action="ppaction://hlinkfile"/>
                        </a:rPr>
                        <a:t>R3-171935</a:t>
                      </a:r>
                      <a:endParaRPr lang="ja-JP" sz="2000" dirty="0">
                        <a:effectLst/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</p:spPr>
        <p:txBody>
          <a:bodyPr/>
          <a:lstStyle/>
          <a:p>
            <a:fld id="{AFC5A2FC-0F7F-4363-AC64-5A0DDC3C83F3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33618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Structure of 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  <a:ln>
            <a:noFill/>
          </a:ln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It was attempted to first discuss and answer Q1-Q3, then Q4, with the disclaimer that Q1-Q3 and Q4 are to be considered orthogonal (i.e. answers for Q1-Q3 should not influence answer for </a:t>
            </a:r>
            <a:r>
              <a:rPr lang="en-US" altLang="ja-JP" sz="2400" dirty="0" smtClean="0"/>
              <a:t>Q4)</a:t>
            </a:r>
            <a:endParaRPr kumimoji="1" lang="en-US" altLang="ja-JP" sz="2400" dirty="0" smtClean="0"/>
          </a:p>
          <a:p>
            <a:pPr lvl="1"/>
            <a:r>
              <a:rPr lang="en-US" altLang="ja-JP" sz="2400" dirty="0" smtClean="0"/>
              <a:t>The node providing NR in option 3 is part of E-UTRAN? (Q1)</a:t>
            </a:r>
            <a:endParaRPr kumimoji="1" lang="en-US" altLang="ja-JP" sz="2400" dirty="0" smtClean="0"/>
          </a:p>
          <a:p>
            <a:pPr lvl="1"/>
            <a:r>
              <a:rPr lang="en-US" altLang="ja-JP" sz="2400" dirty="0" smtClean="0"/>
              <a:t>A </a:t>
            </a:r>
            <a:r>
              <a:rPr lang="en-US" altLang="ja-JP" sz="2400" dirty="0"/>
              <a:t>node providing NR in E-UTRAN and a </a:t>
            </a:r>
            <a:r>
              <a:rPr lang="en-US" altLang="ja-JP" sz="2400" dirty="0" smtClean="0"/>
              <a:t>node providing NR </a:t>
            </a:r>
            <a:r>
              <a:rPr lang="en-US" altLang="ja-JP" sz="2400" dirty="0"/>
              <a:t>in NG-RAN are 2 different logical </a:t>
            </a:r>
            <a:r>
              <a:rPr lang="en-US" altLang="ja-JP" sz="2400" dirty="0" smtClean="0"/>
              <a:t>nodes? (Q2)</a:t>
            </a:r>
          </a:p>
          <a:p>
            <a:pPr lvl="1"/>
            <a:r>
              <a:rPr lang="en-US" altLang="ja-JP" sz="2400" dirty="0" smtClean="0"/>
              <a:t>A </a:t>
            </a:r>
            <a:r>
              <a:rPr lang="en-US" altLang="ja-JP" sz="2400" dirty="0"/>
              <a:t>node providing E-UTRA in E-UTRAN and a </a:t>
            </a:r>
            <a:r>
              <a:rPr lang="en-US" altLang="ja-JP" sz="2400" dirty="0" smtClean="0"/>
              <a:t>node providing E-UTRA </a:t>
            </a:r>
            <a:r>
              <a:rPr lang="en-US" altLang="ja-JP" sz="2400" dirty="0"/>
              <a:t>in NG-RAN are 2 different logical </a:t>
            </a:r>
            <a:r>
              <a:rPr lang="en-US" altLang="ja-JP" sz="2400" dirty="0" smtClean="0"/>
              <a:t>nodes? (Q3)</a:t>
            </a:r>
            <a:endParaRPr kumimoji="1" lang="en-US" altLang="ja-JP" sz="2400" dirty="0" smtClean="0"/>
          </a:p>
          <a:p>
            <a:pPr lvl="1"/>
            <a:r>
              <a:rPr lang="en-US" altLang="ja-JP" sz="2400" dirty="0" smtClean="0"/>
              <a:t>Name </a:t>
            </a:r>
            <a:r>
              <a:rPr lang="en-US" altLang="ja-JP" sz="2400" dirty="0"/>
              <a:t>the node compare to the radio access? Compare to the interface</a:t>
            </a:r>
            <a:r>
              <a:rPr lang="en-US" altLang="ja-JP" sz="2400" dirty="0" smtClean="0"/>
              <a:t>? (Q4)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AFC5A2FC-0F7F-4363-AC64-5A0DDC3C83F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6321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Outcome of 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  <a:ln>
            <a:noFill/>
          </a:ln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No consensus </a:t>
            </a:r>
            <a:r>
              <a:rPr lang="en-US" altLang="ja-JP" sz="2400" dirty="0" smtClean="0"/>
              <a:t>for Q1 (see Slide5)</a:t>
            </a:r>
          </a:p>
          <a:p>
            <a:r>
              <a:rPr lang="en-US" altLang="ja-JP" sz="2400" dirty="0" smtClean="0"/>
              <a:t>Discussion of Q2&amp;Q3 considered difficult / not worthwhile (see Slide5&amp;7)</a:t>
            </a:r>
            <a:endParaRPr kumimoji="1" lang="en-US" altLang="ja-JP" sz="2400" dirty="0" smtClean="0"/>
          </a:p>
          <a:p>
            <a:r>
              <a:rPr kumimoji="1" lang="en-US" altLang="ja-JP" sz="2400" dirty="0" smtClean="0"/>
              <a:t>Q4 was discussed as this is the main question of interest and as it was suggested that it may not be important to address Q1-Q3 before addressing Q4 (see Slide7)</a:t>
            </a:r>
          </a:p>
          <a:p>
            <a:r>
              <a:rPr lang="en-US" altLang="ja-JP" sz="2400" dirty="0" smtClean="0"/>
              <a:t>2 possible answers were provided for Q4 without concluding on which to select (see Slide8)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AFC5A2FC-0F7F-4363-AC64-5A0DDC3C83F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8519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Discussion on Q1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  <a:ln>
            <a:noFill/>
          </a:ln>
        </p:spPr>
        <p:txBody>
          <a:bodyPr>
            <a:normAutofit lnSpcReduction="10000"/>
          </a:bodyPr>
          <a:lstStyle/>
          <a:p>
            <a:r>
              <a:rPr kumimoji="1" lang="en-US" altLang="ja-JP" sz="2400" dirty="0" smtClean="0"/>
              <a:t>The node providing NR in option 3 is part of E-UTRAN? (Q</a:t>
            </a:r>
            <a:r>
              <a:rPr lang="en-US" altLang="ja-JP" sz="2400" dirty="0" smtClean="0"/>
              <a:t>1)</a:t>
            </a:r>
          </a:p>
          <a:p>
            <a:pPr lvl="1"/>
            <a:endParaRPr lang="en-US" altLang="ja-JP" sz="800" dirty="0" smtClean="0"/>
          </a:p>
          <a:p>
            <a:pPr lvl="1"/>
            <a:r>
              <a:rPr lang="en-US" altLang="ja-JP" sz="2400" dirty="0" smtClean="0"/>
              <a:t>Case1: Node providing NR in Option is only connected to EPC (S1-U)</a:t>
            </a:r>
          </a:p>
          <a:p>
            <a:pPr lvl="2"/>
            <a:r>
              <a:rPr lang="en-US" altLang="ja-JP" sz="2000" dirty="0" smtClean="0"/>
              <a:t>Answer1: Yes (part of E-UTRAN)</a:t>
            </a:r>
          </a:p>
          <a:p>
            <a:pPr lvl="2"/>
            <a:r>
              <a:rPr lang="en-US" altLang="ja-JP" sz="2000" dirty="0" smtClean="0"/>
              <a:t>Answer2: No (part of NG-RAN)</a:t>
            </a:r>
          </a:p>
          <a:p>
            <a:pPr lvl="2"/>
            <a:r>
              <a:rPr lang="en-US" altLang="ja-JP" sz="2000" dirty="0" smtClean="0"/>
              <a:t>Answer3: No (part of EN-DC, i.e. not part of E-UTRAN nor NG-RAN)</a:t>
            </a:r>
          </a:p>
          <a:p>
            <a:pPr marL="457200" lvl="1" indent="0">
              <a:buNone/>
            </a:pPr>
            <a:r>
              <a:rPr lang="en-US" altLang="ja-JP" sz="2400" dirty="0"/>
              <a:t>	</a:t>
            </a:r>
            <a:r>
              <a:rPr lang="en-US" altLang="ja-JP" sz="2400" dirty="0" smtClean="0"/>
              <a:t>=&gt; No consensus.</a:t>
            </a:r>
          </a:p>
          <a:p>
            <a:pPr marL="457200" lvl="1" indent="0">
              <a:buNone/>
            </a:pPr>
            <a:r>
              <a:rPr lang="en-US" altLang="ja-JP" sz="2400" dirty="0"/>
              <a:t>	</a:t>
            </a:r>
            <a:r>
              <a:rPr lang="en-US" altLang="ja-JP" sz="2400" dirty="0" smtClean="0"/>
              <a:t>=&gt; Views exist that it is part of E-UTRAN, that it is part of 	      NG-RAN or it is part of neither (i.e. it is part of EN-DC)</a:t>
            </a:r>
            <a:endParaRPr kumimoji="1" lang="en-US" altLang="ja-JP" sz="2400" dirty="0" smtClean="0"/>
          </a:p>
          <a:p>
            <a:pPr lvl="1"/>
            <a:endParaRPr kumimoji="1" lang="en-US" altLang="ja-JP" sz="800" dirty="0" smtClean="0"/>
          </a:p>
          <a:p>
            <a:pPr lvl="1"/>
            <a:r>
              <a:rPr kumimoji="1" lang="en-US" altLang="ja-JP" sz="2400" dirty="0" smtClean="0"/>
              <a:t>Case2: Node providing NR in option 3 is connected to both EPC and 5GC (this is related to Q2)</a:t>
            </a:r>
          </a:p>
          <a:p>
            <a:pPr marL="457200" lvl="1" indent="0">
              <a:buNone/>
            </a:pPr>
            <a:r>
              <a:rPr lang="en-US" altLang="ja-JP" sz="2400" dirty="0"/>
              <a:t>	=&gt; </a:t>
            </a:r>
            <a:r>
              <a:rPr lang="en-US" altLang="ja-JP" sz="2400" dirty="0" smtClean="0"/>
              <a:t>Not worthwhile to go to Q2&amp;Q3? (Since there is not 	      consensus for Q1)</a:t>
            </a:r>
            <a:endParaRPr lang="en-US" altLang="ja-JP" sz="24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AFC5A2FC-0F7F-4363-AC64-5A0DDC3C83F3}" type="slidenum">
              <a:rPr kumimoji="1" lang="ja-JP" altLang="en-US" smtClean="0"/>
              <a:t>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6968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Discussion on Q2&amp;Q3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  <a:ln>
            <a:noFill/>
          </a:ln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A node providing NR in option 3 and a node providing NR in NG-RAN are 2 different logical nodes? (Q2</a:t>
            </a:r>
            <a:r>
              <a:rPr lang="en-US" altLang="ja-JP" sz="2400" dirty="0" smtClean="0"/>
              <a:t>)</a:t>
            </a:r>
          </a:p>
          <a:p>
            <a:r>
              <a:rPr lang="en-US" altLang="ja-JP" sz="2400" dirty="0" smtClean="0"/>
              <a:t>A node providing E-UTRA in E-UTRAN and a node providing E-UTRA in NG-RAN are 2 different logical nodes? (Q3)</a:t>
            </a:r>
          </a:p>
          <a:p>
            <a:pPr lvl="1"/>
            <a:r>
              <a:rPr lang="en-US" altLang="ja-JP" sz="2400" dirty="0" smtClean="0"/>
              <a:t>Clarifications provided for questions received for Q2&amp;Q3:</a:t>
            </a:r>
          </a:p>
          <a:p>
            <a:pPr lvl="2"/>
            <a:r>
              <a:rPr lang="en-US" altLang="ja-JP" sz="2000" dirty="0" smtClean="0"/>
              <a:t>1 physical </a:t>
            </a:r>
            <a:r>
              <a:rPr lang="en-US" altLang="ja-JP" sz="2000" dirty="0" err="1" smtClean="0"/>
              <a:t>eNB</a:t>
            </a:r>
            <a:r>
              <a:rPr lang="en-US" altLang="ja-JP" sz="2000" dirty="0" smtClean="0"/>
              <a:t> connected to S1 and NG would be 2 different logical nodes</a:t>
            </a:r>
          </a:p>
          <a:p>
            <a:pPr lvl="2"/>
            <a:r>
              <a:rPr lang="en-US" altLang="ja-JP" sz="2000" dirty="0" smtClean="0"/>
              <a:t>It would have two node IDs</a:t>
            </a:r>
          </a:p>
          <a:p>
            <a:pPr lvl="2"/>
            <a:r>
              <a:rPr lang="en-US" altLang="ja-JP" sz="2000" dirty="0" smtClean="0"/>
              <a:t>For the broadcast cell ID, so far the necessity to broadcast 2 cell IDs (one for 4G and one for 5G) have not been identified. Both ECGI and PCI can be the same (NOTE: answer is provided in the context of Q3). So this is in general for further study and does not really influence the answer for Q2&amp;Q3.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AFC5A2FC-0F7F-4363-AC64-5A0DDC3C83F3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92834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Discussion on Q2&amp;Q3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  <a:ln>
            <a:noFill/>
          </a:ln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A node providing NR in option 3 and a node providing NR in NG-RAN are 2 different logical nodes? (Q2</a:t>
            </a:r>
            <a:r>
              <a:rPr lang="en-US" altLang="ja-JP" sz="2400" dirty="0" smtClean="0"/>
              <a:t>)</a:t>
            </a:r>
          </a:p>
          <a:p>
            <a:r>
              <a:rPr lang="en-US" altLang="ja-JP" sz="2400" dirty="0" smtClean="0"/>
              <a:t>A node providing E-UTRA in E-UTRAN and a node providing E-UTRA in NG-RAN are 2 different logical nodes? (Q3)</a:t>
            </a:r>
          </a:p>
          <a:p>
            <a:pPr lvl="1"/>
            <a:r>
              <a:rPr lang="en-US" altLang="ja-JP" sz="2400" dirty="0" smtClean="0"/>
              <a:t>Answer1: Yes</a:t>
            </a:r>
          </a:p>
          <a:p>
            <a:pPr lvl="1"/>
            <a:r>
              <a:rPr lang="en-US" altLang="ja-JP" sz="2400" dirty="0" smtClean="0"/>
              <a:t>Answer2: ??</a:t>
            </a:r>
          </a:p>
          <a:p>
            <a:pPr marL="457200" lvl="1" indent="0">
              <a:buNone/>
            </a:pPr>
            <a:r>
              <a:rPr kumimoji="1" lang="en-US" altLang="ja-JP" sz="2400" dirty="0" smtClean="0"/>
              <a:t>=&gt; Difficult to discussed Q2 when answer to Q1 is not clear?</a:t>
            </a:r>
          </a:p>
          <a:p>
            <a:pPr lvl="1"/>
            <a:r>
              <a:rPr lang="en-US" altLang="ja-JP" sz="2400" dirty="0" smtClean="0"/>
              <a:t>For </a:t>
            </a:r>
            <a:r>
              <a:rPr lang="en-US" altLang="ja-JP" sz="2400" dirty="0"/>
              <a:t>the example of </a:t>
            </a:r>
            <a:r>
              <a:rPr lang="en-US" altLang="ja-JP" sz="2400" dirty="0" err="1"/>
              <a:t>eNB</a:t>
            </a:r>
            <a:r>
              <a:rPr lang="en-US" altLang="ja-JP" sz="2400" dirty="0"/>
              <a:t> connected to both EPC and 5GC, the operation connected to EPC will be defined in 36series and operation connected to 5GC will be defined in 38series</a:t>
            </a:r>
            <a:r>
              <a:rPr lang="en-US" altLang="ja-JP" sz="2400" dirty="0" smtClean="0"/>
              <a:t>.</a:t>
            </a:r>
          </a:p>
          <a:p>
            <a:pPr marL="457200" lvl="1" indent="0">
              <a:buNone/>
            </a:pPr>
            <a:r>
              <a:rPr lang="en-US" altLang="ja-JP" sz="2400" dirty="0" smtClean="0"/>
              <a:t>=&gt; </a:t>
            </a:r>
            <a:r>
              <a:rPr lang="en-US" altLang="ja-JP" sz="2400" dirty="0"/>
              <a:t>As long as this is </a:t>
            </a:r>
            <a:r>
              <a:rPr lang="en-US" altLang="ja-JP" sz="2400" dirty="0" smtClean="0"/>
              <a:t>the case, Q1-Q3 may </a:t>
            </a:r>
            <a:r>
              <a:rPr lang="en-US" altLang="ja-JP" sz="2400" dirty="0"/>
              <a:t>not </a:t>
            </a:r>
            <a:r>
              <a:rPr lang="en-US" altLang="ja-JP" sz="2400" dirty="0" smtClean="0"/>
              <a:t>be important?</a:t>
            </a:r>
            <a:endParaRPr lang="en-US" altLang="ja-JP" sz="2400" dirty="0"/>
          </a:p>
          <a:p>
            <a:pPr lvl="1"/>
            <a:r>
              <a:rPr lang="en-US" altLang="ja-JP" sz="2400" dirty="0"/>
              <a:t>For </a:t>
            </a:r>
            <a:r>
              <a:rPr lang="en-US" altLang="ja-JP" sz="2400" dirty="0" smtClean="0"/>
              <a:t>NR </a:t>
            </a:r>
            <a:r>
              <a:rPr lang="en-US" altLang="ja-JP" sz="2400" dirty="0"/>
              <a:t>node </a:t>
            </a:r>
            <a:r>
              <a:rPr lang="en-US" altLang="ja-JP" sz="2400" dirty="0" smtClean="0"/>
              <a:t>operation, it will </a:t>
            </a:r>
            <a:r>
              <a:rPr lang="en-US" altLang="ja-JP" sz="2400" dirty="0"/>
              <a:t>only be defined in </a:t>
            </a:r>
            <a:r>
              <a:rPr lang="en-US" altLang="ja-JP" sz="2400" dirty="0" smtClean="0"/>
              <a:t>38series</a:t>
            </a:r>
            <a:endParaRPr kumimoji="1" lang="en-US" altLang="ja-JP" sz="2400" dirty="0" smtClean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AFC5A2FC-0F7F-4363-AC64-5A0DDC3C83F3}" type="slidenum">
              <a:rPr kumimoji="1" lang="ja-JP" altLang="en-US" smtClean="0"/>
              <a:t>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0139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Discussion on Q4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  <a:ln>
            <a:noFill/>
          </a:ln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Name the node compared to the radio access? Compare to the interface? (Q4)</a:t>
            </a:r>
            <a:endParaRPr lang="en-US" altLang="ja-JP" sz="2400" dirty="0" smtClean="0"/>
          </a:p>
          <a:p>
            <a:pPr lvl="1"/>
            <a:endParaRPr lang="en-US" altLang="ja-JP" sz="800" dirty="0" smtClean="0"/>
          </a:p>
          <a:p>
            <a:pPr lvl="1"/>
            <a:r>
              <a:rPr lang="en-US" altLang="ja-JP" sz="2400" dirty="0" smtClean="0"/>
              <a:t>A) Name for NR node in option 3?</a:t>
            </a:r>
          </a:p>
          <a:p>
            <a:pPr lvl="1"/>
            <a:r>
              <a:rPr lang="en-US" altLang="ja-JP" sz="2400" dirty="0" smtClean="0"/>
              <a:t>B) Name for E-UTRA node in NG-RAN?</a:t>
            </a:r>
          </a:p>
          <a:p>
            <a:pPr lvl="1"/>
            <a:r>
              <a:rPr lang="en-US" altLang="ja-JP" sz="2400" dirty="0" smtClean="0"/>
              <a:t>C) Name for NR node in NG-RAN?</a:t>
            </a:r>
          </a:p>
          <a:p>
            <a:pPr lvl="1"/>
            <a:endParaRPr lang="en-US" altLang="ja-JP" sz="800" dirty="0" smtClean="0"/>
          </a:p>
          <a:p>
            <a:pPr lvl="1"/>
            <a:r>
              <a:rPr lang="en-US" altLang="ja-JP" sz="2400" dirty="0" smtClean="0"/>
              <a:t>Answer1: “</a:t>
            </a:r>
            <a:r>
              <a:rPr lang="en-US" altLang="ja-JP" sz="2400" dirty="0" err="1" smtClean="0"/>
              <a:t>gNB</a:t>
            </a:r>
            <a:r>
              <a:rPr lang="en-US" altLang="ja-JP" sz="2400" dirty="0" smtClean="0"/>
              <a:t>” for A), “</a:t>
            </a:r>
            <a:r>
              <a:rPr lang="en-US" altLang="ja-JP" sz="2400" dirty="0" err="1" smtClean="0"/>
              <a:t>eNB</a:t>
            </a:r>
            <a:r>
              <a:rPr lang="en-US" altLang="ja-JP" sz="2400" dirty="0" smtClean="0"/>
              <a:t>” for B) and “</a:t>
            </a:r>
            <a:r>
              <a:rPr lang="en-US" altLang="ja-JP" sz="2400" dirty="0" err="1" smtClean="0"/>
              <a:t>gNB</a:t>
            </a:r>
            <a:r>
              <a:rPr lang="en-US" altLang="ja-JP" sz="2400" dirty="0" smtClean="0"/>
              <a:t>” for C)</a:t>
            </a:r>
          </a:p>
          <a:p>
            <a:pPr lvl="1"/>
            <a:r>
              <a:rPr lang="en-US" altLang="ja-JP" sz="2400" dirty="0" smtClean="0"/>
              <a:t>Answer2: “</a:t>
            </a:r>
            <a:r>
              <a:rPr lang="en-US" altLang="ja-JP" sz="2400" dirty="0" err="1" smtClean="0"/>
              <a:t>gNB</a:t>
            </a:r>
            <a:r>
              <a:rPr lang="en-US" altLang="ja-JP" sz="2400" dirty="0" smtClean="0"/>
              <a:t>” for A), “NG-RAN node” for B) and C)</a:t>
            </a:r>
          </a:p>
          <a:p>
            <a:pPr lvl="2"/>
            <a:r>
              <a:rPr lang="en-US" altLang="ja-JP" sz="2000" dirty="0" smtClean="0"/>
              <a:t>Explanation for Answer2: Node name is defined based on radio for option 3, and is defined based on NW interface for NG-RAN</a:t>
            </a:r>
          </a:p>
          <a:p>
            <a:pPr lvl="2"/>
            <a:r>
              <a:rPr lang="en-US" altLang="ja-JP" sz="2000" dirty="0" smtClean="0"/>
              <a:t>Disclaimer for Answer2: Node ID handling is FFS</a:t>
            </a:r>
            <a:endParaRPr lang="en-US" altLang="ja-JP" sz="20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AFC5A2FC-0F7F-4363-AC64-5A0DDC3C83F3}" type="slidenum">
              <a:rPr kumimoji="1" lang="ja-JP" altLang="en-US" smtClean="0"/>
              <a:t>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6448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792</Words>
  <Application>Microsoft Office PowerPoint</Application>
  <PresentationFormat>画面に合わせる (4:3)</PresentationFormat>
  <Paragraphs>76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​​テーマ</vt:lpstr>
      <vt:lpstr>Notes from Tuesday evening session on CB#30_OverallNetworkArch</vt:lpstr>
      <vt:lpstr>Copy from Chairman Notes</vt:lpstr>
      <vt:lpstr>Structure of discussion</vt:lpstr>
      <vt:lpstr>Outcome of discussion</vt:lpstr>
      <vt:lpstr>Discussion on Q1</vt:lpstr>
      <vt:lpstr>Discussion on Q2&amp;Q3</vt:lpstr>
      <vt:lpstr>Discussion on Q2&amp;Q3</vt:lpstr>
      <vt:lpstr>Discussion on Q4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0172224</dc:creator>
  <cp:lastModifiedBy>0172224</cp:lastModifiedBy>
  <cp:revision>24</cp:revision>
  <dcterms:created xsi:type="dcterms:W3CDTF">2017-05-16T01:46:43Z</dcterms:created>
  <dcterms:modified xsi:type="dcterms:W3CDTF">2017-05-19T06:13:56Z</dcterms:modified>
</cp:coreProperties>
</file>