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FF0066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4" autoAdjust="0"/>
  </p:normalViewPr>
  <p:slideViewPr>
    <p:cSldViewPr>
      <p:cViewPr varScale="1">
        <p:scale>
          <a:sx n="126" d="100"/>
          <a:sy n="126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2016/8/13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Work plan on NR Study Item in RAN2 and RAN3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lang="en-GB" altLang="zh-CN" sz="2000" kern="0" dirty="0" smtClean="0">
                <a:solidFill>
                  <a:prstClr val="black"/>
                </a:solidFill>
                <a:latin typeface="Arial" charset="0"/>
              </a:rPr>
              <a:t>R3-161789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</a:t>
            </a:r>
            <a:r>
              <a:rPr lang="en-GB" altLang="zh-CN" sz="200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RAN </a:t>
            </a:r>
            <a:r>
              <a:rPr lang="en-US" altLang="zh-CN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WG3 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#93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22-26 August 2016, Gothenburg, Sweden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Agenda Item: 10.1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Document for: Discussion and decision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ボックス 11"/>
          <p:cNvSpPr txBox="1"/>
          <p:nvPr/>
        </p:nvSpPr>
        <p:spPr>
          <a:xfrm>
            <a:off x="7319309" y="3356319"/>
            <a:ext cx="1440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Decide if functional split option(s) need to be </a:t>
            </a:r>
            <a:r>
              <a:rPr lang="en-US" altLang="ja-JP" sz="1400" dirty="0" err="1" smtClean="0"/>
              <a:t>standardised</a:t>
            </a:r>
            <a:r>
              <a:rPr lang="en-US" altLang="ja-JP" sz="1400" dirty="0" smtClean="0"/>
              <a:t> </a:t>
            </a:r>
            <a:r>
              <a:rPr lang="en-US" sz="1400" dirty="0" smtClean="0"/>
              <a:t>and which one of them, if any</a:t>
            </a:r>
            <a:r>
              <a:rPr lang="en-US" altLang="ja-JP" sz="1400" dirty="0" smtClean="0"/>
              <a:t> (jointly if needed)</a:t>
            </a:r>
            <a:endParaRPr kumimoji="1" lang="ja-JP" altLang="en-US" sz="1400" dirty="0"/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402579"/>
              </p:ext>
            </p:extLst>
          </p:nvPr>
        </p:nvGraphicFramePr>
        <p:xfrm>
          <a:off x="7330314" y="3372674"/>
          <a:ext cx="1418150" cy="1800200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8002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528032"/>
              </p:ext>
            </p:extLst>
          </p:nvPr>
        </p:nvGraphicFramePr>
        <p:xfrm>
          <a:off x="251520" y="1556792"/>
          <a:ext cx="8496942" cy="504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6157"/>
                <a:gridCol w="1416157"/>
                <a:gridCol w="1416157"/>
                <a:gridCol w="1416157"/>
                <a:gridCol w="1416157"/>
                <a:gridCol w="1416157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Aug.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Oct.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Nov.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Jan.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Feb.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#96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#97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AH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Work plan on functional split</a:t>
            </a:r>
            <a:endParaRPr kumimoji="1" lang="ja-JP" altLang="en-US" dirty="0"/>
          </a:p>
        </p:txBody>
      </p:sp>
      <p:sp>
        <p:nvSpPr>
          <p:cNvPr id="5" name="右矢印 4"/>
          <p:cNvSpPr/>
          <p:nvPr/>
        </p:nvSpPr>
        <p:spPr>
          <a:xfrm>
            <a:off x="1835696" y="220486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680" y="2455728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initial recommendation on order/placement/grouping </a:t>
            </a:r>
            <a:r>
              <a:rPr lang="en-US" altLang="ja-JP" sz="1400" dirty="0"/>
              <a:t>of functions in </a:t>
            </a:r>
            <a:r>
              <a:rPr lang="en-US" altLang="ja-JP" sz="1400" dirty="0" smtClean="0"/>
              <a:t>U-plane protocol layers, with sufficient detail for RAN3 to study potential front haul split options.</a:t>
            </a:r>
          </a:p>
        </p:txBody>
      </p:sp>
      <p:sp>
        <p:nvSpPr>
          <p:cNvPr id="7" name="右矢印 6"/>
          <p:cNvSpPr/>
          <p:nvPr/>
        </p:nvSpPr>
        <p:spPr>
          <a:xfrm>
            <a:off x="1835696" y="4725144"/>
            <a:ext cx="1944216" cy="288032"/>
          </a:xfrm>
          <a:prstGeom prst="rightArrow">
            <a:avLst/>
          </a:prstGeom>
          <a:solidFill>
            <a:srgbClr val="FF6699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763688" y="5085184"/>
            <a:ext cx="23762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Complete initial </a:t>
            </a:r>
            <a:r>
              <a:rPr lang="en-US" altLang="ja-JP" sz="1400" dirty="0"/>
              <a:t>study </a:t>
            </a:r>
            <a:r>
              <a:rPr lang="en-US" altLang="ja-JP" sz="1400" dirty="0" smtClean="0"/>
              <a:t>on pros and cons of potential options based on LTE stack.</a:t>
            </a:r>
          </a:p>
          <a:p>
            <a:r>
              <a:rPr kumimoji="1" lang="en-US" altLang="ja-JP" sz="1400" dirty="0" smtClean="0"/>
              <a:t>-  Select candidate options if possible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0" y="3598564"/>
            <a:ext cx="1296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Share the outcome and discuss common issues (possibly in the joint session)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40152" y="551723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Study potential options based on the NR stack agreed in RAN2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72000" y="2132856"/>
            <a:ext cx="2586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Continue to study the details of U-plane protocol architecture.</a:t>
            </a:r>
            <a:endParaRPr kumimoji="1" lang="ja-JP" altLang="en-US" sz="1400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49723"/>
              </p:ext>
            </p:extLst>
          </p:nvPr>
        </p:nvGraphicFramePr>
        <p:xfrm>
          <a:off x="4499992" y="3619759"/>
          <a:ext cx="1418150" cy="1342604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34260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5868144" y="2780928"/>
            <a:ext cx="1584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Look over the potential split options from radio IF viewpoints, e.g., functional processing delay.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380312" y="2209506"/>
            <a:ext cx="12961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U-plane protocol architecture.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80650" y="5049598"/>
            <a:ext cx="2655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Continue to study pros and cons of potential (selection) options.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380312" y="515719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functional split option(s).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Work plan and responsibilities for other items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split of responsibilities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Follow the existing term of reference, e.g., </a:t>
            </a:r>
          </a:p>
          <a:p>
            <a:pPr lvl="1">
              <a:buFont typeface="Arial" panose="020B0604020202020204" pitchFamily="34" charset="0"/>
              <a:buChar char="‒"/>
            </a:pPr>
            <a:endParaRPr lang="fr-FR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plan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Rapporteur keeps informing of the relevant agreements made in each WGs.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A joint session </a:t>
            </a:r>
            <a:r>
              <a:rPr lang="en-US" altLang="ja-JP" dirty="0" smtClean="0"/>
              <a:t>may</a:t>
            </a:r>
            <a:r>
              <a:rPr kumimoji="1" lang="en-US" altLang="ja-JP" dirty="0" smtClean="0"/>
              <a:t> be scheduled in Nov/Feb to discuss any aspects if needed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 A joint session may also be scheduled with SA2 in Nov, if needed</a:t>
            </a:r>
            <a:endParaRPr kumimoji="1" lang="en-US" altLang="ja-JP" dirty="0"/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781277"/>
              </p:ext>
            </p:extLst>
          </p:nvPr>
        </p:nvGraphicFramePr>
        <p:xfrm>
          <a:off x="143507" y="2276872"/>
          <a:ext cx="8856986" cy="2560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/>
                <a:gridCol w="3636405"/>
                <a:gridCol w="3636405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RAN2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RAN3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RRC states and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Mobility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dirty="0" smtClean="0"/>
                        <a:t>Decide RRC states and state</a:t>
                      </a:r>
                      <a:r>
                        <a:rPr kumimoji="1" lang="en-US" altLang="ja-JP" sz="1200" baseline="0" dirty="0" smtClean="0"/>
                        <a:t> transition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baseline="0" dirty="0" smtClean="0"/>
                        <a:t>Study Radio IF procedures for each state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</a:t>
                      </a:r>
                      <a:r>
                        <a:rPr kumimoji="1" lang="en-US" altLang="ja-JP" sz="1200" baseline="0" dirty="0" smtClean="0"/>
                        <a:t> IF and procedures for each state and state transitions.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LTE-NR</a:t>
                      </a:r>
                      <a:r>
                        <a:rPr kumimoji="1" lang="en-US" altLang="ja-JP" sz="1200" baseline="0" dirty="0" smtClean="0"/>
                        <a:t>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</a:t>
                      </a:r>
                      <a:r>
                        <a:rPr kumimoji="1" lang="en-US" altLang="ja-JP" sz="1200" baseline="0" dirty="0" smtClean="0"/>
                        <a:t> radio IF functions and procedures on LTE/NR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</a:t>
                      </a:r>
                      <a:r>
                        <a:rPr kumimoji="1" lang="en-US" altLang="ja-JP" sz="1200" baseline="0" dirty="0" smtClean="0"/>
                        <a:t> Study RAN IF and procedures btw LTE and 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32"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QoS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Radio bearer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Slicing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radio IF impacts to support</a:t>
                      </a:r>
                      <a:r>
                        <a:rPr kumimoji="1" lang="en-US" altLang="ja-JP" sz="1200" baseline="0" dirty="0" smtClean="0"/>
                        <a:t> slicing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 IF</a:t>
                      </a:r>
                      <a:r>
                        <a:rPr kumimoji="1" lang="en-US" altLang="ja-JP" sz="1200" baseline="0" dirty="0" smtClean="0"/>
                        <a:t> impacts to support slicing taking into account SA2 decision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2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Standalone (incl. </a:t>
                      </a:r>
                      <a:r>
                        <a:rPr kumimoji="1" lang="en-US" altLang="ja-JP" sz="1200" dirty="0" err="1" smtClean="0"/>
                        <a:t>eLTE</a:t>
                      </a:r>
                      <a:r>
                        <a:rPr kumimoji="1" lang="en-US" altLang="ja-JP" sz="1200" dirty="0" smtClean="0"/>
                        <a:t>)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NR Radio protocol design related to NextGen Core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 Study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impact to LTE radio protocols related to connection with NextGen core (starting from Nov)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connected</a:t>
                      </a:r>
                      <a:r>
                        <a:rPr kumimoji="1" lang="en-US" altLang="ja-JP" sz="1200" baseline="0" dirty="0" smtClean="0"/>
                        <a:t> to </a:t>
                      </a:r>
                      <a:r>
                        <a:rPr kumimoji="1" lang="en-US" altLang="ja-JP" sz="1200" baseline="0" dirty="0" err="1" smtClean="0"/>
                        <a:t>NextGen</a:t>
                      </a:r>
                      <a:r>
                        <a:rPr kumimoji="1" lang="en-US" altLang="ja-JP" sz="1200" baseline="0" dirty="0" smtClean="0"/>
                        <a:t> Core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451</Words>
  <Application>Microsoft Office PowerPoint</Application>
  <PresentationFormat>画面に合わせる (4:3)</PresentationFormat>
  <Paragraphs>97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Work plan on NR Study Item in RAN2 and RAN3</vt:lpstr>
      <vt:lpstr>Work plan on functional split</vt:lpstr>
      <vt:lpstr>Work plan and responsibilities for other items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118</cp:revision>
  <dcterms:created xsi:type="dcterms:W3CDTF">2015-06-15T19:39:43Z</dcterms:created>
  <dcterms:modified xsi:type="dcterms:W3CDTF">2016-08-12T15:28:35Z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1470966949</vt:lpwstr>
  </property>
</Properties>
</file>