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7" r:id="rId1"/>
    <p:sldMasterId id="2147484084" r:id="rId2"/>
  </p:sldMasterIdLst>
  <p:notesMasterIdLst>
    <p:notesMasterId r:id="rId8"/>
  </p:notesMasterIdLst>
  <p:handoutMasterIdLst>
    <p:handoutMasterId r:id="rId9"/>
  </p:handoutMasterIdLst>
  <p:sldIdLst>
    <p:sldId id="356" r:id="rId3"/>
    <p:sldId id="445" r:id="rId4"/>
    <p:sldId id="450" r:id="rId5"/>
    <p:sldId id="449" r:id="rId6"/>
    <p:sldId id="451" r:id="rId7"/>
  </p:sldIdLst>
  <p:sldSz cx="12179300" cy="6858000"/>
  <p:notesSz cx="6858000" cy="9296400"/>
  <p:custDataLst>
    <p:tags r:id="rId10"/>
  </p:custDataLst>
  <p:defaultTextStyle>
    <a:defPPr>
      <a:defRPr lang="en-US"/>
    </a:defPPr>
    <a:lvl1pPr marL="0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">
          <p15:clr>
            <a:srgbClr val="A4A3A4"/>
          </p15:clr>
        </p15:guide>
        <p15:guide id="2" orient="horz" pos="1299">
          <p15:clr>
            <a:srgbClr val="A4A3A4"/>
          </p15:clr>
        </p15:guide>
        <p15:guide id="3" orient="horz" pos="3987">
          <p15:clr>
            <a:srgbClr val="A4A3A4"/>
          </p15:clr>
        </p15:guide>
        <p15:guide id="4" orient="horz" pos="1095">
          <p15:clr>
            <a:srgbClr val="A4A3A4"/>
          </p15:clr>
        </p15:guide>
        <p15:guide id="5" orient="horz" pos="4164">
          <p15:clr>
            <a:srgbClr val="A4A3A4"/>
          </p15:clr>
        </p15:guide>
        <p15:guide id="6" orient="horz" pos="3747">
          <p15:clr>
            <a:srgbClr val="A4A3A4"/>
          </p15:clr>
        </p15:guide>
        <p15:guide id="7" pos="3911">
          <p15:clr>
            <a:srgbClr val="A4A3A4"/>
          </p15:clr>
        </p15:guide>
        <p15:guide id="8" pos="7484">
          <p15:clr>
            <a:srgbClr val="A4A3A4"/>
          </p15:clr>
        </p15:guide>
        <p15:guide id="9" pos="3757">
          <p15:clr>
            <a:srgbClr val="A4A3A4"/>
          </p15:clr>
        </p15:guide>
        <p15:guide id="10" pos="378">
          <p15:clr>
            <a:srgbClr val="A4A3A4"/>
          </p15:clr>
        </p15:guide>
        <p15:guide id="11" pos="7435">
          <p15:clr>
            <a:srgbClr val="A4A3A4"/>
          </p15:clr>
        </p15:guide>
        <p15:guide id="12" pos="188">
          <p15:clr>
            <a:srgbClr val="A4A3A4"/>
          </p15:clr>
        </p15:guide>
        <p15:guide id="13" pos="228">
          <p15:clr>
            <a:srgbClr val="A4A3A4"/>
          </p15:clr>
        </p15:guide>
        <p15:guide id="14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olter, David" initials="DW" lastIdx="11" clrIdx="0"/>
  <p:cmAuthor id="1" name="Ghosh, Arunabha" initials="GA" lastIdx="4" clrIdx="1"/>
  <p:cmAuthor id="2" name="SPATAFORA, VINCE A" initials="SVA" lastIdx="1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8FC7"/>
    <a:srgbClr val="FF99CC"/>
    <a:srgbClr val="9933FF"/>
    <a:srgbClr val="8B00CC"/>
    <a:srgbClr val="AC0056"/>
    <a:srgbClr val="FF3399"/>
    <a:srgbClr val="FFABAB"/>
    <a:srgbClr val="FFCC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2019" autoAdjust="0"/>
  </p:normalViewPr>
  <p:slideViewPr>
    <p:cSldViewPr snapToGrid="0" showGuides="1">
      <p:cViewPr varScale="1">
        <p:scale>
          <a:sx n="93" d="100"/>
          <a:sy n="93" d="100"/>
        </p:scale>
        <p:origin x="228" y="84"/>
      </p:cViewPr>
      <p:guideLst>
        <p:guide orient="horz" pos="327"/>
        <p:guide orient="horz" pos="1299"/>
        <p:guide orient="horz" pos="3987"/>
        <p:guide orient="horz" pos="1095"/>
        <p:guide orient="horz" pos="4164"/>
        <p:guide orient="horz" pos="3747"/>
        <p:guide pos="3911"/>
        <p:guide pos="7484"/>
        <p:guide pos="3757"/>
        <p:guide pos="378"/>
        <p:guide pos="7435"/>
        <p:guide pos="188"/>
        <p:guide pos="228"/>
        <p:guide pos="7292"/>
      </p:guideLst>
    </p:cSldViewPr>
  </p:slideViewPr>
  <p:outlineViewPr>
    <p:cViewPr>
      <p:scale>
        <a:sx n="33" d="100"/>
        <a:sy n="33" d="100"/>
      </p:scale>
      <p:origin x="0" y="-110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3558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B149C-3030-2741-8F86-D623306CBA36}" type="datetimeFigureOut">
              <a:rPr lang="en-US" smtClean="0"/>
              <a:pPr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CEB04-5E80-344B-BDE6-483DBE2C3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70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C3B58700-9FA2-48CE-AC88-D71D45EB490A}" type="datetimeFigureOut">
              <a:rPr lang="en-US" smtClean="0"/>
              <a:pPr/>
              <a:t>4/1/2016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375" y="698500"/>
            <a:ext cx="6191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FE9BC4E5-2BC1-4F43-85DD-A1B8F74CB7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04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1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26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37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243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115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Glob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37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873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1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021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0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19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32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0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17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0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411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4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2024" tIns="45720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90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79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6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3" y="1809879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4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08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4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0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15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4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8288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956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0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1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509" y="6108899"/>
            <a:ext cx="369909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679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6" descr="InternationalLogoW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075" y="340448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71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2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5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3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2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5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3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010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0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535662" y="6333413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61164" y="1"/>
            <a:ext cx="2029644" cy="333636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044825" y="6581002"/>
            <a:ext cx="608965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6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AT&amp;T Proprietary (Internal Use Only)</a:t>
            </a: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 for use or disclosure outside the AT&amp;T companies except under written agreement</a:t>
            </a:r>
            <a:endParaRPr lang="en-US" sz="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600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41" y="378510"/>
            <a:ext cx="11131230" cy="9426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600" b="0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40" y="1458043"/>
            <a:ext cx="11131232" cy="40544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484848"/>
                </a:solidFill>
              </a:defRPr>
            </a:lvl1pPr>
            <a:lvl2pPr marL="234950" indent="-177800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2pPr>
            <a:lvl3pPr marL="468313" indent="-171450">
              <a:buClr>
                <a:srgbClr val="484848"/>
              </a:buClr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3pPr>
            <a:lvl4pPr marL="649288" indent="-153988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4pPr>
            <a:lvl5pPr marL="838200" indent="-153988"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1DEFE11F-158B-594E-8BEE-CC26B87FEB38}" type="slidenum">
              <a:rPr lang="en-US" kern="0" smtClean="0">
                <a:solidFill>
                  <a:srgbClr val="808080"/>
                </a:solidFill>
              </a:rPr>
              <a:pPr defTabSz="914400">
                <a:defRPr/>
              </a:pPr>
              <a:t>‹#›</a:t>
            </a:fld>
            <a:endParaRPr lang="en-US" kern="0" dirty="0">
              <a:solidFill>
                <a:srgbClr val="808080"/>
              </a:solidFill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1098814" y="6449357"/>
            <a:ext cx="9761062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rgbClr val="484848"/>
                </a:solidFill>
              </a:defRPr>
            </a:lvl1pPr>
          </a:lstStyle>
          <a:p>
            <a:pPr>
              <a:defRPr/>
            </a:pPr>
            <a:r>
              <a:rPr lang="en-US" smtClean="0">
                <a:latin typeface="Verdana" pitchFamily="34" charset="0"/>
              </a:rPr>
              <a:t>R3-160671                 © 2016  All rights reserved. AT&amp;T and the AT&amp;T logo are trademarks of AT&amp;T Intellectual Property.</a:t>
            </a:r>
            <a:endParaRPr lang="en-US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080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Glob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75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6" descr="InternationalLogoW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075" y="340448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3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868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82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96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1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92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83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9035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002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279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055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1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021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0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043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19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32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0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151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0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220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2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392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2024" tIns="45720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093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79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6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3" y="1809879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4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55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08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4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0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206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4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8288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632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0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1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509" y="6108899"/>
            <a:ext cx="369909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664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2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5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3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2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5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3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67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8729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165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1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212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535662" y="6333413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61164" y="1"/>
            <a:ext cx="2029644" cy="333636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044825" y="6581002"/>
            <a:ext cx="608965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6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AT&amp;T Proprietary (Internal Use Only)</a:t>
            </a: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 for use or disclosure outside the AT&amp;T companies except under written agreement</a:t>
            </a:r>
            <a:endParaRPr lang="en-US" sz="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2300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41" y="378510"/>
            <a:ext cx="11131230" cy="9426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600" b="0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40" y="1458043"/>
            <a:ext cx="11131232" cy="40544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484848"/>
                </a:solidFill>
              </a:defRPr>
            </a:lvl1pPr>
            <a:lvl2pPr marL="234950" indent="-177800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2pPr>
            <a:lvl3pPr marL="468313" indent="-171450">
              <a:buClr>
                <a:srgbClr val="484848"/>
              </a:buClr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3pPr>
            <a:lvl4pPr marL="649288" indent="-153988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4pPr>
            <a:lvl5pPr marL="838200" indent="-153988"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1DEFE11F-158B-594E-8BEE-CC26B87FEB38}" type="slidenum">
              <a:rPr lang="en-US" kern="0" smtClean="0">
                <a:solidFill>
                  <a:srgbClr val="808080"/>
                </a:solidFill>
              </a:rPr>
              <a:pPr defTabSz="914400">
                <a:defRPr/>
              </a:pPr>
              <a:t>‹#›</a:t>
            </a:fld>
            <a:endParaRPr lang="en-US" kern="0" dirty="0">
              <a:solidFill>
                <a:srgbClr val="808080"/>
              </a:solidFill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1098814" y="6449357"/>
            <a:ext cx="9761062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rgbClr val="484848"/>
                </a:solidFill>
              </a:defRPr>
            </a:lvl1pPr>
          </a:lstStyle>
          <a:p>
            <a:pPr>
              <a:defRPr/>
            </a:pPr>
            <a:r>
              <a:rPr lang="en-US" smtClean="0">
                <a:latin typeface="Verdana" pitchFamily="34" charset="0"/>
              </a:rPr>
              <a:t>R3-160671                 © 2016  All rights reserved. AT&amp;T and the AT&amp;T logo are trademarks of AT&amp;T Intellectual Property.</a:t>
            </a:r>
            <a:endParaRPr lang="en-US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86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1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17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52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50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08" y="6254496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8347"/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183" y="6110852"/>
            <a:ext cx="371325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>
              <a:defRPr sz="800" b="1">
                <a:solidFill>
                  <a:schemeClr val="bg2"/>
                </a:solidFill>
              </a:defRPr>
            </a:lvl1pPr>
          </a:lstStyle>
          <a:p>
            <a:pPr defTabSz="1218347"/>
            <a:fld id="{5BD36294-2849-48A8-8531-5354CF3095D2}" type="slidenum">
              <a:rPr lang="en-US" smtClean="0">
                <a:solidFill>
                  <a:srgbClr val="808080"/>
                </a:solidFill>
              </a:rPr>
              <a:pPr defTabSz="1218347"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7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  <p:sldLayoutId id="2147484074" r:id="rId17"/>
    <p:sldLayoutId id="2147484075" r:id="rId18"/>
    <p:sldLayoutId id="2147484076" r:id="rId19"/>
    <p:sldLayoutId id="2147484077" r:id="rId20"/>
    <p:sldLayoutId id="2147484078" r:id="rId21"/>
    <p:sldLayoutId id="2147484079" r:id="rId22"/>
    <p:sldLayoutId id="2147484080" r:id="rId23"/>
    <p:sldLayoutId id="2147484081" r:id="rId24"/>
    <p:sldLayoutId id="2147484082" r:id="rId25"/>
    <p:sldLayoutId id="2147484083" r:id="rId2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1218347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6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2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8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536" indent="-173736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536" indent="0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08" y="6254496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8347"/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183" y="6110852"/>
            <a:ext cx="371325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>
              <a:defRPr sz="800" b="1">
                <a:solidFill>
                  <a:schemeClr val="bg2"/>
                </a:solidFill>
              </a:defRPr>
            </a:lvl1pPr>
          </a:lstStyle>
          <a:p>
            <a:pPr defTabSz="1218347"/>
            <a:fld id="{5BD36294-2849-48A8-8531-5354CF3095D2}" type="slidenum">
              <a:rPr lang="en-US" smtClean="0">
                <a:solidFill>
                  <a:srgbClr val="808080"/>
                </a:solidFill>
              </a:rPr>
              <a:pPr defTabSz="1218347"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  <p:sldLayoutId id="2147484096" r:id="rId12"/>
    <p:sldLayoutId id="2147484097" r:id="rId13"/>
    <p:sldLayoutId id="2147484098" r:id="rId14"/>
    <p:sldLayoutId id="2147484099" r:id="rId15"/>
    <p:sldLayoutId id="2147484100" r:id="rId16"/>
    <p:sldLayoutId id="2147484101" r:id="rId17"/>
    <p:sldLayoutId id="2147484102" r:id="rId18"/>
    <p:sldLayoutId id="2147484103" r:id="rId19"/>
    <p:sldLayoutId id="2147484104" r:id="rId20"/>
    <p:sldLayoutId id="2147484105" r:id="rId21"/>
    <p:sldLayoutId id="2147484106" r:id="rId22"/>
    <p:sldLayoutId id="2147484107" r:id="rId23"/>
    <p:sldLayoutId id="2147484108" r:id="rId24"/>
    <p:sldLayoutId id="2147484109" r:id="rId25"/>
    <p:sldLayoutId id="2147484110" r:id="rId26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1218347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6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2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8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536" indent="-173736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536" indent="0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://ngmn.org/fileadmin/ngmn/content/downloads/Technical/2015/NGMN_5G_White_Paper_V1_0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524482" y="6081898"/>
            <a:ext cx="6717646" cy="499011"/>
          </a:xfrm>
        </p:spPr>
        <p:txBody>
          <a:bodyPr/>
          <a:lstStyle/>
          <a:p>
            <a:r>
              <a:rPr lang="en-US" sz="800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0826" y="381584"/>
            <a:ext cx="10110897" cy="1430494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Next Generation </a:t>
            </a:r>
            <a:r>
              <a:rPr lang="en-GB" b="1" dirty="0" smtClean="0"/>
              <a:t>RAN-Core Connectivity Considerations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Agenda Item: 10.2.2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24482" y="1812078"/>
            <a:ext cx="7486879" cy="3472899"/>
          </a:xfrm>
        </p:spPr>
        <p:txBody>
          <a:bodyPr>
            <a:normAutofit fontScale="85000" lnSpcReduction="20000"/>
          </a:bodyPr>
          <a:lstStyle/>
          <a:p>
            <a:endParaRPr lang="en-US" sz="3200" dirty="0" smtClean="0"/>
          </a:p>
          <a:p>
            <a:r>
              <a:rPr lang="en-US" sz="6200" dirty="0" smtClean="0"/>
              <a:t>AT&amp;T</a:t>
            </a:r>
          </a:p>
          <a:p>
            <a:r>
              <a:rPr lang="en-US" sz="4600" dirty="0" smtClean="0"/>
              <a:t>RAN3#91 </a:t>
            </a:r>
            <a:r>
              <a:rPr lang="en-US" sz="4600" dirty="0" smtClean="0"/>
              <a:t>BIS</a:t>
            </a:r>
          </a:p>
          <a:p>
            <a:r>
              <a:rPr lang="en-US" sz="4600" dirty="0"/>
              <a:t>11-15 </a:t>
            </a:r>
            <a:r>
              <a:rPr lang="en-US" sz="4600" dirty="0" smtClean="0"/>
              <a:t>April 2016</a:t>
            </a:r>
          </a:p>
          <a:p>
            <a:r>
              <a:rPr lang="en-US" sz="4600" dirty="0" smtClean="0"/>
              <a:t>   Bangalore</a:t>
            </a:r>
            <a:r>
              <a:rPr lang="en-US" sz="4600" dirty="0" smtClean="0"/>
              <a:t>, India</a:t>
            </a:r>
          </a:p>
          <a:p>
            <a:endParaRPr lang="en-US" sz="6200" dirty="0"/>
          </a:p>
          <a:p>
            <a:endParaRPr lang="en-US" sz="6200" dirty="0" smtClean="0"/>
          </a:p>
          <a:p>
            <a:endParaRPr lang="en-US" sz="6200" dirty="0" smtClean="0">
              <a:solidFill>
                <a:schemeClr val="tx1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5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7484" y="1211212"/>
            <a:ext cx="10972800" cy="4136478"/>
          </a:xfrm>
        </p:spPr>
        <p:txBody>
          <a:bodyPr>
            <a:normAutofit/>
          </a:bodyPr>
          <a:lstStyle/>
          <a:p>
            <a:pPr marL="0" lvl="2" indent="0"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marL="0" lvl="2" indent="0">
              <a:buNone/>
            </a:pPr>
            <a:r>
              <a:rPr lang="en-US" sz="2400" dirty="0" smtClean="0">
                <a:solidFill>
                  <a:schemeClr val="tx2"/>
                </a:solidFill>
              </a:rPr>
              <a:t>It is expected that the 5G </a:t>
            </a:r>
            <a:r>
              <a:rPr lang="en-US" sz="2400" dirty="0">
                <a:solidFill>
                  <a:schemeClr val="tx2"/>
                </a:solidFill>
              </a:rPr>
              <a:t>RAN </a:t>
            </a:r>
            <a:r>
              <a:rPr lang="en-US" sz="2400" dirty="0" smtClean="0">
                <a:solidFill>
                  <a:schemeClr val="tx2"/>
                </a:solidFill>
              </a:rPr>
              <a:t>must </a:t>
            </a:r>
            <a:r>
              <a:rPr lang="en-US" sz="2400" dirty="0">
                <a:solidFill>
                  <a:schemeClr val="tx2"/>
                </a:solidFill>
              </a:rPr>
              <a:t>have tight integration with LTE-Advanced while avoiding CN </a:t>
            </a:r>
            <a:r>
              <a:rPr lang="en-US" sz="2400" dirty="0" smtClean="0">
                <a:solidFill>
                  <a:schemeClr val="tx2"/>
                </a:solidFill>
              </a:rPr>
              <a:t>complexity.   One approach to avoid constraining the new 5G RAN and 5G CN designs is that LTE </a:t>
            </a:r>
            <a:r>
              <a:rPr lang="en-US" sz="2400" dirty="0">
                <a:solidFill>
                  <a:schemeClr val="tx2"/>
                </a:solidFill>
              </a:rPr>
              <a:t>Advanced </a:t>
            </a:r>
            <a:r>
              <a:rPr lang="en-US" sz="2400" dirty="0" smtClean="0">
                <a:solidFill>
                  <a:schemeClr val="tx2"/>
                </a:solidFill>
              </a:rPr>
              <a:t>could </a:t>
            </a:r>
            <a:r>
              <a:rPr lang="en-US" sz="2400" dirty="0">
                <a:solidFill>
                  <a:schemeClr val="tx2"/>
                </a:solidFill>
              </a:rPr>
              <a:t>support a new control plane to connect natively to </a:t>
            </a:r>
            <a:r>
              <a:rPr lang="en-US" sz="2400" dirty="0" smtClean="0">
                <a:solidFill>
                  <a:schemeClr val="tx2"/>
                </a:solidFill>
              </a:rPr>
              <a:t>the 5G CN.    This enables the 5G Access to be optimized to take full advantage of new technologies.    </a:t>
            </a:r>
          </a:p>
          <a:p>
            <a:pPr marL="0" lvl="2" indent="0"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lvl="2"/>
            <a:endParaRPr lang="en-US" sz="2400" b="1" dirty="0">
              <a:solidFill>
                <a:schemeClr val="tx2"/>
              </a:solidFill>
            </a:endParaRPr>
          </a:p>
          <a:p>
            <a:pPr lvl="2"/>
            <a:endParaRPr lang="en-US" sz="2400" b="1" dirty="0">
              <a:solidFill>
                <a:schemeClr val="tx2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400" dirty="0" smtClean="0">
                <a:solidFill>
                  <a:srgbClr val="808080"/>
                </a:solidFill>
              </a:rPr>
              <a:t>R3-160671  </a:t>
            </a:r>
            <a:r>
              <a:rPr lang="en-US" sz="800" dirty="0" smtClean="0">
                <a:solidFill>
                  <a:srgbClr val="808080"/>
                </a:solidFill>
              </a:rPr>
              <a:t>               © 2016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398051"/>
            <a:ext cx="10975975" cy="669517"/>
          </a:xfrm>
        </p:spPr>
        <p:txBody>
          <a:bodyPr/>
          <a:lstStyle/>
          <a:p>
            <a:r>
              <a:rPr lang="en-GB" dirty="0" smtClean="0"/>
              <a:t>RAN-Core </a:t>
            </a:r>
            <a:r>
              <a:rPr lang="en-GB" dirty="0"/>
              <a:t>connectivity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7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0315" y="541421"/>
            <a:ext cx="10975975" cy="5820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High Level 5G RAN-CN Interface Preference</a:t>
            </a:r>
            <a:br>
              <a:rPr lang="en-US" dirty="0" smtClean="0"/>
            </a:br>
            <a:endParaRPr lang="en-US" sz="22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926" y="1166289"/>
            <a:ext cx="4153840" cy="52680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510" y="4248396"/>
            <a:ext cx="3117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Full </a:t>
            </a:r>
            <a:r>
              <a:rPr lang="en-US" sz="1600" dirty="0" smtClean="0"/>
              <a:t>Diagram: </a:t>
            </a:r>
            <a:r>
              <a:rPr lang="en-US" sz="1600" dirty="0" smtClean="0">
                <a:hlinkClick r:id="rId4"/>
              </a:rPr>
              <a:t>Link: </a:t>
            </a:r>
            <a:endParaRPr lang="en-US" sz="1600" u="sng" dirty="0" smtClean="0">
              <a:hlinkClick r:id="rId4"/>
            </a:endParaRPr>
          </a:p>
          <a:p>
            <a:r>
              <a:rPr lang="en-US" sz="1600" dirty="0" smtClean="0">
                <a:hlinkClick r:id="rId4"/>
              </a:rPr>
              <a:t>NGMN 5G White Paper </a:t>
            </a:r>
            <a:endParaRPr lang="en-US" sz="1600" dirty="0"/>
          </a:p>
          <a:p>
            <a:r>
              <a:rPr lang="en-US" sz="1600" dirty="0" smtClean="0"/>
              <a:t>Sec 5.5 Figure 10 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07176" y="6499534"/>
            <a:ext cx="7690695" cy="293817"/>
          </a:xfrm>
        </p:spPr>
        <p:txBody>
          <a:bodyPr/>
          <a:lstStyle/>
          <a:p>
            <a:r>
              <a:rPr lang="en-US" sz="1400" dirty="0" smtClean="0">
                <a:solidFill>
                  <a:srgbClr val="808080"/>
                </a:solidFill>
              </a:rPr>
              <a:t>R3-160671</a:t>
            </a:r>
            <a:endParaRPr lang="en-US" sz="1400" dirty="0">
              <a:solidFill>
                <a:srgbClr val="80808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836" y="1620140"/>
            <a:ext cx="3257090" cy="84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5"/>
                </a:solidFill>
              </a:rPr>
              <a:t>AT&amp;T </a:t>
            </a:r>
            <a:r>
              <a:rPr lang="en-US" i="1" dirty="0">
                <a:solidFill>
                  <a:schemeClr val="accent5"/>
                </a:solidFill>
              </a:rPr>
              <a:t>desires NGMN Option 3 as way forward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4766" y="3572106"/>
            <a:ext cx="995155" cy="28622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1099" y="1701217"/>
            <a:ext cx="4418201" cy="84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R3-160671                 © 2016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49073" y="294358"/>
            <a:ext cx="10975975" cy="914400"/>
          </a:xfrm>
        </p:spPr>
        <p:txBody>
          <a:bodyPr/>
          <a:lstStyle/>
          <a:p>
            <a:r>
              <a:rPr lang="en-US" dirty="0" smtClean="0"/>
              <a:t>Access Interface Options (NGMN)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491" y="701868"/>
            <a:ext cx="11370539" cy="569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5" y="1067568"/>
            <a:ext cx="10972800" cy="4136478"/>
          </a:xfrm>
        </p:spPr>
        <p:txBody>
          <a:bodyPr>
            <a:normAutofit fontScale="92500" lnSpcReduction="20000"/>
          </a:bodyPr>
          <a:lstStyle/>
          <a:p>
            <a:pPr marL="0" lvl="2" indent="0">
              <a:buNone/>
            </a:pPr>
            <a:endParaRPr lang="en-US" sz="2400" dirty="0">
              <a:solidFill>
                <a:schemeClr val="tx2"/>
              </a:solidFill>
            </a:endParaRPr>
          </a:p>
          <a:p>
            <a:pPr lvl="2"/>
            <a:r>
              <a:rPr lang="en-US" sz="2800" dirty="0" smtClean="0">
                <a:solidFill>
                  <a:schemeClr val="tx2"/>
                </a:solidFill>
              </a:rPr>
              <a:t>Maintain separation between User Plane and Control Plane between Next Generation RAN (NR) and CN</a:t>
            </a:r>
          </a:p>
          <a:p>
            <a:pPr lvl="2"/>
            <a:r>
              <a:rPr lang="en-US" sz="2800" dirty="0" smtClean="0">
                <a:solidFill>
                  <a:schemeClr val="tx2"/>
                </a:solidFill>
              </a:rPr>
              <a:t>An objective should be not to constrain the NR with requiring direct support of existing LTE interfaces from the outset  </a:t>
            </a:r>
          </a:p>
          <a:p>
            <a:pPr lvl="2"/>
            <a:r>
              <a:rPr lang="en-US" sz="2800" dirty="0" smtClean="0">
                <a:solidFill>
                  <a:schemeClr val="tx2"/>
                </a:solidFill>
              </a:rPr>
              <a:t>Starting point </a:t>
            </a:r>
            <a:r>
              <a:rPr lang="en-US" sz="2800" dirty="0" smtClean="0">
                <a:solidFill>
                  <a:schemeClr val="tx2"/>
                </a:solidFill>
              </a:rPr>
              <a:t>on new NR-CN interface may </a:t>
            </a:r>
            <a:r>
              <a:rPr lang="en-US" sz="2800" dirty="0" smtClean="0">
                <a:solidFill>
                  <a:schemeClr val="tx2"/>
                </a:solidFill>
              </a:rPr>
              <a:t>be to begin outlining </a:t>
            </a:r>
            <a:r>
              <a:rPr lang="en-US" sz="2800" dirty="0" smtClean="0">
                <a:solidFill>
                  <a:schemeClr val="tx2"/>
                </a:solidFill>
              </a:rPr>
              <a:t>a description of the functions which need to be supported/provided by the new interface(s), based </a:t>
            </a:r>
            <a:r>
              <a:rPr lang="en-US" sz="2800" dirty="0" smtClean="0">
                <a:solidFill>
                  <a:schemeClr val="tx2"/>
                </a:solidFill>
              </a:rPr>
              <a:t>on initial set of NR </a:t>
            </a:r>
            <a:r>
              <a:rPr lang="en-US" sz="2800" dirty="0" smtClean="0">
                <a:solidFill>
                  <a:schemeClr val="tx2"/>
                </a:solidFill>
              </a:rPr>
              <a:t>requirements</a:t>
            </a:r>
            <a:endParaRPr lang="en-US" sz="2800" dirty="0" smtClean="0">
              <a:solidFill>
                <a:schemeClr val="tx2"/>
              </a:solidFill>
            </a:endParaRPr>
          </a:p>
          <a:p>
            <a:pPr lvl="2"/>
            <a:r>
              <a:rPr lang="en-US" sz="2800" dirty="0" smtClean="0">
                <a:solidFill>
                  <a:schemeClr val="tx2"/>
                </a:solidFill>
              </a:rPr>
              <a:t>Use caution </a:t>
            </a:r>
            <a:r>
              <a:rPr lang="en-US" sz="2800" dirty="0" smtClean="0">
                <a:solidFill>
                  <a:schemeClr val="tx2"/>
                </a:solidFill>
              </a:rPr>
              <a:t>in coming to early conclusions on NR-CN connectivity</a:t>
            </a:r>
          </a:p>
          <a:p>
            <a:pPr lvl="2"/>
            <a:r>
              <a:rPr lang="en-US" sz="2800" dirty="0" smtClean="0">
                <a:solidFill>
                  <a:schemeClr val="tx2"/>
                </a:solidFill>
              </a:rPr>
              <a:t>We propose a joint session with SA2 during the Nanjing meeting to discuss any identified </a:t>
            </a:r>
            <a:r>
              <a:rPr lang="en-US" sz="2800" dirty="0" smtClean="0">
                <a:solidFill>
                  <a:schemeClr val="tx2"/>
                </a:solidFill>
              </a:rPr>
              <a:t>approaches and </a:t>
            </a:r>
            <a:r>
              <a:rPr lang="en-US" sz="2800" dirty="0" smtClean="0">
                <a:solidFill>
                  <a:schemeClr val="tx2"/>
                </a:solidFill>
              </a:rPr>
              <a:t>considerations</a:t>
            </a:r>
            <a:endParaRPr lang="en-US" sz="2800" dirty="0">
              <a:solidFill>
                <a:schemeClr val="tx2"/>
              </a:solidFill>
            </a:endParaRPr>
          </a:p>
          <a:p>
            <a:pPr lvl="2"/>
            <a:endParaRPr lang="en-US" sz="2400" b="1" dirty="0">
              <a:solidFill>
                <a:schemeClr val="tx2"/>
              </a:solidFill>
            </a:endParaRPr>
          </a:p>
          <a:p>
            <a:pPr lvl="2"/>
            <a:endParaRPr lang="en-US" sz="2400" b="1" dirty="0">
              <a:solidFill>
                <a:schemeClr val="tx2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400" dirty="0" smtClean="0">
                <a:solidFill>
                  <a:srgbClr val="808080"/>
                </a:solidFill>
              </a:rPr>
              <a:t>R3-160671</a:t>
            </a:r>
            <a:r>
              <a:rPr lang="en-US" sz="800" dirty="0" smtClean="0">
                <a:solidFill>
                  <a:srgbClr val="808080"/>
                </a:solidFill>
              </a:rPr>
              <a:t>                 © 2016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398051"/>
            <a:ext cx="10975975" cy="669517"/>
          </a:xfrm>
        </p:spPr>
        <p:txBody>
          <a:bodyPr/>
          <a:lstStyle/>
          <a:p>
            <a:r>
              <a:rPr lang="en-GB" dirty="0" smtClean="0"/>
              <a:t>5G RAN-CN Connectivity Considerations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1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9_ATT_Wde_int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ATT_Wde_int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ATT_Wde_int_130124</Template>
  <TotalTime>59514</TotalTime>
  <Words>294</Words>
  <Application>Microsoft Office PowerPoint</Application>
  <PresentationFormat>Custom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BentonSansF Book</vt:lpstr>
      <vt:lpstr>Calibri</vt:lpstr>
      <vt:lpstr>Lucida Grande</vt:lpstr>
      <vt:lpstr>Verdana</vt:lpstr>
      <vt:lpstr>9_ATT_Wde_int_130124</vt:lpstr>
      <vt:lpstr>10_ATT_Wde_int_130124</vt:lpstr>
      <vt:lpstr>   Next Generation RAN-Core Connectivity Considerations  Agenda Item: 10.2.2</vt:lpstr>
      <vt:lpstr>RAN-Core connectivity</vt:lpstr>
      <vt:lpstr>High Level 5G RAN-CN Interface Preference </vt:lpstr>
      <vt:lpstr>Access Interface Options (NGMN)</vt:lpstr>
      <vt:lpstr>5G RAN-CN Connectivity Considerations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NOTICE: Internal presentations must be updated with appropriate legal copy</dc:title>
  <dc:creator>Nicole Robben</dc:creator>
  <cp:lastModifiedBy>SPATAFORA, VINCE A</cp:lastModifiedBy>
  <cp:revision>620</cp:revision>
  <dcterms:created xsi:type="dcterms:W3CDTF">2013-06-11T19:29:38Z</dcterms:created>
  <dcterms:modified xsi:type="dcterms:W3CDTF">2016-04-01T18:50:37Z</dcterms:modified>
</cp:coreProperties>
</file>