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sldIdLst>
    <p:sldId id="257" r:id="rId2"/>
    <p:sldId id="290" r:id="rId3"/>
    <p:sldId id="293" r:id="rId4"/>
    <p:sldId id="288" r:id="rId5"/>
    <p:sldId id="289" r:id="rId6"/>
    <p:sldId id="294" r:id="rId7"/>
    <p:sldId id="291" r:id="rId8"/>
    <p:sldId id="292" r:id="rId9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5050"/>
    <a:srgbClr val="FFFFCC"/>
    <a:srgbClr val="FFCC00"/>
    <a:srgbClr val="CCCCFF"/>
    <a:srgbClr val="FFFF99"/>
    <a:srgbClr val="FFCCFF"/>
    <a:srgbClr val="FF9966"/>
    <a:srgbClr val="FFFFFF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7" autoAdjust="0"/>
    <p:restoredTop sz="94660"/>
  </p:normalViewPr>
  <p:slideViewPr>
    <p:cSldViewPr>
      <p:cViewPr varScale="1">
        <p:scale>
          <a:sx n="86" d="100"/>
          <a:sy n="86" d="100"/>
        </p:scale>
        <p:origin x="-7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6"/>
    </p:cViewPr>
  </p:sorterViewPr>
  <p:notesViewPr>
    <p:cSldViewPr>
      <p:cViewPr varScale="1">
        <p:scale>
          <a:sx n="77" d="100"/>
          <a:sy n="77" d="100"/>
        </p:scale>
        <p:origin x="-219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36E28F2C-0239-4105-960A-3584226C0D0F}" type="slidenum">
              <a:rPr lang="en-US" altLang="ja-JP"/>
              <a:pPr eaLnBrk="0" hangingPunct="0"/>
              <a:t>1</a:t>
            </a:fld>
            <a:endParaRPr lang="en-US" altLang="ja-JP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  <a:ea typeface="ＭＳ Ｐ明朝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A5B0A-A92A-420A-AD17-59DEFC5A0EE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8826-BA16-433F-A0E6-2E559084BE3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33C3-2193-486A-A5C2-3ED8765B23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E6B01-ABC4-4F71-983F-E4D30EF4C04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95595-D0CE-4271-AF4F-8CEE298A06A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D6C12-A0DE-41FA-AAE1-77B30C810F0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EAC3A-0272-4E2D-B90F-92CF38F6787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A6F43-061F-4844-A08A-14469C84614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B7069-F908-47D5-BD69-1864ED68AAD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E283F-B2EC-4020-8E58-B94C85236FA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40A9E-2C0A-438D-9997-7251C6924A2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altLang="ja-JP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395288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37382834-C18C-472D-A5B9-20B6FCACF02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altLang="ja-JP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© 3GPP 2009     Mobile World Congress, Barcelona, 19</a:t>
            </a:r>
            <a:r>
              <a:rPr lang="en-GB" altLang="ja-JP" baseline="3000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th</a:t>
            </a:r>
            <a:r>
              <a:rPr lang="en-GB" altLang="ja-JP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 February 2009</a:t>
            </a:r>
          </a:p>
        </p:txBody>
      </p:sp>
      <p:pic>
        <p:nvPicPr>
          <p:cNvPr id="1033" name="Picture 8" descr="green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6" descr="3GPP_TM_RD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altLang="ja-JP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© 3GPP 2009     &lt;</a:t>
            </a:r>
            <a:r>
              <a:rPr lang="en-GB" altLang="ja-JP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RP-10xxxx</a:t>
            </a:r>
            <a:r>
              <a:rPr lang="en-GB" altLang="ja-JP" baseline="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 Progress of SON in RAN3</a:t>
            </a:r>
            <a:r>
              <a:rPr lang="en-GB" altLang="ja-JP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&gt;</a:t>
            </a:r>
            <a:endParaRPr lang="en-GB" altLang="ja-JP" dirty="0">
              <a:solidFill>
                <a:schemeClr val="bg1"/>
              </a:solidFill>
              <a:latin typeface="Arial" charset="0"/>
              <a:ea typeface="ＭＳ Ｐゴシック" pitchFamily="50" charset="-128"/>
              <a:cs typeface="+mn-cs"/>
            </a:endParaRPr>
          </a:p>
        </p:txBody>
      </p:sp>
      <p:sp>
        <p:nvSpPr>
          <p:cNvPr id="4110" name="Slide Number Placeholder 4"/>
          <p:cNvSpPr txBox="1">
            <a:spLocks noGrp="1"/>
          </p:cNvSpPr>
          <p:nvPr/>
        </p:nvSpPr>
        <p:spPr bwMode="auto">
          <a:xfrm>
            <a:off x="7429500" y="6215063"/>
            <a:ext cx="3952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F6A46FA-02D4-452B-B314-316E16D828B0}" type="slidenum">
              <a:rPr lang="ja-JP" altLang="en-GB" sz="110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pPr>
                <a:defRPr/>
              </a:pPr>
              <a:t>‹#›</a:t>
            </a:fld>
            <a:endParaRPr lang="en-GB" altLang="ja-JP" sz="1100" dirty="0">
              <a:solidFill>
                <a:schemeClr val="bg1"/>
              </a:solidFill>
              <a:latin typeface="Arial" charset="0"/>
              <a:ea typeface="ＭＳ Ｐゴシック" pitchFamily="50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46/Docs/RP-091401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TSG_RAN/TSGR_46/Docs/RP-091439.zip" TargetMode="External"/><Relationship Id="rId4" Type="http://schemas.openxmlformats.org/officeDocument/2006/relationships/hyperlink" Target="http://www.3gpp.org/ftp/tsg_ran/TSG_RAN/TSGR_46/Docs/RP-091423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46/Docs/RP-091401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/>
              <a:t>Progress of SON in RAN3 </a:t>
            </a:r>
            <a:endParaRPr lang="en-US" altLang="ja-JP" sz="4400" dirty="0" smtClean="0">
              <a:ea typeface="ＭＳ Ｐゴシック"/>
              <a:cs typeface="ＭＳ Ｐゴシック"/>
            </a:endParaRPr>
          </a:p>
        </p:txBody>
      </p:sp>
      <p:sp>
        <p:nvSpPr>
          <p:cNvPr id="4099" name="Rectangle 11"/>
          <p:cNvSpPr>
            <a:spLocks/>
          </p:cNvSpPr>
          <p:nvPr/>
        </p:nvSpPr>
        <p:spPr bwMode="auto">
          <a:xfrm>
            <a:off x="285750" y="214313"/>
            <a:ext cx="4071936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sz="2300" dirty="0" smtClean="0">
                <a:latin typeface="+mj-lt"/>
                <a:ea typeface="ＭＳ Ｐゴシック" pitchFamily="50" charset="-128"/>
                <a:cs typeface="+mn-cs"/>
              </a:rPr>
              <a:t>RAN3-SA5 session on SON</a:t>
            </a:r>
            <a:endParaRPr lang="en-US" sz="2300" dirty="0">
              <a:latin typeface="+mj-lt"/>
              <a:ea typeface="ＭＳ Ｐゴシック" pitchFamily="50" charset="-128"/>
              <a:cs typeface="+mn-cs"/>
            </a:endParaRPr>
          </a:p>
          <a:p>
            <a:pPr eaLnBrk="0" hangingPunct="0">
              <a:defRPr/>
            </a:pPr>
            <a:r>
              <a:rPr lang="en-US" altLang="ja-JP" sz="2300" dirty="0" smtClean="0">
                <a:latin typeface="+mj-lt"/>
                <a:ea typeface="ＭＳ Ｐゴシック" pitchFamily="50" charset="-128"/>
                <a:cs typeface="+mn-cs"/>
              </a:rPr>
              <a:t>January 20, 2010 </a:t>
            </a:r>
            <a:r>
              <a:rPr lang="ja-JP" altLang="en-GB" sz="2300">
                <a:latin typeface="+mj-lt"/>
                <a:ea typeface="ＭＳ Ｐゴシック" pitchFamily="50" charset="-128"/>
                <a:cs typeface="+mn-cs"/>
              </a:rPr>
              <a:t/>
            </a:r>
            <a:br>
              <a:rPr lang="ja-JP" altLang="en-GB" sz="2300">
                <a:latin typeface="+mj-lt"/>
                <a:ea typeface="ＭＳ Ｐゴシック" pitchFamily="50" charset="-128"/>
                <a:cs typeface="+mn-cs"/>
              </a:rPr>
            </a:br>
            <a:r>
              <a:rPr lang="es-ES" altLang="ja-JP" sz="2300" dirty="0" smtClean="0">
                <a:latin typeface="+mj-lt"/>
                <a:ea typeface="ＭＳ Ｐゴシック" pitchFamily="50" charset="-128"/>
                <a:cs typeface="+mn-cs"/>
              </a:rPr>
              <a:t>Valencia, </a:t>
            </a:r>
            <a:r>
              <a:rPr lang="es-ES" altLang="ja-JP" sz="2300" dirty="0" err="1" smtClean="0">
                <a:latin typeface="+mj-lt"/>
                <a:ea typeface="ＭＳ Ｐゴシック" pitchFamily="50" charset="-128"/>
                <a:cs typeface="+mn-cs"/>
              </a:rPr>
              <a:t>Spain</a:t>
            </a:r>
            <a:endParaRPr lang="en-GB" sz="2300" dirty="0">
              <a:latin typeface="+mj-lt"/>
              <a:ea typeface="ＭＳ Ｐゴシック" pitchFamily="50" charset="-128"/>
              <a:cs typeface="+mn-cs"/>
            </a:endParaRPr>
          </a:p>
        </p:txBody>
      </p:sp>
      <p:sp>
        <p:nvSpPr>
          <p:cNvPr id="2052" name="Rectangle 12"/>
          <p:cNvSpPr>
            <a:spLocks noGrp="1"/>
          </p:cNvSpPr>
          <p:nvPr>
            <p:ph type="subTitle" idx="1"/>
          </p:nvPr>
        </p:nvSpPr>
        <p:spPr>
          <a:xfrm>
            <a:off x="1411288" y="3886200"/>
            <a:ext cx="6400800" cy="1752600"/>
          </a:xfrm>
        </p:spPr>
        <p:txBody>
          <a:bodyPr/>
          <a:lstStyle/>
          <a:p>
            <a:r>
              <a:rPr lang="en-US" altLang="ja-JP" dirty="0" smtClean="0">
                <a:ea typeface="ＭＳ Ｐゴシック"/>
                <a:cs typeface="ＭＳ Ｐゴシック"/>
              </a:rPr>
              <a:t>Dino Flore</a:t>
            </a:r>
          </a:p>
          <a:p>
            <a:r>
              <a:rPr lang="en-US" altLang="ja-JP" dirty="0" smtClean="0">
                <a:ea typeface="ＭＳ Ｐゴシック"/>
                <a:cs typeface="ＭＳ Ｐゴシック"/>
              </a:rPr>
              <a:t>RAN3 Chairman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Rel-9 Progress on SON</a:t>
            </a:r>
          </a:p>
          <a:p>
            <a:pPr>
              <a:buNone/>
            </a:pPr>
            <a:r>
              <a:rPr lang="en-US" i="1" dirty="0" smtClean="0"/>
              <a:t> </a:t>
            </a:r>
          </a:p>
          <a:p>
            <a:r>
              <a:rPr lang="en-US" dirty="0" smtClean="0"/>
              <a:t> Rel-10 Objectives on 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Rel-9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SON functionalities developed in Rel-9:</a:t>
            </a:r>
          </a:p>
          <a:p>
            <a:pPr lvl="1"/>
            <a:r>
              <a:rPr lang="en-US" dirty="0" smtClean="0"/>
              <a:t> Mobility Load Balancing (MLB)</a:t>
            </a:r>
          </a:p>
          <a:p>
            <a:pPr lvl="1"/>
            <a:r>
              <a:rPr lang="en-US" dirty="0" smtClean="0"/>
              <a:t> Mobility Robustness Optimization (MRO)</a:t>
            </a:r>
          </a:p>
          <a:p>
            <a:pPr lvl="1"/>
            <a:r>
              <a:rPr lang="en-US" dirty="0" smtClean="0"/>
              <a:t> RACH optimization</a:t>
            </a:r>
          </a:p>
          <a:p>
            <a:pPr lvl="1"/>
            <a:r>
              <a:rPr lang="en-US" dirty="0" smtClean="0"/>
              <a:t> Energy saving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Rel-9 Progress: MLB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Intra-RAT</a:t>
            </a:r>
          </a:p>
          <a:p>
            <a:pPr lvl="1"/>
            <a:r>
              <a:rPr lang="en-US" dirty="0" smtClean="0"/>
              <a:t>Introduced the </a:t>
            </a:r>
            <a:r>
              <a:rPr lang="en-GB" i="1" dirty="0" smtClean="0"/>
              <a:t>Composite Available Capacity </a:t>
            </a:r>
            <a:r>
              <a:rPr lang="en-GB" dirty="0" smtClean="0"/>
              <a:t>concept allowing neighbor eNBs to exchange the overall available resource level over X2 </a:t>
            </a:r>
            <a:endParaRPr lang="en-US" dirty="0" smtClean="0"/>
          </a:p>
          <a:p>
            <a:pPr lvl="1"/>
            <a:r>
              <a:rPr lang="en-US" dirty="0" smtClean="0"/>
              <a:t>Introduced framework for mobility parameters negotiation over X2</a:t>
            </a:r>
          </a:p>
          <a:p>
            <a:pPr lvl="2"/>
            <a:r>
              <a:rPr lang="en-US" dirty="0" smtClean="0"/>
              <a:t>The functionality allows an eNB to communicate/request a change of mobilty parameters from/to its neighbors</a:t>
            </a:r>
          </a:p>
          <a:p>
            <a:pPr lvl="2"/>
            <a:r>
              <a:rPr lang="en-GB" dirty="0" smtClean="0"/>
              <a:t>New X2-AP procedure: </a:t>
            </a:r>
            <a:r>
              <a:rPr lang="en-GB" i="1" dirty="0" smtClean="0"/>
              <a:t>Mobility Settings Change</a:t>
            </a:r>
          </a:p>
          <a:p>
            <a:endParaRPr lang="en-US" dirty="0" smtClean="0"/>
          </a:p>
          <a:p>
            <a:r>
              <a:rPr lang="en-US" dirty="0" smtClean="0"/>
              <a:t>Inter-RAT</a:t>
            </a:r>
          </a:p>
          <a:p>
            <a:pPr lvl="1"/>
            <a:r>
              <a:rPr lang="en-US" dirty="0" smtClean="0"/>
              <a:t>Working assumption to use RIM to exchange load information across RATs</a:t>
            </a:r>
          </a:p>
          <a:p>
            <a:pPr lvl="2"/>
            <a:r>
              <a:rPr lang="en-US" dirty="0" smtClean="0"/>
              <a:t>Pending GERAN2/CT4/SA2 assessment on the feasibility of the approach</a:t>
            </a:r>
          </a:p>
          <a:p>
            <a:pPr lvl="1"/>
            <a:r>
              <a:rPr lang="en-US" dirty="0" smtClean="0"/>
              <a:t>For exchanges from E-UTRAN to GERAN/UTRAN the LTE load definition should be the same as for the intra-RAT case (</a:t>
            </a:r>
            <a:r>
              <a:rPr lang="en-US" i="1" dirty="0" smtClean="0"/>
              <a:t>Composite Available Capacity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Extension needed to RIM container (GERAN2)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Rel-9 Progress: MRO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 Introduced framework that allows neighbor eNBs to exchange information related to RLFs that occurred due to </a:t>
            </a:r>
            <a:r>
              <a:rPr lang="en-US" i="1" dirty="0" smtClean="0"/>
              <a:t>Too Early Handovers</a:t>
            </a:r>
            <a:r>
              <a:rPr lang="en-US" dirty="0" smtClean="0"/>
              <a:t>, </a:t>
            </a:r>
            <a:r>
              <a:rPr lang="en-US" i="1" dirty="0" smtClean="0"/>
              <a:t>Too Late Handovers</a:t>
            </a:r>
            <a:r>
              <a:rPr lang="en-US" dirty="0" smtClean="0"/>
              <a:t> or </a:t>
            </a:r>
            <a:r>
              <a:rPr lang="en-US" i="1" dirty="0" smtClean="0"/>
              <a:t>Handover to Wrong Cell</a:t>
            </a:r>
            <a:endParaRPr lang="en-US" dirty="0" smtClean="0"/>
          </a:p>
          <a:p>
            <a:pPr lvl="1"/>
            <a:r>
              <a:rPr lang="en-US" dirty="0" smtClean="0"/>
              <a:t>Two new X2-AP procedures: </a:t>
            </a:r>
            <a:r>
              <a:rPr lang="en-GB" i="1" dirty="0" smtClean="0"/>
              <a:t>Radio Link Failure Indication</a:t>
            </a:r>
            <a:r>
              <a:rPr lang="en-GB" dirty="0" smtClean="0"/>
              <a:t>, </a:t>
            </a:r>
            <a:r>
              <a:rPr lang="en-GB" i="1" dirty="0" smtClean="0"/>
              <a:t>Handover Report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This detection mechanism is carried out through the following procedures</a:t>
            </a:r>
          </a:p>
          <a:p>
            <a:pPr lvl="1"/>
            <a:r>
              <a:rPr lang="en-US" dirty="0" smtClean="0"/>
              <a:t>[</a:t>
            </a:r>
            <a:r>
              <a:rPr lang="en-US" b="1" dirty="0" smtClean="0"/>
              <a:t>Too Late HO</a:t>
            </a:r>
            <a:r>
              <a:rPr lang="en-US" dirty="0" smtClean="0"/>
              <a:t>] If the UE attempts to re-establish the radio link at eNB B after a RLF at eNB A then eNB B may report this RLF event to eNB A by means of the RLF Indication Procedure.</a:t>
            </a:r>
          </a:p>
          <a:p>
            <a:pPr lvl="1"/>
            <a:r>
              <a:rPr lang="en-US" dirty="0" smtClean="0"/>
              <a:t>[</a:t>
            </a:r>
            <a:r>
              <a:rPr lang="en-US" b="1" dirty="0" smtClean="0"/>
              <a:t>Too Early HO</a:t>
            </a:r>
            <a:r>
              <a:rPr lang="en-US" dirty="0" smtClean="0"/>
              <a:t>] eNB B may send a HANDOVER REPORT message indicating a Too Early HO event to eNB A when eNB B receives an RLF Indication from eNB A and if eNB B has sent the UE Context Release message to eNB A related to the completion of an incoming HO for the same UE within the last Tstore_UE_cntxt seconds.</a:t>
            </a:r>
          </a:p>
          <a:p>
            <a:pPr lvl="1"/>
            <a:r>
              <a:rPr lang="en-US" dirty="0" smtClean="0"/>
              <a:t>[</a:t>
            </a:r>
            <a:r>
              <a:rPr lang="en-US" b="1" dirty="0" smtClean="0"/>
              <a:t>HO to Wrong Cell</a:t>
            </a:r>
            <a:r>
              <a:rPr lang="en-US" dirty="0" smtClean="0"/>
              <a:t>] eNB B may send a HANDOVER REPORT message indicating a HO To Wrong Cell event to eNB A when eNB B receives an RLF Indication from eNB C, and if eNB B has sent the UE Context Release message to eNB A related to the completion of an incoming HO for the same UE within the last Tstore_UE_cntxt seconds.  The indication may also be sent if eNB B and eNB C are the same and the RLF report is internal to this eNB</a:t>
            </a:r>
          </a:p>
          <a:p>
            <a:pPr lvl="1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Rel-9 Progress: RACH 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 RACH optimization</a:t>
            </a:r>
          </a:p>
          <a:p>
            <a:pPr lvl="1"/>
            <a:r>
              <a:rPr lang="en-US" dirty="0" smtClean="0"/>
              <a:t>Signaling support was introduced to allow </a:t>
            </a:r>
            <a:r>
              <a:rPr lang="en-GB" dirty="0" smtClean="0"/>
              <a:t>neighbor eNBs to </a:t>
            </a:r>
            <a:r>
              <a:rPr lang="en-US" dirty="0" smtClean="0"/>
              <a:t>exchange their used P</a:t>
            </a:r>
            <a:r>
              <a:rPr lang="en-GB" dirty="0" smtClean="0"/>
              <a:t>RACH resources</a:t>
            </a:r>
            <a:r>
              <a:rPr lang="en-US" dirty="0" smtClean="0"/>
              <a:t> over X2</a:t>
            </a:r>
            <a:endParaRPr lang="en-GB" dirty="0" smtClean="0"/>
          </a:p>
          <a:p>
            <a:pPr lvl="2"/>
            <a:r>
              <a:rPr lang="en-GB" dirty="0" smtClean="0"/>
              <a:t>RACH resources, including frequency and root sequences, </a:t>
            </a:r>
            <a:r>
              <a:rPr lang="en-US" dirty="0" smtClean="0"/>
              <a:t>should not be used in neighbor eNBs to avoid interference and </a:t>
            </a:r>
            <a:r>
              <a:rPr lang="en-GB" dirty="0" smtClean="0"/>
              <a:t>RACH collisions </a:t>
            </a:r>
          </a:p>
          <a:p>
            <a:pPr lvl="2"/>
            <a:r>
              <a:rPr lang="en-GB" dirty="0" smtClean="0"/>
              <a:t>No new procedure needed</a:t>
            </a:r>
          </a:p>
          <a:p>
            <a:pPr lvl="3"/>
            <a:r>
              <a:rPr lang="en-GB" dirty="0" smtClean="0"/>
              <a:t>New IEs added to X2 Setup and eNB Configuration Update procedure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Energy saving</a:t>
            </a:r>
          </a:p>
          <a:p>
            <a:pPr lvl="1"/>
            <a:r>
              <a:rPr lang="en-US" dirty="0" smtClean="0"/>
              <a:t>Introduced a mechanism in UTRAN that allows an RNC to gradually swith‐on/off the cell TX (without deleting the cell configuration)</a:t>
            </a:r>
          </a:p>
          <a:p>
            <a:pPr lvl="2"/>
            <a:r>
              <a:rPr lang="en-US" dirty="0" smtClean="0"/>
              <a:t>Mechansim to be used to switch‐on/off capacity booster cells depending on network load</a:t>
            </a:r>
          </a:p>
          <a:p>
            <a:pPr lvl="1"/>
            <a:r>
              <a:rPr lang="en-US" dirty="0" smtClean="0"/>
              <a:t>Similar discussion took place for LTE but no conclusion was reached</a:t>
            </a:r>
          </a:p>
          <a:p>
            <a:pPr lvl="2"/>
            <a:r>
              <a:rPr lang="en-US" dirty="0" smtClean="0"/>
              <a:t>Discussion postponed to next quarter</a:t>
            </a:r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 WIs on SON for Rel-10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 [DRAFT] </a:t>
            </a:r>
            <a:r>
              <a:rPr lang="en-US" dirty="0" smtClean="0"/>
              <a:t>SON</a:t>
            </a:r>
            <a:r>
              <a:rPr lang="en-US" dirty="0" smtClean="0"/>
              <a:t> WI (</a:t>
            </a:r>
            <a:r>
              <a:rPr lang="en-GB" u="sng" dirty="0" smtClean="0">
                <a:hlinkClick r:id="rId3"/>
              </a:rPr>
              <a:t>RP-091401</a:t>
            </a:r>
            <a:r>
              <a:rPr lang="en-GB" u="sng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LTE only</a:t>
            </a:r>
          </a:p>
          <a:p>
            <a:pPr lvl="1"/>
            <a:r>
              <a:rPr lang="en-US" dirty="0" smtClean="0"/>
              <a:t>Status: postponed to RAN#47</a:t>
            </a:r>
            <a:endParaRPr lang="en-GB" dirty="0" smtClean="0"/>
          </a:p>
          <a:p>
            <a:pPr lvl="1"/>
            <a:r>
              <a:rPr lang="en-GB" dirty="0" smtClean="0"/>
              <a:t>Leadership</a:t>
            </a:r>
            <a:r>
              <a:rPr lang="en-GB" dirty="0" smtClean="0"/>
              <a:t>: RAN3</a:t>
            </a:r>
          </a:p>
          <a:p>
            <a:endParaRPr lang="en-US" dirty="0" smtClean="0"/>
          </a:p>
          <a:p>
            <a:r>
              <a:rPr lang="en-US" dirty="0" smtClean="0"/>
              <a:t>MDT </a:t>
            </a:r>
            <a:r>
              <a:rPr lang="en-US" dirty="0" smtClean="0"/>
              <a:t>WI (</a:t>
            </a:r>
            <a:r>
              <a:rPr lang="en-GB" u="sng" dirty="0" smtClean="0">
                <a:hlinkClick r:id="rId4"/>
              </a:rPr>
              <a:t>RP-091423</a:t>
            </a:r>
            <a:r>
              <a:rPr lang="en-US" dirty="0" smtClean="0"/>
              <a:t>): </a:t>
            </a:r>
            <a:endParaRPr lang="en-US" dirty="0" smtClean="0"/>
          </a:p>
          <a:p>
            <a:pPr lvl="1"/>
            <a:r>
              <a:rPr lang="en-GB" dirty="0" smtClean="0"/>
              <a:t>LTE and HSPA</a:t>
            </a:r>
          </a:p>
          <a:p>
            <a:pPr lvl="1"/>
            <a:r>
              <a:rPr lang="en-GB" dirty="0" smtClean="0"/>
              <a:t>Status: Approved in RAN#46</a:t>
            </a:r>
          </a:p>
          <a:p>
            <a:pPr lvl="1"/>
            <a:r>
              <a:rPr lang="en-GB" dirty="0" smtClean="0"/>
              <a:t>Leadership</a:t>
            </a:r>
            <a:r>
              <a:rPr lang="en-GB" dirty="0" smtClean="0"/>
              <a:t>: RAN2 (secondary responsibility for RAN3)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 Energy saving </a:t>
            </a:r>
            <a:r>
              <a:rPr lang="en-GB" dirty="0" smtClean="0"/>
              <a:t>WI (</a:t>
            </a:r>
            <a:r>
              <a:rPr lang="en-GB" u="sng" dirty="0" smtClean="0">
                <a:hlinkClick r:id="rId5"/>
              </a:rPr>
              <a:t>RP-091439</a:t>
            </a:r>
            <a:r>
              <a:rPr lang="en-GB" dirty="0" smtClean="0"/>
              <a:t>)</a:t>
            </a:r>
            <a:endParaRPr lang="en-GB" dirty="0" smtClean="0"/>
          </a:p>
          <a:p>
            <a:pPr lvl="1"/>
            <a:r>
              <a:rPr lang="en-GB" dirty="0" smtClean="0"/>
              <a:t>HSPA</a:t>
            </a:r>
          </a:p>
          <a:p>
            <a:pPr lvl="1"/>
            <a:r>
              <a:rPr lang="en-GB" dirty="0" smtClean="0"/>
              <a:t>Status: Approved in RAN#46</a:t>
            </a:r>
          </a:p>
          <a:p>
            <a:pPr lvl="1"/>
            <a:r>
              <a:rPr lang="en-GB" dirty="0" smtClean="0"/>
              <a:t>Leadeship</a:t>
            </a:r>
            <a:r>
              <a:rPr lang="en-GB" dirty="0" smtClean="0"/>
              <a:t>: RAN1 (secondary responsibility for RAN3)</a:t>
            </a:r>
          </a:p>
          <a:p>
            <a:pPr>
              <a:buNone/>
            </a:pPr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Rel-10 SON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 Proposed Objectives (from </a:t>
            </a:r>
            <a:r>
              <a:rPr lang="en-GB" u="sng" dirty="0" smtClean="0">
                <a:hlinkClick r:id="rId3"/>
              </a:rPr>
              <a:t>RP-091401</a:t>
            </a:r>
            <a:r>
              <a:rPr lang="en-GB" dirty="0" smtClean="0"/>
              <a:t>):</a:t>
            </a:r>
          </a:p>
          <a:p>
            <a:pPr lvl="1"/>
            <a:r>
              <a:rPr lang="en-GB" dirty="0" smtClean="0"/>
              <a:t>Coverage and Capacity Optimisation (CCO)</a:t>
            </a:r>
            <a:endParaRPr lang="en-US" dirty="0" smtClean="0"/>
          </a:p>
          <a:p>
            <a:pPr lvl="1"/>
            <a:r>
              <a:rPr lang="en-GB" dirty="0" smtClean="0"/>
              <a:t>Mobility Robustness Optimisation (MRO) enhancements</a:t>
            </a:r>
            <a:endParaRPr lang="en-US" dirty="0" smtClean="0"/>
          </a:p>
          <a:p>
            <a:pPr lvl="1"/>
            <a:r>
              <a:rPr lang="en-GB" dirty="0" smtClean="0"/>
              <a:t>Mobility Load Balancing (MLB) enhancements</a:t>
            </a:r>
            <a:endParaRPr lang="en-US" dirty="0" smtClean="0"/>
          </a:p>
          <a:p>
            <a:pPr lvl="2">
              <a:buNone/>
            </a:pPr>
            <a:r>
              <a:rPr lang="en-GB" dirty="0" smtClean="0"/>
              <a:t>	</a:t>
            </a:r>
            <a:r>
              <a:rPr lang="en-GB" i="1" dirty="0" smtClean="0"/>
              <a:t>NOTE: the enhancements are meant mainly for load information and inter-RAT solution. Any other improvements in the MLB solution must first be proven to be needed for correct operability of the MLB.</a:t>
            </a:r>
            <a:endParaRPr lang="en-US" i="1" dirty="0" smtClean="0"/>
          </a:p>
          <a:p>
            <a:pPr lvl="1"/>
            <a:r>
              <a:rPr lang="en-GB" dirty="0" smtClean="0"/>
              <a:t>Including HeNBs into the SON framework of MLB and MRO</a:t>
            </a:r>
            <a:endParaRPr lang="en-US" dirty="0" smtClean="0"/>
          </a:p>
          <a:p>
            <a:pPr lvl="2">
              <a:buNone/>
            </a:pPr>
            <a:r>
              <a:rPr lang="en-GB" dirty="0" smtClean="0"/>
              <a:t>	</a:t>
            </a:r>
            <a:r>
              <a:rPr lang="en-GB" i="1" dirty="0" smtClean="0"/>
              <a:t>NOTE:where appropriate, the solutions for HeNBs should be based on the solutions for macro. However, applicability and feasibility of these solutions in femto world must be proved first</a:t>
            </a:r>
            <a:r>
              <a:rPr lang="en-GB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8887</TotalTime>
  <Words>638</Words>
  <Application>Microsoft Office PowerPoint</Application>
  <PresentationFormat>On-screen Show (4:3)</PresentationFormat>
  <Paragraphs>84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Progress of SON in RAN3 </vt:lpstr>
      <vt:lpstr>Outline</vt:lpstr>
      <vt:lpstr>Rel-9 Progress</vt:lpstr>
      <vt:lpstr>Rel-9 Progress: MLB </vt:lpstr>
      <vt:lpstr>Rel-9 Progress: MRO</vt:lpstr>
      <vt:lpstr>Rel-9 Progress: RACH optimization</vt:lpstr>
      <vt:lpstr>RAN WIs on SON for Rel-10</vt:lpstr>
      <vt:lpstr>Rel-10 SON WI</vt:lpstr>
    </vt:vector>
  </TitlesOfParts>
  <Company>NTT DoCoMo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SA #44    SP-090438 Oranjestad, ARUBA, 1 – 4 June 2009</dc:title>
  <dc:creator>NTT DOCOMO</dc:creator>
  <cp:lastModifiedBy>DF</cp:lastModifiedBy>
  <cp:revision>147</cp:revision>
  <dcterms:created xsi:type="dcterms:W3CDTF">2009-06-02T04:11:18Z</dcterms:created>
  <dcterms:modified xsi:type="dcterms:W3CDTF">2010-01-19T23:50:59Z</dcterms:modified>
</cp:coreProperties>
</file>