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20"/>
  </p:handoutMasterIdLst>
  <p:sldIdLst>
    <p:sldId id="754" r:id="rId5"/>
    <p:sldId id="666" r:id="rId7"/>
    <p:sldId id="948" r:id="rId8"/>
    <p:sldId id="957" r:id="rId9"/>
    <p:sldId id="944" r:id="rId10"/>
    <p:sldId id="952" r:id="rId11"/>
    <p:sldId id="953" r:id="rId12"/>
    <p:sldId id="945" r:id="rId13"/>
    <p:sldId id="954" r:id="rId14"/>
    <p:sldId id="973" r:id="rId15"/>
    <p:sldId id="955" r:id="rId16"/>
    <p:sldId id="956" r:id="rId17"/>
    <p:sldId id="971"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4.xml"/><Relationship Id="rId5" Type="http://schemas.openxmlformats.org/officeDocument/2006/relationships/image" Target="../media/image6.wmf"/><Relationship Id="rId4" Type="http://schemas.openxmlformats.org/officeDocument/2006/relationships/oleObject" Target="../embeddings/oleObject2.bin"/><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ftp://ftp.3gpp.org/" TargetMode="External"/><Relationship Id="rId1" Type="http://schemas.openxmlformats.org/officeDocument/2006/relationships/hyperlink" Target="https://portal.3gpp.org/MtgPresence/registerPresence.aspx"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www.timeanddate.com/worldclock/converter.html" TargetMode="Externa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2297113" y="2109788"/>
            <a:ext cx="7597775" cy="1470025"/>
          </a:xfrm>
        </p:spPr>
        <p:txBody>
          <a:bodyPr vert="horz" wrap="square" lIns="91440" tIns="45720" rIns="91440" bIns="45720" anchor="ctr" anchorCtr="0"/>
          <a:p>
            <a:r>
              <a:rPr lang="en-US" altLang="fr-FR" sz="4800" dirty="0"/>
              <a:t>Guidelines for RAN3 Electronic Meetings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R3-2</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23060</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6</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-e</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#11</a:t>
            </a:r>
            <a:r>
              <a:rPr lang="en-US" altLang="en-GB" sz="2000" dirty="0">
                <a:latin typeface="Calibri" panose="020F0502020204030204" pitchFamily="34" charset="0"/>
                <a:ea typeface="MS PGothic" panose="020B0600070205080204" pitchFamily="34" charset="-128"/>
              </a:rPr>
              <a:t>7</a:t>
            </a:r>
            <a:r>
              <a:rPr lang="en-GB" altLang="fr-FR" sz="2000" dirty="0">
                <a:latin typeface="Calibri" panose="020F0502020204030204" pitchFamily="34" charset="0"/>
                <a:ea typeface="MS PGothic" panose="020B0600070205080204" pitchFamily="34" charset="-128"/>
              </a:rPr>
              <a:t>-e</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1</a:t>
            </a:r>
            <a:r>
              <a:rPr lang="en-US" altLang="ja-JP" sz="2000" dirty="0">
                <a:latin typeface="Calibri" panose="020F0502020204030204" pitchFamily="34" charset="0"/>
                <a:ea typeface="MS PGothic" panose="020B0600070205080204" pitchFamily="34" charset="-128"/>
              </a:rPr>
              <a:t>5 -24 Aug 2022</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Online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24230</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itle 2"/>
          <p:cNvSpPr>
            <a:spLocks noGrp="1"/>
          </p:cNvSpPr>
          <p:nvPr>
            <p:ph type="title"/>
          </p:nvPr>
        </p:nvSpPr>
        <p:spPr/>
        <p:txBody>
          <a:bodyPr vert="horz" wrap="square" lIns="91440" tIns="45720" rIns="91440" bIns="45720" anchor="ctr" anchorCtr="0"/>
          <a:p>
            <a:r>
              <a:rPr lang="en-US" altLang="en-US" dirty="0"/>
              <a:t>Meeting Practicalities (3)</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5" name="Content Placeholder 1"/>
          <p:cNvSpPr>
            <a:spLocks noGrp="1"/>
          </p:cNvSpPr>
          <p:nvPr>
            <p:ph idx="1"/>
          </p:nvPr>
        </p:nvSpPr>
        <p:spPr bwMode="auto">
          <a:xfrm>
            <a:off x="609600" y="1341755"/>
            <a:ext cx="10972800" cy="471868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rapporteurs of each TS is responsible to filter TEI corrections/enhancements with priority level from an objective point of view and report to Chair </a:t>
            </a:r>
            <a:r>
              <a:rPr lang="en-US" altLang="en-US" sz="2000" strike="noStrike" noProof="0" dirty="0">
                <a:ln>
                  <a:noFill/>
                </a:ln>
                <a:effectLst/>
                <a:uLnTx/>
                <a:uFillTx/>
                <a:sym typeface="+mn-ea"/>
              </a:rPr>
              <a:t>on the week before the meeting (Note: only essential corrections allowed for frozen releases)</a:t>
            </a:r>
            <a:endParaRPr lang="en-US" alt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sz="2000" strike="noStrike" noProof="0" dirty="0">
                <a:ln>
                  <a:noFill/>
                </a:ln>
                <a:effectLst/>
                <a:uLnTx/>
                <a:uFillTx/>
                <a:sym typeface="+mn-ea"/>
              </a:rPr>
              <a:t>The moderator of each CB shall take the TU allocated for this SI/WI into account when pick up the objectives for each email discussion. It is recommended to focus on the most important aspects to progress the discussion, e.g., no more than 8 questions per CB</a:t>
            </a:r>
            <a:endParaRPr 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For those sessions chaired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final conclusion on CBs will be made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on the first final CB online session (on </a:t>
            </a:r>
            <a:r>
              <a:rPr kumimoji="0" lang="en-US" sz="2000" b="0" i="0" u="none" strike="noStrike" kern="0" cap="none" spc="0" normalizeH="0" baseline="0" noProof="0" dirty="0">
                <a:ln>
                  <a:noFill/>
                </a:ln>
                <a:solidFill>
                  <a:schemeClr val="tx1"/>
                </a:solidFill>
                <a:effectLst/>
                <a:highlight>
                  <a:srgbClr val="FFFF00"/>
                </a:highlight>
                <a:uLnTx/>
                <a:uFillTx/>
                <a:latin typeface="+mn-lt"/>
                <a:ea typeface="+mn-ea"/>
                <a:cs typeface="+mn-cs"/>
              </a:rPr>
              <a:t>Tuesday</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of the second week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moderator should announce whether the CB can be closed over RAN3 email reflector and also update the excel file “CB final status” in the draft box on </a:t>
            </a:r>
            <a:r>
              <a:rPr lang="en-US" altLang="en-US" sz="2000" strike="noStrike" noProof="0" dirty="0">
                <a:ln>
                  <a:noFill/>
                </a:ln>
                <a:effectLst/>
                <a:uLnTx/>
                <a:uFillTx/>
                <a:sym typeface="+mn-ea"/>
              </a:rPr>
              <a:t>the 3GPP FTP server</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flag on each CB can also be made by updat</a:t>
            </a:r>
            <a:r>
              <a:rPr kumimoji="0" lang="en-US" sz="2000" b="0" i="0" u="none" strike="noStrike" kern="0" cap="none" spc="0" normalizeH="0" baseline="0" noProof="0" dirty="0">
                <a:ln>
                  <a:noFill/>
                </a:ln>
                <a:solidFill>
                  <a:schemeClr val="tx1"/>
                </a:solidFill>
                <a:effectLst/>
                <a:uLnTx/>
                <a:uFillTx/>
                <a:latin typeface="+mn-lt"/>
                <a:ea typeface="+mn-ea"/>
                <a:cs typeface="+mn-cs"/>
              </a:rPr>
              <a:t>ing the excel file with the flag company name and flag reason duri</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ng the flag time period.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CB final status.xlsx</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Guidelines for CB_Final_Status.docx </a:t>
            </a:r>
            <a:endParaRPr kumimoji="0" lang="en-US" altLang="en-US"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graphicFrame>
        <p:nvGraphicFramePr>
          <p:cNvPr id="17411" name="对象 2">
            <a:hlinkClick r:id="" action="ppaction://ole?verb="/>
          </p:cNvPr>
          <p:cNvGraphicFramePr>
            <a:graphicFrameLocks noChangeAspect="1"/>
          </p:cNvGraphicFramePr>
          <p:nvPr/>
        </p:nvGraphicFramePr>
        <p:xfrm>
          <a:off x="6527483" y="4940935"/>
          <a:ext cx="971550" cy="952500"/>
        </p:xfrm>
        <a:graphic>
          <a:graphicData uri="http://schemas.openxmlformats.org/presentationml/2006/ole">
            <mc:AlternateContent xmlns:mc="http://schemas.openxmlformats.org/markup-compatibility/2006">
              <mc:Choice xmlns:v="urn:schemas-microsoft-com:vml" Requires="v">
                <p:oleObj spid="_x0000_s3076" name="" showAsIcon="1" r:id="rId2" imgW="971550" imgH="952500" progId="Excel.Sheet.12">
                  <p:embed/>
                </p:oleObj>
              </mc:Choice>
              <mc:Fallback>
                <p:oleObj name="" showAsIcon="1" r:id="rId2" imgW="971550" imgH="952500" progId="Excel.Sheet.12">
                  <p:embed/>
                  <p:pic>
                    <p:nvPicPr>
                      <p:cNvPr id="0" name="图片 3075"/>
                      <p:cNvPicPr/>
                      <p:nvPr/>
                    </p:nvPicPr>
                    <p:blipFill>
                      <a:blip r:embed="rId3"/>
                      <a:stretch>
                        <a:fillRect/>
                      </a:stretch>
                    </p:blipFill>
                    <p:spPr>
                      <a:xfrm>
                        <a:off x="6527483" y="4940935"/>
                        <a:ext cx="971550" cy="952500"/>
                      </a:xfrm>
                      <a:prstGeom prst="rect">
                        <a:avLst/>
                      </a:prstGeom>
                      <a:noFill/>
                      <a:ln w="38100">
                        <a:noFill/>
                        <a:miter/>
                      </a:ln>
                    </p:spPr>
                  </p:pic>
                </p:oleObj>
              </mc:Fallback>
            </mc:AlternateContent>
          </a:graphicData>
        </a:graphic>
      </p:graphicFrame>
      <p:graphicFrame>
        <p:nvGraphicFramePr>
          <p:cNvPr id="17412" name="对象 3">
            <a:hlinkClick r:id="" action="ppaction://ole?verb="/>
          </p:cNvPr>
          <p:cNvGraphicFramePr>
            <a:graphicFrameLocks noChangeAspect="1"/>
          </p:cNvGraphicFramePr>
          <p:nvPr/>
        </p:nvGraphicFramePr>
        <p:xfrm>
          <a:off x="7895908" y="4940935"/>
          <a:ext cx="971550" cy="952500"/>
        </p:xfrm>
        <a:graphic>
          <a:graphicData uri="http://schemas.openxmlformats.org/presentationml/2006/ole">
            <mc:AlternateContent xmlns:mc="http://schemas.openxmlformats.org/markup-compatibility/2006">
              <mc:Choice xmlns:v="urn:schemas-microsoft-com:vml" Requires="v">
                <p:oleObj spid="_x0000_s3077" name="" showAsIcon="1" r:id="rId4" imgW="971550" imgH="952500" progId="Word.Document.12">
                  <p:embed/>
                </p:oleObj>
              </mc:Choice>
              <mc:Fallback>
                <p:oleObj name="" showAsIcon="1" r:id="rId4" imgW="971550" imgH="952500" progId="Word.Document.12">
                  <p:embed/>
                  <p:pic>
                    <p:nvPicPr>
                      <p:cNvPr id="0" name="图片 3076"/>
                      <p:cNvPicPr/>
                      <p:nvPr/>
                    </p:nvPicPr>
                    <p:blipFill>
                      <a:blip r:embed="rId5"/>
                      <a:stretch>
                        <a:fillRect/>
                      </a:stretch>
                    </p:blipFill>
                    <p:spPr>
                      <a:xfrm>
                        <a:off x="7895908" y="4940935"/>
                        <a:ext cx="971550" cy="952500"/>
                      </a:xfrm>
                      <a:prstGeom prst="rect">
                        <a:avLst/>
                      </a:prstGeom>
                      <a:noFill/>
                      <a:ln w="38100">
                        <a:noFill/>
                        <a:miter/>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600200"/>
            <a:ext cx="10972800" cy="4852988"/>
          </a:xfrm>
        </p:spPr>
        <p:txBody>
          <a:bodyPr vert="horz" wrap="square" lIns="91440" tIns="45720" rIns="91440" bIns="45720" numCol="1" anchor="t" anchorCtr="0" compatLnSpc="1">
            <a:normAutofit fontScale="725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Please register for all teleconferences as follows:</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First name: “COMPANY – FirstName”</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Last name: “</a:t>
            </a:r>
            <a:r>
              <a:rPr kumimoji="0" lang="en-US" altLang="en-US" sz="2400" b="0" i="0" u="none" strike="noStrike" kern="0" cap="none" spc="0" normalizeH="0" baseline="0" noProof="0" dirty="0" err="1">
                <a:ln>
                  <a:noFill/>
                </a:ln>
                <a:solidFill>
                  <a:srgbClr val="FF0000"/>
                </a:solidFill>
                <a:effectLst/>
                <a:uLnTx/>
                <a:uFillTx/>
                <a:latin typeface="+mn-lt"/>
                <a:ea typeface="Arial" panose="020B0604020202020204" pitchFamily="34" charset="0"/>
                <a:cs typeface="+mn-ea"/>
              </a:rPr>
              <a:t>LastName</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(This makes it easier for everyone to see which company wants to talk)</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Delegates should always monitor the 3GPP FTP server and the RAN3 reflector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Workload control for delegates: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Many more CBs and e-mails than a f2f meeting are expected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Hard stops of GTW sessions for regular online technical discussions with a maximum of 30mins overrun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30000"/>
              </a:lnSpc>
              <a:spcBef>
                <a:spcPts val="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Obey the quota rules in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R3-221096</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(noted in RAN3#114bis-e, noted but the contents of this document is agreeable and continues to be the basis for working with quotas in RAN3) </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Engaging in e-mail discussions over the week-end is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discouraged</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 if you do:</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You should not expect replies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Receiving no replies shall not imply </a:t>
            </a:r>
            <a:r>
              <a:rPr kumimoji="0" lang="en-US" altLang="en-US" sz="2000" b="0" i="0" u="none" strike="noStrike" kern="0" cap="none" spc="0" normalizeH="0" baseline="0" noProof="0">
                <a:ln>
                  <a:noFill/>
                </a:ln>
                <a:solidFill>
                  <a:schemeClr val="tx1"/>
                </a:solidFill>
                <a:effectLst/>
                <a:uLnTx/>
                <a:uFillTx/>
                <a:latin typeface="+mn-lt"/>
                <a:ea typeface="Arial" panose="020B0604020202020204" pitchFamily="34" charset="0"/>
                <a:cs typeface="+mn-ea"/>
              </a:rPr>
              <a:t>that there are no </a:t>
            </a: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objections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Chair may step in and suspend the thread</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In the future, MCC may disable access to the RAN3 reflector during the week-end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8434" name="Title 2"/>
          <p:cNvSpPr>
            <a:spLocks noGrp="1"/>
          </p:cNvSpPr>
          <p:nvPr>
            <p:ph type="title"/>
          </p:nvPr>
        </p:nvSpPr>
        <p:spPr/>
        <p:txBody>
          <a:bodyPr vert="horz" wrap="square" lIns="91440" tIns="45720" rIns="91440" bIns="45720" anchor="ctr" anchorCtr="0"/>
          <a:p>
            <a:r>
              <a:rPr lang="en-US" altLang="en-US" dirty="0"/>
              <a:t>Meeting Practicalities (4)</a:t>
            </a:r>
            <a:endParaRPr lang="en-US" altLang="en-US" dirty="0"/>
          </a:p>
        </p:txBody>
      </p:sp>
      <p:sp>
        <p:nvSpPr>
          <p:cNvPr id="1843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11"/>
          <p:cNvSpPr/>
          <p:nvPr/>
        </p:nvSpPr>
        <p:spPr>
          <a:xfrm>
            <a:off x="9604375" y="4221163"/>
            <a:ext cx="2374900" cy="1477962"/>
          </a:xfrm>
          <a:prstGeom prst="rect">
            <a:avLst/>
          </a:prstGeom>
          <a:noFill/>
          <a:ln w="9525">
            <a:noFill/>
          </a:ln>
        </p:spPr>
        <p:txBody>
          <a:bodyPr anchor="t" anchorCtr="0">
            <a:spAutoFit/>
          </a:bodyPr>
          <a:p>
            <a:pPr eaLnBrk="0" hangingPunct="0"/>
            <a:r>
              <a:rPr lang="en-US" altLang="en-US" sz="1800" dirty="0">
                <a:latin typeface="Arial" panose="020B0604020202020204" pitchFamily="34" charset="0"/>
                <a:ea typeface="MS PGothic" panose="020B0600070205080204" pitchFamily="34" charset="-128"/>
              </a:rPr>
              <a:t>Actual schedule to be circulated before the meeting</a:t>
            </a:r>
            <a:endParaRPr lang="en-US" altLang="en-US" sz="1800" dirty="0">
              <a:latin typeface="Arial" panose="020B0604020202020204" pitchFamily="34" charset="0"/>
              <a:ea typeface="MS PGothic" panose="020B0600070205080204" pitchFamily="34" charset="-128"/>
            </a:endParaRPr>
          </a:p>
          <a:p>
            <a:pPr eaLnBrk="0" hangingPunct="0"/>
            <a:endParaRPr lang="en-US" altLang="en-US" sz="1800" dirty="0">
              <a:latin typeface="Arial" panose="020B0604020202020204" pitchFamily="34" charset="0"/>
              <a:ea typeface="MS PGothic" panose="020B0600070205080204" pitchFamily="34" charset="-128"/>
            </a:endParaRPr>
          </a:p>
          <a:p>
            <a:pPr eaLnBrk="0" hangingPunct="0"/>
            <a:r>
              <a:rPr lang="en-US" altLang="en-US" sz="1800" dirty="0">
                <a:latin typeface="Arial" panose="020B0604020202020204" pitchFamily="34" charset="0"/>
                <a:ea typeface="MS PGothic" panose="020B0600070205080204" pitchFamily="34" charset="-128"/>
              </a:rPr>
              <a:t>(All times are UTC)</a:t>
            </a:r>
            <a:endParaRPr lang="en-US" altLang="en-US" sz="1800" dirty="0">
              <a:latin typeface="Arial" panose="020B0604020202020204" pitchFamily="34" charset="0"/>
              <a:ea typeface="MS PGothic" panose="020B0600070205080204" pitchFamily="34" charset="-128"/>
            </a:endParaRPr>
          </a:p>
        </p:txBody>
      </p:sp>
      <p:sp>
        <p:nvSpPr>
          <p:cNvPr id="19458" name="Title 2"/>
          <p:cNvSpPr>
            <a:spLocks noGrp="1"/>
          </p:cNvSpPr>
          <p:nvPr>
            <p:ph type="title"/>
          </p:nvPr>
        </p:nvSpPr>
        <p:spPr>
          <a:xfrm>
            <a:off x="8545513" y="1628775"/>
            <a:ext cx="3433762" cy="1143000"/>
          </a:xfrm>
        </p:spPr>
        <p:txBody>
          <a:bodyPr vert="horz" wrap="square" lIns="91440" tIns="45720" rIns="91440" bIns="45720" anchor="ctr" anchorCtr="0"/>
          <a:p>
            <a:r>
              <a:rPr lang="en-US" altLang="en-US" dirty="0"/>
              <a:t>Sample schedule for e-meeting</a:t>
            </a:r>
            <a:endParaRPr lang="en-US" altLang="en-US" dirty="0"/>
          </a:p>
        </p:txBody>
      </p:sp>
      <p:graphicFrame>
        <p:nvGraphicFramePr>
          <p:cNvPr id="19459" name="对象 1"/>
          <p:cNvGraphicFramePr/>
          <p:nvPr/>
        </p:nvGraphicFramePr>
        <p:xfrm>
          <a:off x="792163" y="301625"/>
          <a:ext cx="7286625" cy="6003925"/>
        </p:xfrm>
        <a:graphic>
          <a:graphicData uri="http://schemas.openxmlformats.org/presentationml/2006/ole">
            <mc:AlternateContent xmlns:mc="http://schemas.openxmlformats.org/markup-compatibility/2006">
              <mc:Choice xmlns:v="urn:schemas-microsoft-com:vml" Requires="v">
                <p:oleObj spid="_x0000_s3078" name="" r:id="rId1" imgW="4311650" imgH="4070350" progId="Paint.Picture">
                  <p:embed/>
                </p:oleObj>
              </mc:Choice>
              <mc:Fallback>
                <p:oleObj name="" r:id="rId1" imgW="4311650" imgH="4070350" progId="Paint.Picture">
                  <p:embed/>
                  <p:pic>
                    <p:nvPicPr>
                      <p:cNvPr id="0" name="图片 3077"/>
                      <p:cNvPicPr/>
                      <p:nvPr/>
                    </p:nvPicPr>
                    <p:blipFill>
                      <a:blip r:embed="rId2"/>
                      <a:stretch>
                        <a:fillRect/>
                      </a:stretch>
                    </p:blipFill>
                    <p:spPr>
                      <a:xfrm>
                        <a:off x="792163" y="301625"/>
                        <a:ext cx="7286625" cy="6003925"/>
                      </a:xfrm>
                      <a:prstGeom prst="rect">
                        <a:avLst/>
                      </a:prstGeom>
                      <a:noFill/>
                      <a:ln w="38100">
                        <a:noFill/>
                        <a:miter/>
                      </a:ln>
                    </p:spPr>
                  </p:pic>
                </p:oleObj>
              </mc:Fallback>
            </mc:AlternateContent>
          </a:graphicData>
        </a:graphic>
      </p:graphicFrame>
      <p:sp>
        <p:nvSpPr>
          <p:cNvPr id="19460"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755"/>
            <a:ext cx="10972800" cy="5096510"/>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25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sz="7000" b="0" i="0" u="none" strike="noStrike" kern="0" cap="none" spc="0" normalizeH="0" baseline="0" noProof="0" dirty="0">
              <a:ln>
                <a:noFill/>
              </a:ln>
              <a:effectLst/>
              <a:highlight>
                <a:srgbClr val="FFFF00"/>
              </a:highlight>
              <a:uLnTx/>
              <a:uFillTx/>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ea typeface="Arial" panose="020B0604020202020204" pitchFamily="34" charset="0"/>
                <a:cs typeface="+mn-ea"/>
              </a:rPr>
              <a:t>2-way remote access: MCC will provide USB device to transfer the audio from those connected to GTW session to the meeting room</a:t>
            </a:r>
            <a:endParaRPr kumimoji="0" lang="en-US" sz="7000" b="0" i="0" u="none" strike="noStrike" kern="0" cap="none" spc="0" normalizeH="0" baseline="0" noProof="0" dirty="0">
              <a:ln>
                <a:noFill/>
              </a:ln>
              <a:effectLst/>
              <a:highlight>
                <a:srgbClr val="FFFF00"/>
              </a:highlight>
              <a:uLnTx/>
              <a:uFillTx/>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ea typeface="Arial" panose="020B0604020202020204" pitchFamily="34" charset="0"/>
                <a:cs typeface="+mn-ea"/>
              </a:rPr>
              <a:t>For RAN3 F2F meeting with 2-way remote access: </a:t>
            </a:r>
            <a:endParaRPr kumimoji="0" lang="en-US" sz="7000" b="0" i="0" u="none" strike="noStrike" kern="0" cap="none" spc="0" normalizeH="0" baseline="0" noProof="0" dirty="0">
              <a:ln>
                <a:noFill/>
              </a:ln>
              <a:effectLst/>
              <a:highlight>
                <a:srgbClr val="FFFF00"/>
              </a:highlight>
              <a:uLnTx/>
              <a:uFillTx/>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cs typeface="+mn-ea"/>
              </a:rPr>
              <a:t>Two meeting rooms: one for main session, the other one for offline discussion</a:t>
            </a:r>
            <a:endParaRPr kumimoji="0" lang="en-US" sz="7000" b="0" i="0" u="none" strike="noStrike" kern="0" cap="none" spc="0" normalizeH="0" baseline="0" noProof="0" dirty="0">
              <a:ln>
                <a:noFill/>
              </a:ln>
              <a:effectLst/>
              <a:highlight>
                <a:srgbClr val="FFFF00"/>
              </a:highlight>
              <a:uLnTx/>
              <a:uFillTx/>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cs typeface="+mn-ea"/>
              </a:rPr>
              <a:t>Booking two parallel GTW sessions for two meeting rooms for entire meeting duration</a:t>
            </a:r>
            <a:endParaRPr kumimoji="0" lang="en-US" sz="7000" b="0" i="0" u="none" strike="noStrike" kern="0" cap="none" spc="0" normalizeH="0" baseline="0" noProof="0" dirty="0">
              <a:ln>
                <a:noFill/>
              </a:ln>
              <a:effectLst/>
              <a:highlight>
                <a:srgbClr val="FFFF00"/>
              </a:highlight>
              <a:uLnTx/>
              <a:uFillTx/>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cs typeface="+mn-ea"/>
              </a:rPr>
              <a:t>TOHRU is planned to be used in order to manage the hand raising sequence including remote participants</a:t>
            </a:r>
            <a:endParaRPr kumimoji="0" lang="en-US" sz="7000" b="0" i="0" u="none" strike="noStrike" kern="0" cap="none" spc="0" normalizeH="0" baseline="0" noProof="0" dirty="0">
              <a:ln>
                <a:noFill/>
              </a:ln>
              <a:effectLst/>
              <a:highlight>
                <a:srgbClr val="FFFF00"/>
              </a:highlight>
              <a:uLnTx/>
              <a:uFillTx/>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cs typeface="+mn-ea"/>
              </a:rPr>
              <a:t>The moderator of the officially organized offline discussion should book the breakout room and announce the offline discussion time slot over RAN3 email reflector</a:t>
            </a:r>
            <a:endParaRPr kumimoji="0" lang="en-US" sz="7000" b="0" i="0" u="none" strike="noStrike" kern="0" cap="none" spc="0" normalizeH="0" baseline="0" noProof="0" dirty="0">
              <a:ln>
                <a:noFill/>
              </a:ln>
              <a:effectLst/>
              <a:highlight>
                <a:srgbClr val="FFFF00"/>
              </a:highlight>
              <a:uLnTx/>
              <a:uFillTx/>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sz="7000" b="0" i="0" u="none" strike="noStrike" kern="0" cap="none" spc="0" normalizeH="0" baseline="0" noProof="0" dirty="0">
                <a:ln>
                  <a:noFill/>
                </a:ln>
                <a:effectLst/>
                <a:highlight>
                  <a:srgbClr val="FFFF00"/>
                </a:highlight>
                <a:uLnTx/>
                <a:uFillTx/>
                <a:cs typeface="+mn-ea"/>
              </a:rPr>
              <a:t>      </a:t>
            </a:r>
            <a:r>
              <a:rPr kumimoji="0" lang="en-US" sz="6400" b="0" i="0" u="none" strike="noStrike" kern="0" cap="none" spc="0" normalizeH="0" baseline="0" noProof="0" dirty="0">
                <a:ln>
                  <a:noFill/>
                </a:ln>
                <a:effectLst/>
                <a:highlight>
                  <a:srgbClr val="FFFF00"/>
                </a:highlight>
                <a:uLnTx/>
                <a:uFillTx/>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sz="7000" b="0" i="0" u="none" strike="noStrike" kern="0" cap="none" spc="0" normalizeH="0" baseline="0" noProof="0" dirty="0">
              <a:ln>
                <a:noFill/>
              </a:ln>
              <a:effectLst/>
              <a:highlight>
                <a:srgbClr val="FFFF00"/>
              </a:highlight>
              <a:uLnTx/>
              <a:uFillTx/>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7000" b="0" i="0" u="none" strike="noStrike" kern="0" cap="none" spc="0" normalizeH="0" baseline="0" noProof="0" dirty="0">
                <a:ln>
                  <a:noFill/>
                </a:ln>
                <a:effectLst/>
                <a:highlight>
                  <a:srgbClr val="FFFF00"/>
                </a:highlight>
                <a:uLnTx/>
                <a:uFillTx/>
                <a:cs typeface="+mn-ea"/>
              </a:rPr>
              <a:t>The moderator of all offline discussion should provide the brief summary of offline discussion over RAN3 email reflector</a:t>
            </a:r>
            <a:endParaRPr kumimoji="0" lang="en-US" altLang="en-US" sz="2000" b="0" i="0" u="none" strike="noStrike" kern="0" cap="none" spc="0" normalizeH="0" baseline="0" noProof="0" dirty="0">
              <a:ln>
                <a:noFill/>
              </a:ln>
              <a:effectLs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All RAN3 meetings at least until end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Q3 2022</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a:t>
            </a:r>
            <a:r>
              <a:rPr kumimoji="0" lang="en-US" altLang="en-US" sz="2800" b="0" i="0" u="none" strike="noStrike" kern="0" cap="none" spc="0" normalizeH="0" baseline="0" noProof="0" dirty="0">
                <a:ln>
                  <a:noFill/>
                </a:ln>
                <a:solidFill>
                  <a:schemeClr val="tx1"/>
                </a:solidFill>
                <a:effectLst/>
                <a:uLnTx/>
                <a:uFillTx/>
                <a:latin typeface="+mn-lt"/>
                <a:ea typeface="+mn-ea"/>
                <a:cs typeface="+mn-cs"/>
              </a:rPr>
              <a:t>will be run as Electronic 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Defined in 3GPP Working Procedures Annex F.4.2</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3GPP Working Procedures Annex I (“Special procedures for exceptional situations restricting travel”) is currently in force</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Deadlines and dates apply to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#117-e</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25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holding elections (Article 22) electronically is not permitted and the rules for accrual of voting rights (Article35) are not changed (e.g., still based on physical participation).</a:t>
            </a:r>
            <a:br>
              <a:rPr lang="en-US" altLang="en-US" sz="1000" dirty="0"/>
            </a:b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 Proxies are not allowed.</a:t>
            </a:r>
            <a:br>
              <a:rPr lang="en-US" altLang="en-US" sz="1000" dirty="0"/>
            </a:br>
            <a:r>
              <a:rPr lang="en-US" altLang="en-US" sz="1000" dirty="0"/>
              <a:t>- Quorum does not apply.</a:t>
            </a:r>
            <a:br>
              <a:rPr lang="en-US" altLang="en-US" sz="1000" dirty="0"/>
            </a:br>
            <a:r>
              <a:rPr lang="en-US" altLang="en-US" sz="1000" dirty="0"/>
              <a:t>- The voting period shall be a minimum of 24 consecutive hours excluding the period 12:00 UTC Friday to 11:59 UTC Monday which excludes Saturday and Sunday in every time zone.</a:t>
            </a:r>
            <a:br>
              <a:rPr lang="en-US" altLang="en-US" sz="1000" dirty="0"/>
            </a:br>
            <a:r>
              <a:rPr lang="en-US" altLang="en-US" sz="1000" dirty="0"/>
              <a:t>- The voting period shall commence no earlier than the start of the Electronic meeting and complete before the closure of the meeting.</a:t>
            </a:r>
            <a:br>
              <a:rPr lang="en-US" altLang="en-US" sz="1000" dirty="0"/>
            </a:br>
            <a:r>
              <a:rPr lang="en-US" altLang="en-US" sz="1000" dirty="0"/>
              <a:t>- The starting and closing times of the vote shall be clearly announced and disseminated to all on the principal TSG or WG membership mail exploder lists.</a:t>
            </a:r>
            <a:br>
              <a:rPr lang="en-US" altLang="en-US" sz="1000" dirty="0"/>
            </a:br>
            <a:r>
              <a:rPr lang="en-US" altLang="en-US" sz="1000" dirty="0"/>
              <a:t>- The list of Voting Members (IMs that are eligible to vote) is as defined in article 35. Delegates vote on behalf of the IM under which they have registered, and only delegates registered for the meeting may vote.</a:t>
            </a:r>
            <a:br>
              <a:rPr lang="en-US" altLang="en-US" sz="1000" dirty="0"/>
            </a:br>
            <a:r>
              <a:rPr lang="en-US" altLang="en-US" sz="1000" dirty="0"/>
              <a:t>- If, in accordance with Article 25, the TSG or WG decides that a secret ballot is required, voting shall preserve the secrecy of the votes cast.</a:t>
            </a:r>
            <a:br>
              <a:rPr lang="en-US" altLang="en-US" sz="1000" dirty="0"/>
            </a:br>
            <a:r>
              <a:rPr lang="en-US" altLang="en-US" sz="1000" dirty="0"/>
              <a:t>- Use of the electronic voting tools provided by the MCC is encouraged.</a:t>
            </a:r>
            <a:br>
              <a:rPr lang="en-US" altLang="en-US" sz="1000" dirty="0"/>
            </a:br>
            <a:br>
              <a:rPr lang="en-US" altLang="en-US" sz="1000" dirty="0"/>
            </a:br>
            <a:r>
              <a:rPr lang="en-US" altLang="en-US" sz="1000" b="1" dirty="0"/>
              <a:t>35.5 Meetings other than ordinary meetings</a:t>
            </a:r>
            <a:br>
              <a:rPr lang="en-US" altLang="en-US" sz="1000" b="1" dirty="0"/>
            </a:br>
            <a:r>
              <a:rPr lang="en-US" altLang="en-US" sz="1000" dirty="0"/>
              <a:t>The following change to article 35.5 is in effect:</a:t>
            </a:r>
            <a:br>
              <a:rPr lang="en-US" altLang="en-US" sz="1000" dirty="0"/>
            </a:br>
            <a:br>
              <a:rPr lang="en-US" altLang="en-US" sz="1000" dirty="0"/>
            </a:br>
            <a:r>
              <a:rPr lang="en-US" altLang="en-US" sz="1000" dirty="0"/>
              <a:t>The text:</a:t>
            </a:r>
            <a:br>
              <a:rPr lang="en-US" altLang="en-US" sz="1000" dirty="0"/>
            </a:br>
            <a:r>
              <a:rPr lang="en-US" altLang="en-US" sz="1000" dirty="0"/>
              <a:t>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br>
              <a:rPr lang="en-US" altLang="en-US" sz="1000" dirty="0"/>
            </a:br>
            <a:br>
              <a:rPr lang="en-US" altLang="en-US" sz="1000" dirty="0"/>
            </a:br>
            <a:r>
              <a:rPr lang="en-US" altLang="en-US" sz="1000" dirty="0"/>
              <a:t>is replaced by:</a:t>
            </a:r>
            <a:br>
              <a:rPr lang="en-US" altLang="en-US" sz="1000" dirty="0"/>
            </a:br>
            <a:r>
              <a:rPr lang="en-US" altLang="en-US" sz="1000" dirty="0"/>
              <a:t>Therefore, all electronic meetings are allowed but only ordinary meetings (see annex F) count towards attendance. However, if a meeting is designated as face-to-face:</a:t>
            </a:r>
            <a:br>
              <a:rPr lang="en-US" altLang="en-US" sz="1000" dirty="0"/>
            </a:br>
            <a:r>
              <a:rPr lang="en-US" altLang="en-US" sz="1000" dirty="0"/>
              <a:t>- provision of bridge and speakerphone capabilities for those requesting it would be at the discretion of the host</a:t>
            </a:r>
            <a:br>
              <a:rPr lang="en-US" altLang="en-US" sz="1000" dirty="0"/>
            </a:br>
            <a:r>
              <a:rPr lang="en-US" altLang="en-US" sz="1000" dirty="0"/>
              <a:t>- those participating by speakerphone are not to be counted toward quorum or attendance, and are not allowed to vote.”</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takes place on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15 -24 Aug</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Daily conference calls will take place</a:t>
            </a:r>
            <a:r>
              <a:rPr kumimoji="0" lang="en-US" altLang="en-US" sz="2400" b="0" i="0" u="none" strike="noStrike" kern="0" cap="none" spc="0" normalizeH="0" baseline="0" noProof="0" dirty="0">
                <a:ln>
                  <a:noFill/>
                </a:ln>
                <a:solidFill>
                  <a:schemeClr val="tx1"/>
                </a:solidFill>
                <a:effectLst/>
                <a:highlight>
                  <a:srgbClr val="FFFF00"/>
                </a:highlight>
                <a:uLnTx/>
                <a:uFillTx/>
                <a:latin typeface="+mn-lt"/>
              </a:rPr>
              <a:t> 15 -24 Aug</a:t>
            </a:r>
            <a:r>
              <a:rPr kumimoji="0" lang="en-US" altLang="en-US" sz="2400" b="0" i="0" u="none" strike="noStrike" kern="0" cap="none" spc="0" normalizeH="0" baseline="0" noProof="0" dirty="0">
                <a:ln>
                  <a:noFill/>
                </a:ln>
                <a:solidFill>
                  <a:schemeClr val="tx1"/>
                </a:solidFill>
                <a:effectLst/>
                <a:uLnTx/>
                <a:uFillTx/>
                <a:latin typeface="+mn-lt"/>
              </a:rPr>
              <a:t>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by e-mail</a:t>
            </a:r>
            <a:endParaRPr kumimoji="0" lang="en-US" altLang="en-US" sz="2400" b="0" i="0" u="none" strike="noStrike" kern="0" cap="none" spc="0" normalizeH="0" baseline="0" noProof="0" dirty="0">
              <a:ln>
                <a:noFill/>
              </a:ln>
              <a:solidFill>
                <a:schemeClr val="tx1"/>
              </a:solidFill>
              <a:effectLst/>
              <a:uLnTx/>
              <a:uFillTx/>
              <a:latin typeface="+mn-lt"/>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rPr>
              <a:t>E-mail discussions set up before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No “offline” GTW sessions in parallel with “online” sessions in this meeting</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557326"/>
            <a:ext cx="10972800" cy="4852999"/>
          </a:xfrm>
        </p:spPr>
        <p:txBody>
          <a:bodyPr vert="horz" wrap="square" lIns="91440" tIns="45720" rIns="91440" bIns="45720" anchor="t" anchorCtr="0"/>
          <a:p>
            <a:pPr fontAlgn="base"/>
            <a:r>
              <a:rPr lang="en-US" altLang="en-US" sz="2400" strike="noStrike" noProof="0" dirty="0">
                <a:ln>
                  <a:noFill/>
                </a:ln>
                <a:solidFill>
                  <a:srgbClr val="FF0000"/>
                </a:solidFill>
                <a:effectLst/>
                <a:highlight>
                  <a:srgbClr val="FFFF00"/>
                </a:highlight>
                <a:uLnTx/>
                <a:uFillTx/>
              </a:rPr>
              <a:t>Invitations to join the conference calls will be sent to those who registered for the meeting before meeting starts</a:t>
            </a:r>
            <a:endParaRPr lang="en-US" altLang="en-US" strike="noStrike" noProof="1" dirty="0"/>
          </a:p>
          <a:p>
            <a:pPr lvl="1" fontAlgn="base"/>
            <a:r>
              <a:rPr lang="en-US" sz="1800" strike="noStrike" noProof="0" dirty="0">
                <a:ln>
                  <a:noFill/>
                </a:ln>
                <a:effectLst/>
                <a:highlight>
                  <a:srgbClr val="FFFF00"/>
                </a:highlight>
                <a:uLnTx/>
                <a:uFillTx/>
                <a:ea typeface="+mn-ea"/>
                <a:cs typeface="+mn-cs"/>
              </a:rPr>
              <a:t>Attendance at ordinary e-meetings now counts towards accrual and maintenance of voting rights. For more details about how the voting rights are acquired/lost, please refer to the working procedures webpage.</a:t>
            </a:r>
            <a:endParaRPr lang="en-US" sz="1800" strike="noStrike" noProof="0" dirty="0">
              <a:ln>
                <a:noFill/>
              </a:ln>
              <a:effectLst/>
              <a:highlight>
                <a:srgbClr val="FFFF00"/>
              </a:highlight>
              <a:uLnTx/>
              <a:uFillTx/>
              <a:ea typeface="+mn-ea"/>
              <a:cs typeface="+mn-cs"/>
            </a:endParaRPr>
          </a:p>
          <a:p>
            <a:pPr lvl="1" fontAlgn="base"/>
            <a:r>
              <a:rPr lang="en-US" sz="1800" strike="noStrike" noProof="0" dirty="0">
                <a:ln>
                  <a:noFill/>
                </a:ln>
                <a:effectLst/>
                <a:highlight>
                  <a:srgbClr val="FFFF00"/>
                </a:highlight>
                <a:uLnTx/>
                <a:uFillTx/>
                <a:ea typeface="+mn-ea"/>
                <a:cs typeface="+mn-cs"/>
              </a:rPr>
              <a:t>You can confirm your attendance at the meeting using the following URL: </a:t>
            </a:r>
            <a:r>
              <a:rPr lang="en-US" sz="1800" strike="noStrike" noProof="0" dirty="0">
                <a:ln>
                  <a:noFill/>
                </a:ln>
                <a:effectLst/>
                <a:highlight>
                  <a:srgbClr val="FFFF00"/>
                </a:highlight>
                <a:uLnTx/>
                <a:uFillTx/>
                <a:ea typeface="+mn-ea"/>
                <a:cs typeface="+mn-cs"/>
                <a:hlinkClick r:id="rId1" action="ppaction://hlinkfile"/>
              </a:rPr>
              <a:t>https://portal.3gpp.org/MtgPresence/registerPresence.aspx</a:t>
            </a:r>
            <a:r>
              <a:rPr lang="en-US" sz="1800" strike="noStrike" noProof="0" dirty="0">
                <a:ln>
                  <a:noFill/>
                </a:ln>
                <a:effectLst/>
                <a:highlight>
                  <a:srgbClr val="FFFF00"/>
                </a:highlight>
                <a:uLnTx/>
                <a:uFillTx/>
                <a:ea typeface="+mn-ea"/>
                <a:cs typeface="+mn-cs"/>
              </a:rPr>
              <a:t>, using the token received in the registration confirmation email.</a:t>
            </a:r>
            <a:endParaRPr lang="en-US" altLang="en-US" strike="noStrike" noProof="1" dirty="0"/>
          </a:p>
          <a:p>
            <a:pPr fontAlgn="base"/>
            <a:r>
              <a:rPr lang="en-US" altLang="en-US" sz="2400" strike="noStrike" noProof="1" dirty="0"/>
              <a:t>E-mail discussions will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2"/>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normAutofit fontScale="77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start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Aug 15,</a:t>
            </a:r>
            <a:r>
              <a:rPr kumimoji="0" lang="en-US" sz="2800" b="0" i="0" u="none" strike="noStrike" kern="0" cap="none" spc="0" normalizeH="0" baseline="0" noProof="0" dirty="0">
                <a:ln>
                  <a:noFill/>
                </a:ln>
                <a:solidFill>
                  <a:srgbClr val="FF0000"/>
                </a:solidFill>
                <a:effectLst/>
                <a:uLnTx/>
                <a:uFillTx/>
                <a:latin typeface="+mn-lt"/>
                <a:ea typeface="+mn-ea"/>
                <a:cs typeface="+mn-cs"/>
              </a:rPr>
              <a:t> 0500 UTC (announced over the RAN3 reflector)</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end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Aug 24 </a:t>
            </a:r>
            <a:r>
              <a:rPr kumimoji="0" lang="en-US" sz="2800" b="0" i="0" u="none" strike="noStrike" kern="0" cap="none" spc="0" normalizeH="0" baseline="0" noProof="0" dirty="0">
                <a:ln>
                  <a:noFill/>
                </a:ln>
                <a:solidFill>
                  <a:srgbClr val="FF0000"/>
                </a:solidFill>
                <a:effectLst/>
                <a:uLnTx/>
                <a:uFillTx/>
                <a:latin typeface="+mn-lt"/>
                <a:ea typeface="+mn-ea"/>
                <a:cs typeface="+mn-cs"/>
              </a:rPr>
              <a:t>at the end of the last conference call</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Daily conference calls</a:t>
            </a:r>
            <a:r>
              <a:rPr kumimoji="0" lang="en-US" sz="2800" b="0" i="0" u="none" strike="noStrike" kern="0" cap="none" spc="0" normalizeH="0" baseline="0" noProof="0" dirty="0">
                <a:ln>
                  <a:noFill/>
                </a:ln>
                <a:solidFill>
                  <a:schemeClr val="tx1"/>
                </a:solidFill>
                <a:effectLst/>
                <a:highlight>
                  <a:srgbClr val="FFFF00"/>
                </a:highlight>
                <a:uLnTx/>
                <a:uFillTx/>
                <a:latin typeface="+mn-lt"/>
                <a:ea typeface="+mn-ea"/>
                <a:cs typeface="+mn-cs"/>
              </a:rPr>
              <a:t> Aug 15 - Aug 24</a:t>
            </a:r>
            <a:endPar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For sessions that run for more than 2 h, there will be a 5-10 min. break at the middle of the session</a:t>
            </a:r>
            <a:endParaRPr kumimoji="0" lang="en-US" altLang="en-US" sz="2400" b="0" i="0" u="none" strike="noStrike" kern="0" cap="none" spc="0" normalizeH="0" baseline="0" noProof="0" dirty="0">
              <a:ln>
                <a:noFill/>
              </a:ln>
              <a:effectLst/>
              <a:uLnTx/>
              <a:uFillTx/>
              <a:latin typeface="+mn-lt"/>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Schedule sent out on the week before the meeting</a:t>
            </a:r>
            <a:endParaRPr kumimoji="0" 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hlinkClick r:id="rId2"/>
              </a:rPr>
              <a:t>https://www.timeanddate.com/worldclock/converter.html</a:t>
            </a:r>
            <a:endParaRPr kumimoji="0" 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Purpose of conference calls: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a) treat LSs, corrections (which then may be sent “offline” as needed – business as usual)</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b) set up CB as needed (the Chair can also set them up on the week before the meeting – everything will be documented in the Chair’s Notes, regularly uploaded in the appropriate folder)</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c) endorse BLs, Rapporteurs’ corrections</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d) check status of e-mail discussions if nee</a:t>
            </a:r>
            <a:r>
              <a:rPr kumimoji="0" lang="en-US" altLang="en-US" sz="2400" b="0" i="0" u="none" strike="noStrike" kern="0" cap="none" spc="0" normalizeH="0" baseline="0" noProof="0" dirty="0">
                <a:ln>
                  <a:noFill/>
                </a:ln>
                <a:solidFill>
                  <a:schemeClr val="tx1"/>
                </a:solidFill>
                <a:effectLst/>
                <a:uLnTx/>
                <a:uFillTx/>
                <a:latin typeface="+mn-lt"/>
                <a:cs typeface="+mn-ea"/>
              </a:rPr>
              <a:t>ded (e.g. may be flagged to the group)</a:t>
            </a:r>
            <a:endParaRPr kumimoji="0" lang="en-US" altLang="en-US" sz="2400" b="0" i="0" u="none" strike="noStrike" kern="0" cap="none" spc="0" normalizeH="0" baseline="0" noProof="0" dirty="0">
              <a:ln>
                <a:noFill/>
              </a:ln>
              <a:solidFill>
                <a:schemeClr val="tx1"/>
              </a:solidFill>
              <a:effectLst/>
              <a:uLnTx/>
              <a:uFillTx/>
              <a:latin typeface="+mn-lt"/>
              <a:cs typeface="+mn-ea"/>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cs typeface="+mn-ea"/>
              </a:rPr>
              <a:t>e) Attempt “quick” agreement on some issues, at Chair/Vice Chair’s discretion</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5362" name="Title 2"/>
          <p:cNvSpPr>
            <a:spLocks noGrp="1"/>
          </p:cNvSpPr>
          <p:nvPr>
            <p:ph type="title"/>
          </p:nvPr>
        </p:nvSpPr>
        <p:spPr/>
        <p:txBody>
          <a:bodyPr vert="horz" wrap="square" lIns="91440" tIns="45720" rIns="91440" bIns="45720" anchor="ctr" anchorCtr="0"/>
          <a:p>
            <a:r>
              <a:rPr lang="en-US" altLang="en-US" dirty="0"/>
              <a:t>Meeting Practicalities (1)</a:t>
            </a:r>
            <a:endParaRPr lang="en-US" altLang="en-US" dirty="0"/>
          </a:p>
        </p:txBody>
      </p:sp>
      <p:sp>
        <p:nvSpPr>
          <p:cNvPr id="1536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408"/>
            <a:ext cx="10972800" cy="5183216"/>
          </a:xfrm>
          <a:effectLst/>
          <a:scene3d>
            <a:camera prst="orthographicFront"/>
            <a:lightRig rig="balanced" dir="t"/>
          </a:scene3d>
          <a:sp3d prstMaterial="plastic"/>
        </p:spPr>
        <p:txBody>
          <a:bodyPr vert="horz" wrap="square" lIns="91440" tIns="45720" rIns="91440" bIns="45720" numCol="1" anchor="t" anchorCtr="0" compatLnSpc="1">
            <a:normAutofit fontScale="52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E-mail discussions are assigned by Chair, Vice-Chairs on the week before the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Listed in the Chair’s Notes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Once the meeting starts, the scope for e-mail discussions is not expected to change</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Same numbering but different colors for </a:t>
            </a:r>
            <a:r>
              <a:rPr kumimoji="0" lang="en-US" sz="2400" b="1" i="0" u="none" strike="noStrike" kern="0" cap="none" spc="0" normalizeH="0" baseline="0" noProof="0" dirty="0">
                <a:ln>
                  <a:noFill/>
                </a:ln>
                <a:solidFill>
                  <a:srgbClr val="FF33CC"/>
                </a:solidFill>
                <a:effectLst/>
                <a:uLnTx/>
                <a:uFillTx/>
                <a:latin typeface="+mn-lt"/>
              </a:rPr>
              <a:t>CBs</a:t>
            </a:r>
            <a:r>
              <a:rPr kumimoji="0" lang="en-US" sz="2400" b="0" i="0" u="none" strike="noStrike" kern="0" cap="none" spc="0" normalizeH="0" baseline="0" noProof="0" dirty="0">
                <a:ln>
                  <a:noFill/>
                </a:ln>
                <a:solidFill>
                  <a:schemeClr val="tx1"/>
                </a:solidFill>
                <a:effectLst/>
                <a:uLnTx/>
                <a:uFillTx/>
                <a:latin typeface="+mn-lt"/>
              </a:rPr>
              <a:t> and </a:t>
            </a:r>
            <a:r>
              <a:rPr kumimoji="0" lang="en-US" sz="2400" b="1" i="0" u="none" strike="noStrike" kern="0" cap="none" spc="0" normalizeH="0" baseline="0" noProof="0" dirty="0">
                <a:ln>
                  <a:noFill/>
                </a:ln>
                <a:solidFill>
                  <a:srgbClr val="800080"/>
                </a:solidFill>
                <a:effectLst/>
                <a:uLnTx/>
                <a:uFillTx/>
                <a:latin typeface="+mn-lt"/>
              </a:rPr>
              <a:t>e-mail </a:t>
            </a:r>
            <a:r>
              <a:rPr kumimoji="0" lang="en-US" sz="2400" b="0" i="0" u="none" strike="noStrike" kern="0" cap="none" spc="0" normalizeH="0" baseline="0" noProof="0" dirty="0">
                <a:ln>
                  <a:noFill/>
                </a:ln>
                <a:solidFill>
                  <a:schemeClr val="tx1"/>
                </a:solidFill>
                <a:effectLst/>
                <a:uLnTx/>
                <a:uFillTx/>
                <a:latin typeface="+mn-lt"/>
              </a:rPr>
              <a:t>discussions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All drafts and Tdocs are to be uploaded to the appropriate Inbox/Drafts/… folder on the 3GPP FTP server</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highlight>
                  <a:srgbClr val="FFFF00"/>
                </a:highlight>
                <a:uLnTx/>
                <a:uFillTx/>
                <a:latin typeface="+mn-lt"/>
              </a:rPr>
              <a:t>If NWM is assigned for the CB summary, please follow the guidelines for NWM (found in the Invitation folder on the server) and use the same title as the name of CB for fast lookup, e..g, CB: # 1_Name_RAN3_117_e        </a:t>
            </a:r>
            <a:endParaRPr kumimoji="0" lang="en-US" sz="2400" b="0" i="0" u="none" strike="noStrike" kern="0" cap="none" spc="0" normalizeH="0" baseline="0" noProof="0" dirty="0">
              <a:ln>
                <a:noFill/>
              </a:ln>
              <a:solidFill>
                <a:schemeClr val="tx1"/>
              </a:solidFill>
              <a:effectLst/>
              <a:highlight>
                <a:srgbClr val="FFFF00"/>
              </a:highlight>
              <a:uLnTx/>
              <a:uFillTx/>
              <a:latin typeface="+mn-lt"/>
            </a:endParaRPr>
          </a:p>
          <a:p>
            <a:pPr marL="285750" marR="0" lvl="0"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solidFill>
                  <a:schemeClr val="tx1"/>
                </a:solidFill>
                <a:effectLst/>
                <a:uLnTx/>
                <a:uFillTx/>
                <a:latin typeface="+mn-lt"/>
              </a:rPr>
              <a:t>The initial summary should be uploaded after e-meeting starts, If moderator who is not convenient to the start time of e-meeting, it's allowed to silently upload the initial summary early.</a:t>
            </a:r>
            <a:endParaRPr kumimoji="0" lang="en-US" sz="2800" b="0" i="0" u="none" strike="noStrike" kern="0" cap="none" spc="0" normalizeH="0" baseline="0" noProof="0" dirty="0">
              <a:ln>
                <a:noFill/>
              </a:ln>
              <a:solidFill>
                <a:schemeClr val="tx1"/>
              </a:solidFill>
              <a:effectLst/>
              <a:highlight>
                <a:srgbClr val="FFFF00"/>
              </a:highligh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Deadline for e-mail discussions and CBs should be announced by the moderator for each round</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Technical discussion shall stop at the deadline!</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“Semi-final” draft summaries should be visible at least 2 hours before online session starts!</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All summaries of offline discussion shall clearly state the discussion status, including any proposed conclusions/agreements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e.g. “propose to agree that…” / “propose to agree R3-20xxxx” / “to be continued” / “no agreement”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Source for summary of offline discussion documents: “</a:t>
            </a:r>
            <a:r>
              <a:rPr kumimoji="0" lang="en-US" altLang="en-US" sz="2400" b="0" i="0" u="none" strike="noStrike" kern="0" cap="none" spc="0" normalizeH="0" baseline="0" noProof="0" dirty="0" err="1">
                <a:ln>
                  <a:noFill/>
                </a:ln>
                <a:solidFill>
                  <a:srgbClr val="FF0000"/>
                </a:solidFill>
                <a:effectLst/>
                <a:uLnTx/>
                <a:uFillTx/>
                <a:latin typeface="+mn-lt"/>
              </a:rPr>
              <a:t>CompanyXXXX</a:t>
            </a:r>
            <a:r>
              <a:rPr kumimoji="0" lang="en-US" altLang="en-US" sz="2400" b="0" i="0" u="none" strike="noStrike" kern="0" cap="none" spc="0" normalizeH="0" baseline="0" noProof="0" dirty="0">
                <a:ln>
                  <a:noFill/>
                </a:ln>
                <a:solidFill>
                  <a:srgbClr val="FF0000"/>
                </a:solidFill>
                <a:effectLst/>
                <a:uLnTx/>
                <a:uFillTx/>
                <a:latin typeface="+mn-lt"/>
              </a:rPr>
              <a:t> (Moderator)”</a:t>
            </a:r>
            <a:endParaRPr kumimoji="0" lang="en-US" alt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Please follow the suggested template!</a:t>
            </a:r>
            <a:endParaRPr kumimoji="0" lang="en-US" altLang="en-US" sz="2400" b="0" i="0" u="none" strike="noStrike" kern="0" cap="none" spc="0" normalizeH="0" baseline="0" noProof="0" dirty="0">
              <a:ln>
                <a:noFill/>
              </a:ln>
              <a:solidFill>
                <a:srgbClr val="FF0000"/>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Deadline for summaries of all e-mail disc. &amp; CBs: Tuesday, Aug 23,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trike="noStrike" noProof="0" dirty="0">
                <a:ln>
                  <a:noFill/>
                </a:ln>
                <a:solidFill>
                  <a:srgbClr val="FF0000"/>
                </a:solidFill>
                <a:effectLst/>
                <a:highlight>
                  <a:srgbClr val="FFFF00"/>
                </a:highlight>
                <a:uLnTx/>
                <a:uFillTx/>
                <a:sym typeface="+mn-ea"/>
              </a:rPr>
              <a:t>Deadline for summaries of all additional e-mail disc. &amp; CBs: Wednesday, Aug 24,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Chair then incorporates the status from the summaries into the Chair’s Notes and uploads the notes on the server</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Comments about the e-mail discussion conclusions can be made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Comment “resolution”, where needed, takes place during the last 2 online sessions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(Aug 23-24)</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E-mail discussions (if any) after the meeting closes: only to finalize details if needed</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6386" name="Title 2"/>
          <p:cNvSpPr>
            <a:spLocks noGrp="1"/>
          </p:cNvSpPr>
          <p:nvPr>
            <p:ph type="title"/>
          </p:nvPr>
        </p:nvSpPr>
        <p:spPr/>
        <p:txBody>
          <a:bodyPr vert="horz" wrap="square" lIns="91440" tIns="45720" rIns="91440" bIns="45720" anchor="ctr" anchorCtr="0"/>
          <a:p>
            <a:r>
              <a:rPr lang="en-US" altLang="en-US" dirty="0"/>
              <a:t>Meeting Practicalities (2)</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12067</Words>
  <Application>WPS 演示</Application>
  <PresentationFormat/>
  <Paragraphs>178</Paragraphs>
  <Slides>14</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3</vt:i4>
      </vt:variant>
      <vt:variant>
        <vt:lpstr>幻灯片标题</vt:lpstr>
      </vt:variant>
      <vt:variant>
        <vt:i4>14</vt:i4>
      </vt:variant>
    </vt:vector>
  </HeadingPairs>
  <TitlesOfParts>
    <vt:vector size="29"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3_Office Theme</vt:lpstr>
      <vt:lpstr>Excel.Sheet.12</vt:lpstr>
      <vt:lpstr>Word.Document.12</vt:lpstr>
      <vt:lpstr>Paint.Picture</vt:lpstr>
      <vt:lpstr>Guidelines for RAN3 Electronic Meetings</vt:lpstr>
      <vt:lpstr>Background (1)</vt:lpstr>
      <vt:lpstr>Background (2)</vt:lpstr>
      <vt:lpstr>Background (3)</vt:lpstr>
      <vt:lpstr>Guidelines (1)</vt:lpstr>
      <vt:lpstr>Guidelines (2)</vt:lpstr>
      <vt:lpstr>Guidelines (3)</vt:lpstr>
      <vt:lpstr>Meeting Practicalities (1)</vt:lpstr>
      <vt:lpstr>Meeting Practicalities (2)</vt:lpstr>
      <vt:lpstr>Meeting Practicalities (3)</vt:lpstr>
      <vt:lpstr>Meeting Practicalities (4)</vt:lpstr>
      <vt:lpstr>Sample schedule for e-meeting</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7457</cp:revision>
  <dcterms:created xsi:type="dcterms:W3CDTF">2009-06-02T04:11:00Z</dcterms:created>
  <dcterms:modified xsi:type="dcterms:W3CDTF">2022-07-26T07:26:08Z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