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1" r:id="rId4"/>
    <p:sldId id="262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008801-3D40-4FAE-8D4C-7C47D623D533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70E84-E75E-492C-9E24-8CA6B55A1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458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70E84-E75E-492C-9E24-8CA6B55A1B6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661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70E84-E75E-492C-9E24-8CA6B55A1B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646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70E84-E75E-492C-9E24-8CA6B55A1B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97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70E84-E75E-492C-9E24-8CA6B55A1B6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31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6E2B1-9EEB-4816-803F-54945242C1F9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18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F2BC-4312-40FA-B8FC-01BEBFA17270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54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3F11-695B-4003-8A91-CACCC4BDE804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66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25091-EB4B-44A7-9612-F772F12B2149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73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F42F0-6217-40BF-82DB-E3B1EFB9685D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03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CAD9-7B17-4707-BA6D-78BB7C580007}" type="datetime1">
              <a:rPr lang="en-US" smtClean="0"/>
              <a:t>2/24/2022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035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72048-7337-41E2-96AE-33A57F7B804C}" type="datetime1">
              <a:rPr lang="en-US" smtClean="0"/>
              <a:t>2/24/2022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410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8C514-6178-43F4-AC28-97BC1369F86F}" type="datetime1">
              <a:rPr lang="en-US" smtClean="0"/>
              <a:t>2/24/2022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773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EC722-A6B2-4E43-A27E-33BF68785B74}" type="datetime1">
              <a:rPr lang="en-US" smtClean="0"/>
              <a:t>2/24/2022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919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D242C-D8C5-4F3B-A538-BC2DA773C861}" type="datetime1">
              <a:rPr lang="en-US" smtClean="0"/>
              <a:t>2/24/2022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078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680D9-7892-4DB3-A8E0-D84002DCB416}" type="datetime1">
              <a:rPr lang="en-US" smtClean="0"/>
              <a:t>2/24/2022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85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9E3A4-9EB8-4D3A-9FB1-266DCE1AF1C6}" type="datetime1">
              <a:rPr lang="en-US" smtClean="0"/>
              <a:t>2/24/2022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15E84-B891-49E0-9C3E-3E3C2CCCF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1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3061" y="1122363"/>
            <a:ext cx="10106108" cy="1740107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Way Forward on Rel-17 NR MBS WI</a:t>
            </a:r>
            <a:endParaRPr 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CATT, </a:t>
            </a:r>
            <a:r>
              <a:rPr lang="en-US" dirty="0"/>
              <a:t>Lenovo, Motorola </a:t>
            </a:r>
            <a:r>
              <a:rPr lang="en-US" dirty="0" smtClean="0"/>
              <a:t>Mobility</a:t>
            </a:r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441297" y="300728"/>
            <a:ext cx="11529392" cy="77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US" sz="2000" b="1" dirty="0" smtClean="0">
                <a:effectLst/>
                <a:latin typeface="Arial" panose="020B0604020202020204" pitchFamily="34" charset="0"/>
                <a:ea typeface="MS Mincho"/>
              </a:rPr>
              <a:t>3GPP TSG-RAN WG3 #115-e								</a:t>
            </a:r>
            <a:r>
              <a:rPr lang="en-US" sz="2000" b="1" dirty="0">
                <a:latin typeface="Arial" panose="020B0604020202020204" pitchFamily="34" charset="0"/>
                <a:ea typeface="MS Mincho"/>
              </a:rPr>
              <a:t>R3-222593</a:t>
            </a:r>
          </a:p>
          <a:p>
            <a:r>
              <a:rPr lang="en-US" dirty="0" smtClean="0">
                <a:effectLst/>
                <a:latin typeface="Arial" panose="020B0604020202020204" pitchFamily="34" charset="0"/>
                <a:ea typeface="MS Mincho"/>
              </a:rPr>
              <a:t>Online, 21</a:t>
            </a:r>
            <a:r>
              <a:rPr lang="en-US" baseline="30000" dirty="0" smtClean="0">
                <a:effectLst/>
                <a:latin typeface="Arial" panose="020B0604020202020204" pitchFamily="34" charset="0"/>
                <a:ea typeface="MS Mincho"/>
              </a:rPr>
              <a:t>st</a:t>
            </a:r>
            <a:r>
              <a:rPr lang="en-US" dirty="0" smtClean="0">
                <a:effectLst/>
                <a:latin typeface="Arial" panose="020B0604020202020204" pitchFamily="34" charset="0"/>
                <a:ea typeface="MS Mincho"/>
              </a:rPr>
              <a:t> February - 3</a:t>
            </a:r>
            <a:r>
              <a:rPr lang="en-US" baseline="30000" dirty="0" smtClean="0">
                <a:effectLst/>
                <a:latin typeface="Arial" panose="020B0604020202020204" pitchFamily="34" charset="0"/>
                <a:ea typeface="MS Mincho"/>
              </a:rPr>
              <a:t>rd</a:t>
            </a:r>
            <a:r>
              <a:rPr lang="en-US" dirty="0" smtClean="0">
                <a:effectLst/>
                <a:latin typeface="Arial" panose="020B0604020202020204" pitchFamily="34" charset="0"/>
                <a:ea typeface="MS Mincho"/>
              </a:rPr>
              <a:t> March 2022</a:t>
            </a:r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448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MBS2: Session Management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BC: </a:t>
            </a:r>
          </a:p>
          <a:p>
            <a:pPr lvl="1"/>
            <a:r>
              <a:rPr lang="en-US" altLang="zh-CN" dirty="0" smtClean="0">
                <a:solidFill>
                  <a:srgbClr val="0070C0"/>
                </a:solidFill>
              </a:rPr>
              <a:t>One procedure to include multiple Area Sessions for location dependent service</a:t>
            </a:r>
          </a:p>
          <a:p>
            <a:pPr lvl="1"/>
            <a:r>
              <a:rPr lang="en-US" altLang="zh-CN" dirty="0" smtClean="0">
                <a:solidFill>
                  <a:srgbClr val="0070C0"/>
                </a:solidFill>
              </a:rPr>
              <a:t>Support RAN triggered BC Session Release procedure</a:t>
            </a:r>
          </a:p>
          <a:p>
            <a:r>
              <a:rPr lang="en-US" dirty="0" smtClean="0"/>
              <a:t>For MC: 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Include Area Information(s) in Distribution Setup Response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No </a:t>
            </a:r>
            <a:r>
              <a:rPr lang="en-US" dirty="0" err="1" smtClean="0">
                <a:solidFill>
                  <a:srgbClr val="C00000"/>
                </a:solidFill>
              </a:rPr>
              <a:t>QoS</a:t>
            </a:r>
            <a:r>
              <a:rPr lang="en-US" dirty="0" smtClean="0">
                <a:solidFill>
                  <a:srgbClr val="C00000"/>
                </a:solidFill>
              </a:rPr>
              <a:t> information and Area Information in Activation Request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Stop discussion on SA2 Note 4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2</a:t>
            </a:fld>
            <a:endParaRPr lang="en-US"/>
          </a:p>
        </p:txBody>
      </p:sp>
      <p:sp>
        <p:nvSpPr>
          <p:cNvPr id="4" name="矩形 3"/>
          <p:cNvSpPr/>
          <p:nvPr/>
        </p:nvSpPr>
        <p:spPr>
          <a:xfrm>
            <a:off x="10512998" y="302766"/>
            <a:ext cx="132600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MS Mincho"/>
              </a:rPr>
              <a:t>R3-222593</a:t>
            </a:r>
          </a:p>
        </p:txBody>
      </p:sp>
    </p:spTree>
    <p:extLst>
      <p:ext uri="{BB962C8B-B14F-4D97-AF65-F5344CB8AC3E}">
        <p14:creationId xmlns:p14="http://schemas.microsoft.com/office/powerpoint/2010/main" val="181834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MBS3: E1 F1 bearer management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</a:rPr>
              <a:t>In case RAN2 agree to introduce common MC </a:t>
            </a:r>
            <a:r>
              <a:rPr lang="en-US" altLang="zh-CN" sz="2400" dirty="0" err="1" smtClean="0">
                <a:solidFill>
                  <a:srgbClr val="0070C0"/>
                </a:solidFill>
              </a:rPr>
              <a:t>CellGroupConfig</a:t>
            </a:r>
            <a:endParaRPr lang="en-US" altLang="zh-CN" sz="24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0070C0"/>
                </a:solidFill>
              </a:rPr>
              <a:t>Support PTP retransmission and PTP only F1-U bearers</a:t>
            </a:r>
          </a:p>
          <a:p>
            <a:pPr lvl="1"/>
            <a:r>
              <a:rPr lang="en-US" altLang="zh-CN" sz="2000" dirty="0" smtClean="0">
                <a:solidFill>
                  <a:srgbClr val="0070C0"/>
                </a:solidFill>
              </a:rPr>
              <a:t>MC Session control via common procedures</a:t>
            </a:r>
          </a:p>
          <a:p>
            <a:pPr lvl="1"/>
            <a:endParaRPr lang="en-US" altLang="zh-CN" sz="2000" dirty="0" smtClean="0">
              <a:solidFill>
                <a:srgbClr val="0070C0"/>
              </a:solidFill>
            </a:endParaRPr>
          </a:p>
          <a:p>
            <a:r>
              <a:rPr lang="en-US" altLang="zh-CN" sz="2400" dirty="0" smtClean="0">
                <a:solidFill>
                  <a:srgbClr val="C00000"/>
                </a:solidFill>
              </a:rPr>
              <a:t>In case RAN2 do not agree to introduce common MC 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CellGroupConfig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 lvl="1"/>
            <a:r>
              <a:rPr lang="en-GB" sz="2000" dirty="0" smtClean="0">
                <a:solidFill>
                  <a:srgbClr val="C00000"/>
                </a:solidFill>
              </a:rPr>
              <a:t>Reuse </a:t>
            </a:r>
            <a:r>
              <a:rPr lang="en-GB" sz="2000" dirty="0">
                <a:solidFill>
                  <a:srgbClr val="C00000"/>
                </a:solidFill>
              </a:rPr>
              <a:t>existing F1/E1AP procedures to manage the multicast MRB related context/bearers.</a:t>
            </a:r>
            <a:endParaRPr lang="en-US" sz="2000" dirty="0">
              <a:solidFill>
                <a:srgbClr val="C00000"/>
              </a:solidFill>
            </a:endParaRPr>
          </a:p>
          <a:p>
            <a:pPr lvl="1"/>
            <a:r>
              <a:rPr lang="en-GB" sz="2000" dirty="0" smtClean="0">
                <a:solidFill>
                  <a:srgbClr val="C00000"/>
                </a:solidFill>
              </a:rPr>
              <a:t>Introduce </a:t>
            </a:r>
            <a:r>
              <a:rPr lang="en-GB" sz="2000" dirty="0">
                <a:solidFill>
                  <a:srgbClr val="C00000"/>
                </a:solidFill>
              </a:rPr>
              <a:t>non-UE associated F1/E1AP procedures to setup and release the shared F1-U tunnel.</a:t>
            </a:r>
            <a:endParaRPr lang="en-US" sz="2000" dirty="0">
              <a:solidFill>
                <a:srgbClr val="C00000"/>
              </a:solidFill>
            </a:endParaRPr>
          </a:p>
          <a:p>
            <a:pPr lvl="2"/>
            <a:endParaRPr lang="en-US" sz="18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3</a:t>
            </a:fld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5787390" y="1456293"/>
            <a:ext cx="552850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Note that in RAN2Offline043, there are 5 Yes, and 15 NO </a:t>
            </a:r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10512998" y="302766"/>
            <a:ext cx="132600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MS Mincho"/>
              </a:rPr>
              <a:t>R3-222593</a:t>
            </a:r>
          </a:p>
        </p:txBody>
      </p:sp>
    </p:spTree>
    <p:extLst>
      <p:ext uri="{BB962C8B-B14F-4D97-AF65-F5344CB8AC3E}">
        <p14:creationId xmlns:p14="http://schemas.microsoft.com/office/powerpoint/2010/main" val="1471895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MBS5: HO between supporting nodes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Provide MBS information from Source to Target outside of PDU Session level IE, </a:t>
            </a:r>
            <a:r>
              <a:rPr lang="en-US" sz="2400" dirty="0" smtClean="0">
                <a:solidFill>
                  <a:srgbClr val="C00000"/>
                </a:solidFill>
              </a:rPr>
              <a:t>include associated QFI related information inside of PDU Session level IE.</a:t>
            </a:r>
          </a:p>
          <a:p>
            <a:r>
              <a:rPr lang="en-US" sz="2400" dirty="0" smtClean="0"/>
              <a:t>Provide the MBS Progress (PDCP COUNT</a:t>
            </a:r>
            <a:r>
              <a:rPr lang="en-US" sz="2400" dirty="0" smtClean="0">
                <a:solidFill>
                  <a:srgbClr val="C00000"/>
                </a:solidFill>
              </a:rPr>
              <a:t>, QFI SN</a:t>
            </a:r>
            <a:r>
              <a:rPr lang="en-US" sz="2400" dirty="0" smtClean="0"/>
              <a:t>) from Source to Target, in Handover Preparation </a:t>
            </a:r>
            <a:r>
              <a:rPr lang="en-US" sz="2400" dirty="0" smtClean="0">
                <a:solidFill>
                  <a:srgbClr val="C00000"/>
                </a:solidFill>
              </a:rPr>
              <a:t>and SN Status Transfer</a:t>
            </a:r>
            <a:r>
              <a:rPr lang="en-US" sz="2400" dirty="0" smtClean="0"/>
              <a:t>. </a:t>
            </a:r>
          </a:p>
          <a:p>
            <a:r>
              <a:rPr lang="en-US" sz="2400" dirty="0" smtClean="0">
                <a:solidFill>
                  <a:srgbClr val="C00000"/>
                </a:solidFill>
              </a:rPr>
              <a:t>Support Data Forwarding between supporting nodes.</a:t>
            </a:r>
          </a:p>
          <a:p>
            <a:pPr lvl="1"/>
            <a:r>
              <a:rPr lang="en-US" sz="2000" dirty="0" smtClean="0">
                <a:solidFill>
                  <a:srgbClr val="C00000"/>
                </a:solidFill>
              </a:rPr>
              <a:t>Provide the MBS Progress from Target to Source to stop data forwarding.</a:t>
            </a:r>
          </a:p>
          <a:p>
            <a:r>
              <a:rPr lang="en-US" sz="2400" dirty="0" smtClean="0">
                <a:solidFill>
                  <a:srgbClr val="0070C0"/>
                </a:solidFill>
              </a:rPr>
              <a:t>Exchange </a:t>
            </a:r>
            <a:r>
              <a:rPr lang="en-US" sz="2400" dirty="0">
                <a:solidFill>
                  <a:srgbClr val="0070C0"/>
                </a:solidFill>
              </a:rPr>
              <a:t>the Shared NG-U Termination Information over interfaces (NG, </a:t>
            </a:r>
            <a:r>
              <a:rPr lang="en-US" sz="2400" dirty="0" err="1">
                <a:solidFill>
                  <a:srgbClr val="0070C0"/>
                </a:solidFill>
              </a:rPr>
              <a:t>Xn</a:t>
            </a:r>
            <a:r>
              <a:rPr lang="en-US" sz="2400" dirty="0">
                <a:solidFill>
                  <a:srgbClr val="0070C0"/>
                </a:solidFill>
              </a:rPr>
              <a:t>, E1).</a:t>
            </a:r>
          </a:p>
          <a:p>
            <a:r>
              <a:rPr lang="en-US" sz="2400" dirty="0" smtClean="0">
                <a:solidFill>
                  <a:srgbClr val="C00000"/>
                </a:solidFill>
              </a:rPr>
              <a:t>Capture how to support PDCP SN sync in the spec.</a:t>
            </a:r>
          </a:p>
          <a:p>
            <a:endParaRPr lang="en-US" sz="24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4</a:t>
            </a:fld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10512998" y="302766"/>
            <a:ext cx="132600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MS Mincho"/>
              </a:rPr>
              <a:t>R3-222593</a:t>
            </a:r>
          </a:p>
        </p:txBody>
      </p:sp>
    </p:spTree>
    <p:extLst>
      <p:ext uri="{BB962C8B-B14F-4D97-AF65-F5344CB8AC3E}">
        <p14:creationId xmlns:p14="http://schemas.microsoft.com/office/powerpoint/2010/main" val="2349189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15E84-B891-49E0-9C3E-3E3C2CCCFD91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618370"/>
              </p:ext>
            </p:extLst>
          </p:nvPr>
        </p:nvGraphicFramePr>
        <p:xfrm>
          <a:off x="60960" y="94102"/>
          <a:ext cx="11953656" cy="6567702"/>
        </p:xfrm>
        <a:graphic>
          <a:graphicData uri="http://schemas.openxmlformats.org/drawingml/2006/table">
            <a:tbl>
              <a:tblPr/>
              <a:tblGrid>
                <a:gridCol w="942331"/>
                <a:gridCol w="424485"/>
                <a:gridCol w="10586840"/>
              </a:tblGrid>
              <a:tr h="10921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MBS2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407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R3-222593 Huawei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For BC: One procedure to include multiple Area Sessions for location dependent service</a:t>
                      </a:r>
                      <a:b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For BC: Support RAN triggered BC Session Release procedure</a:t>
                      </a:r>
                      <a:b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For MC: Include Area Information(s) in Distribution Setup Response</a:t>
                      </a:r>
                      <a:b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For MC: No QoS information and Area Information in Activation Request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For MC: Stop discussion on SA2 Note 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52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R3-222589 Ericsson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MC Session Parameters (QOS &amp; Area Info) included in Multicast Distribution Response but not in Activation Request</a:t>
                      </a:r>
                      <a:b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No MC Session parameters anywhere in UE associated </a:t>
                      </a:r>
                      <a:r>
                        <a:rPr lang="en-US" sz="11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signalling</a:t>
                      </a:r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, apart from joining information and, if included, associated </a:t>
                      </a:r>
                      <a:r>
                        <a:rPr lang="en-US" sz="11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flow info.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LS to SA2 to acknowledge RAN3 support of associated PDU Sessions with deactivated UP connection, join information carried in UE </a:t>
                      </a:r>
                      <a:r>
                        <a:rPr lang="en-US" sz="11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Ctxt</a:t>
                      </a: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signalling</a:t>
                      </a: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&amp; DL NAS Transfer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921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MBS3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31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R3-222593 Huawei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In case RAN2 agree to introduce common MC </a:t>
                      </a:r>
                      <a:r>
                        <a:rPr lang="en-US" sz="1100" b="0" i="0" u="none" strike="noStrike" dirty="0" err="1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CellGroupConfig</a:t>
                      </a: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  Support PTP retransmission and PTP only F1-U bearers</a:t>
                      </a:r>
                      <a:b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  MC Session control via common procedures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In case RAN2 do not agree to introduce common MC </a:t>
                      </a:r>
                      <a:r>
                        <a:rPr lang="en-US" sz="1100" b="0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CellGroupConfig</a:t>
                      </a: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 Reuse existing F1/E1AP procedures to manage the multicast MRB related context/bearers.</a:t>
                      </a:r>
                      <a:b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 Introduce non-UE associated F1/E1AP procedures to setup and release the shared F1-U tunnel.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76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R3-222589 Ericsson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F1/E1 MC MBS Session resource control in MBS-associated procedures only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921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MBS5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917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R3-222593 Huawei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Provide MBS information from Source to Target outside of PDU Session level IE, include associated QFI related information inside of PDU Session level IE.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Provide the MBS Progress (PDCP COUNT,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QFI SN</a:t>
                      </a:r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) from Source to Target, in Handover Preparation </a:t>
                      </a: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and SN Status Transfer.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Support Data Forwarding between supporting nodes.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the MBS Progress from Target to Source to stop data forwarding.</a:t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Exchange the Shared NG-U Termination Information over interfaces (NG, </a:t>
                      </a:r>
                      <a:r>
                        <a:rPr lang="en-US" sz="11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Xn</a:t>
                      </a:r>
                      <a:r>
                        <a:rPr lang="en-US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, E1).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Capture how to support PDCP SN sync in the spec.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28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R3-222589 Ericsson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On Xn </a:t>
                      </a:r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active </a:t>
                      </a:r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MC Session parameters carried outside PDU Session Ctxt IEs in HO REQ, HO REQ ACK carries forwarding info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On NG transparent HO CN containers carry mapping and forwarding info</a:t>
                      </a:r>
                      <a:b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Data Forwarding between supporting nodes supported</a:t>
                      </a:r>
                      <a:b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LS to SA2 on</a:t>
                      </a:r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NG impact for shared NG-U termination at NG-RAN (“common CU-UP”)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No SN STATUS additions, </a:t>
                      </a:r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“current COUNT” info in HO information sufficient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Support of separate F1-U bearers for ptp-retransmission and ptp-only MRB configurations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921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MBS6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763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R3-222593 Huawei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Discuss MBS6 in MBS6 seperately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3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R3-222589 Ericsson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Stop discussions on optimising HO with non-supporting RAN nodes (source gNB provides end marker towards non-supporting in implementation specific way - duplication removal @ HO from non-supporting, if any, by UE only)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21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TPs/CRs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763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R3-222593 Huawei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TPs/CRs handled in each CB, assigned by moderators as normal, not mix all the things up.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3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R3-222589 Ericsson</a:t>
                      </a:r>
                    </a:p>
                  </a:txBody>
                  <a:tcPr marL="2601" marR="2601" marT="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agree on TPs and LSs (to be extracted) basically following material uploaded in the “CB # MBS Compromise” folder</a:t>
                      </a:r>
                    </a:p>
                  </a:txBody>
                  <a:tcPr marL="2601" marR="2601" marT="2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0991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472</Words>
  <Application>Microsoft Office PowerPoint</Application>
  <PresentationFormat>宽屏</PresentationFormat>
  <Paragraphs>65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MS Mincho</vt:lpstr>
      <vt:lpstr>宋体</vt:lpstr>
      <vt:lpstr>Arial</vt:lpstr>
      <vt:lpstr>Calibri</vt:lpstr>
      <vt:lpstr>Calibri Light</vt:lpstr>
      <vt:lpstr>Office 主题</vt:lpstr>
      <vt:lpstr>Way Forward on Rel-17 NR MBS WI</vt:lpstr>
      <vt:lpstr>MBS2: Session Management</vt:lpstr>
      <vt:lpstr>MBS3: E1 F1 bearer management</vt:lpstr>
      <vt:lpstr>MBS5: HO between supporting nodes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Rel-17 NR MBS WI RAN3 discussion</dc:title>
  <dc:creator>Huawei</dc:creator>
  <cp:lastModifiedBy>Huawei1</cp:lastModifiedBy>
  <cp:revision>19</cp:revision>
  <dcterms:created xsi:type="dcterms:W3CDTF">2022-02-24T03:39:03Z</dcterms:created>
  <dcterms:modified xsi:type="dcterms:W3CDTF">2022-02-24T11:13:44Z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(2)0pXKAcen1xvtWpI1Wo6IgS77hanqSLB+SNIS1TUZwXC6Erw0RsOos2oS/LU6sFNpObbx4B/e
TYXr/0xEPRFoSyuwlC/1e9GHZcaBF5+E19qDl1xg4oZBTc6Rd3aEwJxioLYkZsW8KgJ4j6XL
nwoodlEwTvzghB7JKWCHk0od9FG60GUelhuDPZdcl6om92VDXR5uhOaSUv+M7YJin7d6p9Wq
KBkh/Pgc/AD/FgCvmE</vt:lpwstr>
  </property>
  <property fmtid="{D5CDD505-2E9C-101B-9397-08002B2CF9AE}" pid="3" name="_2015_ms_pID_7253431">
    <vt:lpwstr>ced4GsX1FQa5jaYizl1OCdpmYe8NpuvUnVsHt4/kVwPFRqvJeFQ5f5
swEohRTBoGJkJb0o3cnJo0zdgNLFsdm7rAH9Db56rsf/WFMQyif5WAk3Zth8I3fvxY3jSQmw
jynSvWciAsZUt3cQC0OURz49KuqJX4OLyRXYNIvrqIDHJfk9W3UYj6JK/wEia5EBxnI=</vt:lpwstr>
  </property>
</Properties>
</file>