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365" r:id="rId3"/>
    <p:sldId id="363" r:id="rId4"/>
    <p:sldId id="357" r:id="rId5"/>
    <p:sldId id="359" r:id="rId6"/>
    <p:sldId id="367" r:id="rId7"/>
    <p:sldId id="368" r:id="rId8"/>
    <p:sldId id="369" r:id="rId9"/>
    <p:sldId id="360" r:id="rId10"/>
    <p:sldId id="358" r:id="rId11"/>
    <p:sldId id="371" r:id="rId12"/>
    <p:sldId id="361" r:id="rId13"/>
    <p:sldId id="370" r:id="rId14"/>
    <p:sldId id="366" r:id="rId15"/>
    <p:sldId id="258" r:id="rId1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6" autoAdjust="0"/>
    <p:restoredTop sz="94660"/>
  </p:normalViewPr>
  <p:slideViewPr>
    <p:cSldViewPr snapToGrid="0">
      <p:cViewPr varScale="1">
        <p:scale>
          <a:sx n="73" d="100"/>
          <a:sy n="73" d="100"/>
        </p:scale>
        <p:origin x="582"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530C35-9ABB-4B5E-9C55-7BCB291DDC04}" type="datetimeFigureOut">
              <a:rPr lang="zh-CN" altLang="en-US" smtClean="0"/>
              <a:t>2021/1/15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8911A1-FBD1-4777-97C5-41E6FA248277}" type="slidenum">
              <a:rPr lang="zh-CN" altLang="en-US" smtClean="0"/>
              <a:t>‹#›</a:t>
            </a:fld>
            <a:endParaRPr lang="zh-CN" altLang="en-US"/>
          </a:p>
        </p:txBody>
      </p:sp>
    </p:spTree>
    <p:extLst>
      <p:ext uri="{BB962C8B-B14F-4D97-AF65-F5344CB8AC3E}">
        <p14:creationId xmlns:p14="http://schemas.microsoft.com/office/powerpoint/2010/main" val="21179755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a:t>模板来自于 </a:t>
            </a:r>
            <a:r>
              <a:rPr lang="en-US" altLang="zh-CN"/>
              <a:t>http://docer.wps.cn</a:t>
            </a: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fontAlgn="base">
              <a:spcBef>
                <a:spcPct val="0"/>
              </a:spcBef>
              <a:spcAft>
                <a:spcPct val="0"/>
              </a:spcAft>
            </a:pPr>
            <a:fld id="{C8DE820D-7EFE-4715-9EC5-E9BDA5B6A9CB}" type="slidenum">
              <a:rPr lang="zh-CN" altLang="en-US" smtClean="0">
                <a:latin typeface="Calibri" pitchFamily="34" charset="0"/>
                <a:ea typeface="宋体" pitchFamily="2" charset="-122"/>
              </a:rPr>
              <a:t>15</a:t>
            </a:fld>
            <a:endParaRPr lang="zh-CN" altLang="en-US">
              <a:latin typeface="Calibri" pitchFamily="34" charset="0"/>
              <a:ea typeface="宋体"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838200" y="5805034"/>
            <a:ext cx="10515600" cy="417512"/>
          </a:xfrm>
        </p:spPr>
        <p:txBody>
          <a:bodyPr wrap="square" anchor="ctr" anchorCtr="0">
            <a:normAutofit/>
          </a:bodyPr>
          <a:lstStyle>
            <a:lvl1pPr marL="0" indent="0" algn="ctr">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5" name="页脚占位符 4"/>
          <p:cNvSpPr>
            <a:spLocks noGrp="1"/>
          </p:cNvSpPr>
          <p:nvPr>
            <p:ph type="ftr" sz="quarter" idx="11"/>
          </p:nvPr>
        </p:nvSpPr>
        <p:spPr>
          <a:xfrm>
            <a:off x="4038600" y="6428920"/>
            <a:ext cx="4114800" cy="365125"/>
          </a:xfrm>
        </p:spPr>
        <p:txBody>
          <a:bodyPr/>
          <a:lstStyle>
            <a:lvl1pPr>
              <a:defRPr>
                <a:solidFill>
                  <a:schemeClr val="tx1"/>
                </a:solidFill>
              </a:defRPr>
            </a:lvl1pPr>
          </a:lstStyle>
          <a:p>
            <a:endParaRPr lang="zh-CN" altLang="en-US" dirty="0"/>
          </a:p>
        </p:txBody>
      </p:sp>
      <p:sp>
        <p:nvSpPr>
          <p:cNvPr id="14" name="矩形 13"/>
          <p:cNvSpPr/>
          <p:nvPr userDrawn="1"/>
        </p:nvSpPr>
        <p:spPr>
          <a:xfrm>
            <a:off x="0" y="4005943"/>
            <a:ext cx="12192000" cy="567842"/>
          </a:xfrm>
          <a:prstGeom prst="rect">
            <a:avLst/>
          </a:prstGeom>
          <a:solidFill>
            <a:schemeClr val="bg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a:xfrm>
            <a:off x="838200" y="4609191"/>
            <a:ext cx="10515600" cy="1176338"/>
          </a:xfrm>
        </p:spPr>
        <p:txBody>
          <a:bodyPr wrap="square" anchor="ctr" anchorCtr="0">
            <a:normAutofit/>
          </a:bodyPr>
          <a:lstStyle>
            <a:lvl1pPr algn="ctr">
              <a:defRPr sz="4800">
                <a:solidFill>
                  <a:schemeClr val="bg1"/>
                </a:solidFill>
              </a:defRPr>
            </a:lvl1pPr>
          </a:lstStyle>
          <a:p>
            <a:r>
              <a:rPr lang="zh-CN" altLang="en-US"/>
              <a:t>单击此处编辑母版标题样式</a:t>
            </a:r>
          </a:p>
        </p:txBody>
      </p:sp>
      <p:pic>
        <p:nvPicPr>
          <p:cNvPr id="12" name="图片 11" descr="21-02.png"/>
          <p:cNvPicPr>
            <a:picLocks noChangeAspect="1"/>
          </p:cNvPicPr>
          <p:nvPr userDrawn="1"/>
        </p:nvPicPr>
        <p:blipFill>
          <a:blip r:embed="rId2" cstate="print"/>
          <a:srcRect t="7085"/>
          <a:stretch>
            <a:fillRect/>
          </a:stretch>
        </p:blipFill>
        <p:spPr bwMode="auto">
          <a:xfrm flipH="1">
            <a:off x="8267700" y="0"/>
            <a:ext cx="3924300" cy="1736725"/>
          </a:xfrm>
          <a:prstGeom prst="rect">
            <a:avLst/>
          </a:prstGeom>
          <a:noFill/>
          <a:ln w="9525">
            <a:noFill/>
            <a:miter lim="800000"/>
            <a:headEnd/>
            <a:tailEnd/>
          </a:ln>
        </p:spPr>
      </p:pic>
      <p:pic>
        <p:nvPicPr>
          <p:cNvPr id="15" name="Picture 2" descr="E:\中国电信\资料\中国电信LOGO.png"/>
          <p:cNvPicPr>
            <a:picLocks noChangeAspect="1" noChangeArrowheads="1"/>
          </p:cNvPicPr>
          <p:nvPr userDrawn="1"/>
        </p:nvPicPr>
        <p:blipFill>
          <a:blip r:embed="rId3" cstate="print"/>
          <a:srcRect/>
          <a:stretch>
            <a:fillRect/>
          </a:stretch>
        </p:blipFill>
        <p:spPr bwMode="auto">
          <a:xfrm>
            <a:off x="11474658" y="174997"/>
            <a:ext cx="578601" cy="594065"/>
          </a:xfrm>
          <a:prstGeom prst="rect">
            <a:avLst/>
          </a:prstGeom>
          <a:noFill/>
        </p:spPr>
      </p:pic>
      <p:pic>
        <p:nvPicPr>
          <p:cNvPr id="9" name="图片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5990075"/>
            <a:ext cx="1367118" cy="8776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528DE8F-8DB5-4710-82E5-6DACE62778C2}" type="datetimeFigureOut">
              <a:rPr lang="zh-CN" altLang="en-US" smtClean="0"/>
              <a:t>2021/1/15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644B83-115B-4054-AC02-DC44F3D2F9C8}"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528DE8F-8DB5-4710-82E5-6DACE62778C2}" type="datetimeFigureOut">
              <a:rPr lang="zh-CN" altLang="en-US" smtClean="0"/>
              <a:t>2021/1/15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644B83-115B-4054-AC02-DC44F3D2F9C8}"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528DE8F-8DB5-4710-82E5-6DACE62778C2}" type="datetimeFigureOut">
              <a:rPr lang="zh-CN" altLang="en-US" smtClean="0"/>
              <a:t>2021/1/15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644B83-115B-4054-AC02-DC44F3D2F9C8}" type="slidenum">
              <a:rPr lang="zh-CN" altLang="en-US" smtClean="0"/>
              <a:t>‹#›</a:t>
            </a:fld>
            <a:endParaRPr lang="zh-CN" altLang="en-US"/>
          </a:p>
        </p:txBody>
      </p:sp>
      <p:pic>
        <p:nvPicPr>
          <p:cNvPr id="13" name="图片 12"/>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335999" y="1162787"/>
            <a:ext cx="11520001" cy="6723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9" name="矩形 8"/>
          <p:cNvSpPr/>
          <p:nvPr userDrawn="1"/>
        </p:nvSpPr>
        <p:spPr>
          <a:xfrm>
            <a:off x="0" y="6399892"/>
            <a:ext cx="12192000" cy="458108"/>
          </a:xfrm>
          <a:prstGeom prst="rect">
            <a:avLst/>
          </a:prstGeom>
          <a:gradFill>
            <a:gsLst>
              <a:gs pos="0">
                <a:schemeClr val="accent1"/>
              </a:gs>
              <a:gs pos="25000">
                <a:schemeClr val="accent2"/>
              </a:gs>
              <a:gs pos="50000">
                <a:schemeClr val="accent3"/>
              </a:gs>
              <a:gs pos="100000">
                <a:schemeClr val="accent6"/>
              </a:gs>
              <a:gs pos="75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 name="标题 1"/>
          <p:cNvSpPr>
            <a:spLocks noGrp="1"/>
          </p:cNvSpPr>
          <p:nvPr>
            <p:ph type="title"/>
          </p:nvPr>
        </p:nvSpPr>
        <p:spPr>
          <a:xfrm>
            <a:off x="3933371" y="2646362"/>
            <a:ext cx="6964136" cy="1209675"/>
          </a:xfrm>
        </p:spPr>
        <p:txBody>
          <a:bodyPr anchor="ctr" anchorCtr="0">
            <a:noAutofit/>
          </a:bodyPr>
          <a:lstStyle>
            <a:lvl1pPr algn="ctr">
              <a:defRPr sz="4400"/>
            </a:lvl1pPr>
          </a:lstStyle>
          <a:p>
            <a:r>
              <a:rPr lang="zh-CN" altLang="en-US" dirty="0"/>
              <a:t>单击此处编辑母版标题样式</a:t>
            </a:r>
          </a:p>
        </p:txBody>
      </p:sp>
      <p:sp>
        <p:nvSpPr>
          <p:cNvPr id="3" name="文本占位符 2"/>
          <p:cNvSpPr>
            <a:spLocks noGrp="1"/>
          </p:cNvSpPr>
          <p:nvPr>
            <p:ph type="body" idx="1"/>
          </p:nvPr>
        </p:nvSpPr>
        <p:spPr>
          <a:xfrm>
            <a:off x="3933371" y="3863749"/>
            <a:ext cx="6964136" cy="505051"/>
          </a:xfrm>
        </p:spPr>
        <p:txBody>
          <a:bodyPr>
            <a:normAutofit/>
          </a:bodyPr>
          <a:lstStyle>
            <a:lvl1pPr marL="0" indent="0" algn="ctr">
              <a:buNone/>
              <a:defRPr sz="1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528DE8F-8DB5-4710-82E5-6DACE62778C2}" type="datetimeFigureOut">
              <a:rPr lang="zh-CN" altLang="en-US" smtClean="0"/>
              <a:t>2021/1/15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644B83-115B-4054-AC02-DC44F3D2F9C8}" type="slidenum">
              <a:rPr lang="zh-CN" altLang="en-US" smtClean="0"/>
              <a:t>‹#›</a:t>
            </a:fld>
            <a:endParaRPr lang="zh-CN" altLang="en-US"/>
          </a:p>
        </p:txBody>
      </p:sp>
      <p:sp>
        <p:nvSpPr>
          <p:cNvPr id="7" name="矩形 6"/>
          <p:cNvSpPr/>
          <p:nvPr userDrawn="1"/>
        </p:nvSpPr>
        <p:spPr>
          <a:xfrm>
            <a:off x="1" y="2815772"/>
            <a:ext cx="1567542" cy="8563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userDrawn="1"/>
        </p:nvSpPr>
        <p:spPr>
          <a:xfrm>
            <a:off x="1436915" y="2053772"/>
            <a:ext cx="2394855" cy="2394855"/>
          </a:xfrm>
          <a:prstGeom prst="ellipse">
            <a:avLst/>
          </a:prstGeom>
          <a:solidFill>
            <a:schemeClr val="bg1"/>
          </a:solidFill>
          <a:ln w="250825">
            <a:gradFill>
              <a:gsLst>
                <a:gs pos="0">
                  <a:schemeClr val="accent1"/>
                </a:gs>
                <a:gs pos="33000">
                  <a:schemeClr val="accent2"/>
                </a:gs>
                <a:gs pos="66000">
                  <a:schemeClr val="accent3"/>
                </a:gs>
                <a:gs pos="100000">
                  <a:schemeClr val="accent4"/>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528DE8F-8DB5-4710-82E5-6DACE62778C2}" type="datetimeFigureOut">
              <a:rPr lang="zh-CN" altLang="en-US" smtClean="0"/>
              <a:t>2021/1/15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644B83-115B-4054-AC02-DC44F3D2F9C8}"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528DE8F-8DB5-4710-82E5-6DACE62778C2}" type="datetimeFigureOut">
              <a:rPr lang="zh-CN" altLang="en-US" smtClean="0"/>
              <a:t>2021/1/15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A644B83-115B-4054-AC02-DC44F3D2F9C8}"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528DE8F-8DB5-4710-82E5-6DACE62778C2}" type="datetimeFigureOut">
              <a:rPr lang="zh-CN" altLang="en-US" smtClean="0"/>
              <a:t>2021/1/15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A644B83-115B-4054-AC02-DC44F3D2F9C8}"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矩形 4"/>
          <p:cNvSpPr/>
          <p:nvPr userDrawn="1"/>
        </p:nvSpPr>
        <p:spPr>
          <a:xfrm>
            <a:off x="0" y="6399892"/>
            <a:ext cx="12192000" cy="458108"/>
          </a:xfrm>
          <a:prstGeom prst="rect">
            <a:avLst/>
          </a:prstGeom>
          <a:gradFill>
            <a:gsLst>
              <a:gs pos="0">
                <a:schemeClr val="accent1"/>
              </a:gs>
              <a:gs pos="25000">
                <a:schemeClr val="accent2"/>
              </a:gs>
              <a:gs pos="50000">
                <a:schemeClr val="accent3"/>
              </a:gs>
              <a:gs pos="100000">
                <a:schemeClr val="accent6"/>
              </a:gs>
              <a:gs pos="75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 name="日期占位符 1"/>
          <p:cNvSpPr>
            <a:spLocks noGrp="1"/>
          </p:cNvSpPr>
          <p:nvPr>
            <p:ph type="dt" sz="half" idx="10"/>
          </p:nvPr>
        </p:nvSpPr>
        <p:spPr/>
        <p:txBody>
          <a:bodyPr/>
          <a:lstStyle/>
          <a:p>
            <a:fld id="{E528DE8F-8DB5-4710-82E5-6DACE62778C2}" type="datetimeFigureOut">
              <a:rPr lang="zh-CN" altLang="en-US" smtClean="0"/>
              <a:t>2021/1/15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A644B83-115B-4054-AC02-DC44F3D2F9C8}"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528DE8F-8DB5-4710-82E5-6DACE62778C2}" type="datetimeFigureOut">
              <a:rPr lang="zh-CN" altLang="en-US" smtClean="0"/>
              <a:t>2021/1/15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644B83-115B-4054-AC02-DC44F3D2F9C8}"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528DE8F-8DB5-4710-82E5-6DACE62778C2}" type="datetimeFigureOut">
              <a:rPr lang="zh-CN" altLang="en-US" smtClean="0"/>
              <a:t>2021/1/15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A644B83-115B-4054-AC02-DC44F3D2F9C8}"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6399892"/>
            <a:ext cx="12192000" cy="458108"/>
          </a:xfrm>
          <a:prstGeom prst="rect">
            <a:avLst/>
          </a:prstGeom>
          <a:gradFill>
            <a:gsLst>
              <a:gs pos="0">
                <a:schemeClr val="accent1"/>
              </a:gs>
              <a:gs pos="25000">
                <a:schemeClr val="accent2"/>
              </a:gs>
              <a:gs pos="50000">
                <a:schemeClr val="accent3"/>
              </a:gs>
              <a:gs pos="100000">
                <a:schemeClr val="accent6"/>
              </a:gs>
              <a:gs pos="75000">
                <a:schemeClr val="accent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 name="标题占位符 1"/>
          <p:cNvSpPr>
            <a:spLocks noGrp="1"/>
          </p:cNvSpPr>
          <p:nvPr>
            <p:ph type="title"/>
          </p:nvPr>
        </p:nvSpPr>
        <p:spPr>
          <a:xfrm>
            <a:off x="1242104" y="394154"/>
            <a:ext cx="10111695" cy="723445"/>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1242104" y="1275210"/>
            <a:ext cx="10111695" cy="4509869"/>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457948"/>
            <a:ext cx="2743200" cy="365125"/>
          </a:xfrm>
          <a:prstGeom prst="rect">
            <a:avLst/>
          </a:prstGeom>
        </p:spPr>
        <p:txBody>
          <a:bodyPr vert="horz" lIns="91440" tIns="45720" rIns="91440" bIns="45720" rtlCol="0" anchor="ctr"/>
          <a:lstStyle>
            <a:lvl1pPr algn="l">
              <a:defRPr sz="1200">
                <a:solidFill>
                  <a:srgbClr val="FFFFFF"/>
                </a:solidFill>
              </a:defRPr>
            </a:lvl1pPr>
          </a:lstStyle>
          <a:p>
            <a:fld id="{E528DE8F-8DB5-4710-82E5-6DACE62778C2}" type="datetimeFigureOut">
              <a:rPr lang="zh-CN" altLang="en-US" smtClean="0"/>
              <a:t>2021/1/15</a:t>
            </a:fld>
            <a:endParaRPr lang="zh-CN" altLang="en-US"/>
          </a:p>
        </p:txBody>
      </p:sp>
      <p:sp>
        <p:nvSpPr>
          <p:cNvPr id="5" name="页脚占位符 4"/>
          <p:cNvSpPr>
            <a:spLocks noGrp="1"/>
          </p:cNvSpPr>
          <p:nvPr>
            <p:ph type="ftr" sz="quarter" idx="3"/>
          </p:nvPr>
        </p:nvSpPr>
        <p:spPr>
          <a:xfrm>
            <a:off x="4038600" y="6457948"/>
            <a:ext cx="4114800" cy="365125"/>
          </a:xfrm>
          <a:prstGeom prst="rect">
            <a:avLst/>
          </a:prstGeom>
        </p:spPr>
        <p:txBody>
          <a:bodyPr vert="horz" lIns="91440" tIns="45720" rIns="91440" bIns="45720" rtlCol="0" anchor="ctr"/>
          <a:lstStyle>
            <a:lvl1pPr algn="ctr">
              <a:defRPr sz="1200">
                <a:solidFill>
                  <a:srgbClr val="FFFFFF"/>
                </a:solidFill>
              </a:defRPr>
            </a:lvl1pPr>
          </a:lstStyle>
          <a:p>
            <a:endParaRPr lang="zh-CN" altLang="en-US"/>
          </a:p>
        </p:txBody>
      </p:sp>
      <p:sp>
        <p:nvSpPr>
          <p:cNvPr id="6" name="灯片编号占位符 5"/>
          <p:cNvSpPr>
            <a:spLocks noGrp="1"/>
          </p:cNvSpPr>
          <p:nvPr>
            <p:ph type="sldNum" sz="quarter" idx="4"/>
          </p:nvPr>
        </p:nvSpPr>
        <p:spPr>
          <a:xfrm>
            <a:off x="8610600" y="6457948"/>
            <a:ext cx="2743200" cy="365125"/>
          </a:xfrm>
          <a:prstGeom prst="rect">
            <a:avLst/>
          </a:prstGeom>
        </p:spPr>
        <p:txBody>
          <a:bodyPr vert="horz" lIns="91440" tIns="45720" rIns="91440" bIns="45720" rtlCol="0" anchor="ctr"/>
          <a:lstStyle>
            <a:lvl1pPr algn="r">
              <a:defRPr sz="1200">
                <a:solidFill>
                  <a:srgbClr val="FFFFFF"/>
                </a:solidFill>
              </a:defRPr>
            </a:lvl1pPr>
          </a:lstStyle>
          <a:p>
            <a:fld id="{7A644B83-115B-4054-AC02-DC44F3D2F9C8}" type="slidenum">
              <a:rPr lang="zh-CN" altLang="en-US" smtClean="0"/>
              <a:t>‹#›</a:t>
            </a:fld>
            <a:endParaRPr lang="zh-CN" altLang="en-US"/>
          </a:p>
        </p:txBody>
      </p:sp>
      <p:grpSp>
        <p:nvGrpSpPr>
          <p:cNvPr id="9" name="组合 8"/>
          <p:cNvGrpSpPr/>
          <p:nvPr userDrawn="1"/>
        </p:nvGrpSpPr>
        <p:grpSpPr>
          <a:xfrm>
            <a:off x="550867" y="410256"/>
            <a:ext cx="546098" cy="593585"/>
            <a:chOff x="1392693" y="990828"/>
            <a:chExt cx="328611" cy="357186"/>
          </a:xfrm>
        </p:grpSpPr>
        <p:sp>
          <p:nvSpPr>
            <p:cNvPr id="10" name="MH_Other_1"/>
            <p:cNvSpPr/>
            <p:nvPr>
              <p:custDataLst>
                <p:tags r:id="rId13"/>
              </p:custDataLst>
            </p:nvPr>
          </p:nvSpPr>
          <p:spPr>
            <a:xfrm>
              <a:off x="1424442" y="1051152"/>
              <a:ext cx="296862" cy="296862"/>
            </a:xfrm>
            <a:prstGeom prst="ellipse">
              <a:avLst/>
            </a:prstGeom>
            <a:solidFill>
              <a:schemeClr val="accent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MH_Other_2"/>
            <p:cNvSpPr/>
            <p:nvPr>
              <p:custDataLst>
                <p:tags r:id="rId14"/>
              </p:custDataLst>
            </p:nvPr>
          </p:nvSpPr>
          <p:spPr>
            <a:xfrm>
              <a:off x="1392693" y="990828"/>
              <a:ext cx="179387" cy="179387"/>
            </a:xfrm>
            <a:prstGeom prst="ellipse">
              <a:avLst/>
            </a:prstGeom>
            <a:solidFill>
              <a:schemeClr val="accent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kern="1200">
          <a:gradFill>
            <a:gsLst>
              <a:gs pos="0">
                <a:schemeClr val="accent1"/>
              </a:gs>
              <a:gs pos="33000">
                <a:schemeClr val="accent2"/>
              </a:gs>
              <a:gs pos="66000">
                <a:schemeClr val="accent3"/>
              </a:gs>
              <a:gs pos="100000">
                <a:schemeClr val="accent4"/>
              </a:gs>
            </a:gsLst>
            <a:lin ang="0" scaled="0"/>
          </a:gradFill>
          <a:latin typeface="+mj-lt"/>
          <a:ea typeface="+mj-ea"/>
          <a:cs typeface="+mj-cs"/>
        </a:defRPr>
      </a:lvl1pPr>
    </p:titleStyle>
    <p:bodyStyle>
      <a:lvl1pPr marL="449580" indent="-449580" algn="l" defTabSz="914400" rtl="0" eaLnBrk="1" latinLnBrk="0" hangingPunct="1">
        <a:lnSpc>
          <a:spcPct val="120000"/>
        </a:lnSpc>
        <a:spcBef>
          <a:spcPts val="1000"/>
        </a:spcBef>
        <a:buClr>
          <a:schemeClr val="accent1"/>
        </a:buClr>
        <a:buSzPct val="80000"/>
        <a:buFont typeface="Wingdings" pitchFamily="2" charset="2"/>
        <a:buChar char=""/>
        <a:defRPr sz="2400" kern="1200">
          <a:solidFill>
            <a:schemeClr val="tx1"/>
          </a:solidFill>
          <a:latin typeface="+mn-lt"/>
          <a:ea typeface="+mn-ea"/>
          <a:cs typeface="+mn-cs"/>
        </a:defRPr>
      </a:lvl1pPr>
      <a:lvl2pPr marL="812800" indent="-276225" algn="l" defTabSz="914400" rtl="0" eaLnBrk="1" latinLnBrk="0" hangingPunct="1">
        <a:lnSpc>
          <a:spcPct val="120000"/>
        </a:lnSpc>
        <a:spcBef>
          <a:spcPts val="5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16.png"/><Relationship Id="rId5" Type="http://schemas.openxmlformats.org/officeDocument/2006/relationships/notesSlide" Target="../notesSlides/notesSlide1.xml"/><Relationship Id="rId4"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1.emf"/></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29194" y="4842756"/>
            <a:ext cx="10515600" cy="1176338"/>
          </a:xfrm>
        </p:spPr>
        <p:txBody>
          <a:bodyPr>
            <a:normAutofit/>
          </a:bodyPr>
          <a:lstStyle/>
          <a:p>
            <a:r>
              <a:rPr lang="en-US" altLang="zh-CN" sz="2800" dirty="0">
                <a:solidFill>
                  <a:schemeClr val="tx1"/>
                </a:solidFill>
              </a:rPr>
              <a:t>Source: China Telecom, </a:t>
            </a:r>
            <a:r>
              <a:rPr lang="en-US" altLang="zh-CN" sz="2800" dirty="0" smtClean="0">
                <a:solidFill>
                  <a:schemeClr val="tx1"/>
                </a:solidFill>
              </a:rPr>
              <a:t>CATT</a:t>
            </a:r>
            <a:r>
              <a:rPr lang="en-US" altLang="zh-CN" sz="2800" smtClean="0">
                <a:solidFill>
                  <a:schemeClr val="tx1"/>
                </a:solidFill>
              </a:rPr>
              <a:t>, </a:t>
            </a:r>
            <a:r>
              <a:rPr lang="en-US" altLang="zh-CN" sz="2800" smtClean="0">
                <a:solidFill>
                  <a:schemeClr val="tx1"/>
                </a:solidFill>
              </a:rPr>
              <a:t>ZTE</a:t>
            </a:r>
            <a:endParaRPr lang="zh-CN" altLang="en-US" sz="2800" dirty="0">
              <a:solidFill>
                <a:schemeClr val="tx1"/>
              </a:solidFill>
            </a:endParaRPr>
          </a:p>
        </p:txBody>
      </p:sp>
      <p:sp>
        <p:nvSpPr>
          <p:cNvPr id="4" name="文本框 3"/>
          <p:cNvSpPr txBox="1"/>
          <p:nvPr/>
        </p:nvSpPr>
        <p:spPr>
          <a:xfrm>
            <a:off x="838200" y="2504838"/>
            <a:ext cx="10802984" cy="1824923"/>
          </a:xfrm>
          <a:prstGeom prst="rect">
            <a:avLst/>
          </a:prstGeom>
          <a:noFill/>
        </p:spPr>
        <p:txBody>
          <a:bodyPr wrap="square" rtlCol="0">
            <a:spAutoFit/>
          </a:bodyPr>
          <a:lstStyle/>
          <a:p>
            <a:pPr algn="ctr">
              <a:lnSpc>
                <a:spcPct val="150000"/>
              </a:lnSpc>
            </a:pPr>
            <a:r>
              <a:rPr lang="en-US" altLang="zh-CN" sz="4000" dirty="0"/>
              <a:t>Scenarios and Requirements for Interference Coordination between LTE and NR</a:t>
            </a:r>
            <a:endParaRPr lang="zh-CN" altLang="en-US" sz="4000" dirty="0"/>
          </a:p>
        </p:txBody>
      </p:sp>
      <p:sp>
        <p:nvSpPr>
          <p:cNvPr id="3" name="矩形 2"/>
          <p:cNvSpPr/>
          <p:nvPr/>
        </p:nvSpPr>
        <p:spPr>
          <a:xfrm>
            <a:off x="41364" y="0"/>
            <a:ext cx="11871962" cy="1754326"/>
          </a:xfrm>
          <a:prstGeom prst="rect">
            <a:avLst/>
          </a:prstGeom>
        </p:spPr>
        <p:txBody>
          <a:bodyPr wrap="square">
            <a:spAutoFit/>
          </a:bodyPr>
          <a:lstStyle/>
          <a:p>
            <a:pPr>
              <a:lnSpc>
                <a:spcPct val="150000"/>
              </a:lnSpc>
            </a:pPr>
            <a:r>
              <a:rPr lang="en-US" altLang="zh-CN" b="1" dirty="0"/>
              <a:t>3GPP TSG-RAN WG3 #111-e								</a:t>
            </a:r>
            <a:r>
              <a:rPr lang="en-US" altLang="zh-CN" b="1" dirty="0">
                <a:solidFill>
                  <a:schemeClr val="bg1"/>
                </a:solidFill>
              </a:rPr>
              <a:t>R3-210449</a:t>
            </a:r>
            <a:endParaRPr lang="zh-CN" altLang="zh-CN" dirty="0">
              <a:solidFill>
                <a:schemeClr val="bg1"/>
              </a:solidFill>
            </a:endParaRPr>
          </a:p>
          <a:p>
            <a:pPr hangingPunct="0">
              <a:lnSpc>
                <a:spcPct val="150000"/>
              </a:lnSpc>
            </a:pPr>
            <a:r>
              <a:rPr lang="en-GB" altLang="zh-CN" b="1" dirty="0"/>
              <a:t>25 January – 4 February 2021 Online</a:t>
            </a:r>
          </a:p>
          <a:p>
            <a:pPr hangingPunct="0">
              <a:lnSpc>
                <a:spcPct val="150000"/>
              </a:lnSpc>
            </a:pPr>
            <a:r>
              <a:rPr lang="en-GB" altLang="zh-CN" b="1" dirty="0"/>
              <a:t>Agenda :31.2.3</a:t>
            </a:r>
          </a:p>
          <a:p>
            <a:pPr hangingPunct="0">
              <a:lnSpc>
                <a:spcPct val="150000"/>
              </a:lnSpc>
            </a:pPr>
            <a:r>
              <a:rPr lang="en-GB" altLang="zh-CN" b="1" dirty="0"/>
              <a:t>Document for: Discussion</a:t>
            </a:r>
            <a:endParaRPr lang="zh-CN" altLang="zh-CN"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solidFill>
                  <a:srgbClr val="FF0000"/>
                </a:solidFill>
              </a:rPr>
              <a:t>Rel-15 LS from RAN1 to RAN3</a:t>
            </a:r>
            <a:endParaRPr lang="zh-CN" altLang="en-US" dirty="0">
              <a:solidFill>
                <a:srgbClr val="FF0000"/>
              </a:solidFill>
            </a:endParaRPr>
          </a:p>
        </p:txBody>
      </p:sp>
      <p:sp>
        <p:nvSpPr>
          <p:cNvPr id="6" name="矩形 5"/>
          <p:cNvSpPr/>
          <p:nvPr/>
        </p:nvSpPr>
        <p:spPr>
          <a:xfrm>
            <a:off x="0" y="1224287"/>
            <a:ext cx="11991703" cy="3108543"/>
          </a:xfrm>
          <a:prstGeom prst="rect">
            <a:avLst/>
          </a:prstGeom>
        </p:spPr>
        <p:txBody>
          <a:bodyPr wrap="square">
            <a:spAutoFit/>
          </a:bodyPr>
          <a:lstStyle/>
          <a:p>
            <a:pPr marL="285750" indent="-285750">
              <a:buClr>
                <a:srgbClr val="00B0F0"/>
              </a:buClr>
              <a:buFont typeface="Wingdings" panose="05000000000000000000" pitchFamily="2" charset="2"/>
              <a:buChar char="l"/>
            </a:pPr>
            <a:r>
              <a:rPr lang="zh-CN" altLang="en-US" dirty="0"/>
              <a:t>LS was to RAN3 from RAN1 to specify the Xn interface and enhanced X2 interface messages that enable coordination between LTE </a:t>
            </a:r>
            <a:r>
              <a:rPr lang="zh-CN" altLang="en-US"/>
              <a:t>and NR </a:t>
            </a:r>
            <a:r>
              <a:rPr lang="en-US" altLang="zh-CN"/>
              <a:t>[3]</a:t>
            </a:r>
            <a:r>
              <a:rPr lang="zh-CN" altLang="en-US" dirty="0"/>
              <a:t>, including</a:t>
            </a:r>
          </a:p>
          <a:p>
            <a:pPr marL="742950" lvl="1" indent="-285750">
              <a:buClr>
                <a:srgbClr val="00B0F0"/>
              </a:buClr>
              <a:buFont typeface="微软雅黑" panose="020B0503020204020204" pitchFamily="34" charset="-122"/>
              <a:buChar char="−"/>
            </a:pPr>
            <a:r>
              <a:rPr lang="zh-CN" altLang="en-US" sz="1600" dirty="0"/>
              <a:t>LTE cell on/off configuration with details up to RAN3</a:t>
            </a:r>
          </a:p>
          <a:p>
            <a:pPr marL="742950" lvl="1" indent="-285750">
              <a:buClr>
                <a:srgbClr val="00B0F0"/>
              </a:buClr>
              <a:buFont typeface="微软雅黑" panose="020B0503020204020204" pitchFamily="34" charset="-122"/>
              <a:buChar char="−"/>
            </a:pPr>
            <a:r>
              <a:rPr lang="zh-CN" altLang="en-US" sz="1600" dirty="0"/>
              <a:t>LTE MBSFN subframe configuration</a:t>
            </a:r>
          </a:p>
          <a:p>
            <a:pPr marL="742950" lvl="1" indent="-285750">
              <a:buClr>
                <a:srgbClr val="00B0F0"/>
              </a:buClr>
              <a:buFont typeface="微软雅黑" panose="020B0503020204020204" pitchFamily="34" charset="-122"/>
              <a:buChar char="−"/>
            </a:pPr>
            <a:r>
              <a:rPr lang="zh-CN" altLang="en-US" sz="1600" dirty="0"/>
              <a:t>DL and/or UL carrier center frequency (ARFCN) </a:t>
            </a:r>
          </a:p>
          <a:p>
            <a:pPr marL="742950" lvl="1" indent="-285750">
              <a:buClr>
                <a:srgbClr val="00B0F0"/>
              </a:buClr>
              <a:buFont typeface="微软雅黑" panose="020B0503020204020204" pitchFamily="34" charset="-122"/>
              <a:buChar char="−"/>
            </a:pPr>
            <a:r>
              <a:rPr lang="zh-CN" altLang="en-US" sz="1600" dirty="0"/>
              <a:t>Carrier bandwidth</a:t>
            </a:r>
          </a:p>
          <a:p>
            <a:pPr marL="742950" lvl="1" indent="-285750">
              <a:buClr>
                <a:srgbClr val="00B0F0"/>
              </a:buClr>
              <a:buFont typeface="微软雅黑" panose="020B0503020204020204" pitchFamily="34" charset="-122"/>
              <a:buChar char="−"/>
            </a:pPr>
            <a:r>
              <a:rPr lang="zh-CN" altLang="en-US" sz="1600" dirty="0"/>
              <a:t>Signaling related to timing synchronization and SFN</a:t>
            </a:r>
          </a:p>
          <a:p>
            <a:pPr marL="1200150" lvl="2" indent="-285750">
              <a:buClr>
                <a:srgbClr val="00B0F0"/>
              </a:buClr>
              <a:buFont typeface="Wingdings" panose="05000000000000000000" pitchFamily="2" charset="2"/>
              <a:buChar char="ü"/>
            </a:pPr>
            <a:r>
              <a:rPr lang="zh-CN" altLang="en-US" sz="1600" dirty="0"/>
              <a:t>Note: this does not require the network to be synchronized and/or SFN aligned and/or radio frame boundary aligned</a:t>
            </a:r>
          </a:p>
          <a:p>
            <a:pPr marL="1200150" lvl="2" indent="-285750">
              <a:buClr>
                <a:srgbClr val="00B0F0"/>
              </a:buClr>
              <a:buFont typeface="Wingdings" panose="05000000000000000000" pitchFamily="2" charset="2"/>
              <a:buChar char="ü"/>
            </a:pPr>
            <a:r>
              <a:rPr lang="zh-CN" altLang="en-US" sz="1600" dirty="0"/>
              <a:t>Note: It is up to RAN3 if this requires new procedures in addition to signaling support</a:t>
            </a:r>
          </a:p>
          <a:p>
            <a:pPr marL="742950" lvl="1" indent="-285750">
              <a:buClr>
                <a:srgbClr val="00B0F0"/>
              </a:buClr>
              <a:buFont typeface="微软雅黑" panose="020B0503020204020204" pitchFamily="34" charset="-122"/>
              <a:buChar char="−"/>
            </a:pPr>
            <a:r>
              <a:rPr lang="zh-CN" altLang="en-US" sz="1600" dirty="0"/>
              <a:t>Indication of semi-statically used resources (to avoid collisions with, e.g., CSI-RS, SRS, PRACH, PUCCH, DRS, PSS/SSS, PBCH, …)</a:t>
            </a:r>
          </a:p>
          <a:p>
            <a:pPr marL="742950" lvl="1" indent="-285750">
              <a:buClr>
                <a:srgbClr val="00B0F0"/>
              </a:buClr>
              <a:buFont typeface="微软雅黑" panose="020B0503020204020204" pitchFamily="34" charset="-122"/>
              <a:buChar char="−"/>
            </a:pPr>
            <a:r>
              <a:rPr lang="zh-CN" altLang="en-US" sz="1600" dirty="0"/>
              <a:t>Indication of slots/PRBs not intended for transmissions by the eNB and gNB, respectively</a:t>
            </a:r>
          </a:p>
        </p:txBody>
      </p:sp>
      <p:sp>
        <p:nvSpPr>
          <p:cNvPr id="7" name="矩形 6"/>
          <p:cNvSpPr/>
          <p:nvPr/>
        </p:nvSpPr>
        <p:spPr>
          <a:xfrm>
            <a:off x="0" y="4802226"/>
            <a:ext cx="12016176" cy="1610697"/>
          </a:xfrm>
          <a:prstGeom prst="rect">
            <a:avLst/>
          </a:prstGeom>
        </p:spPr>
        <p:txBody>
          <a:bodyPr wrap="square">
            <a:spAutoFit/>
          </a:bodyPr>
          <a:lstStyle/>
          <a:p>
            <a:pPr marL="285750" indent="-285750">
              <a:lnSpc>
                <a:spcPct val="150000"/>
              </a:lnSpc>
              <a:buClr>
                <a:srgbClr val="00B0F0"/>
              </a:buClr>
              <a:buFont typeface="Wingdings" panose="05000000000000000000" pitchFamily="2" charset="2"/>
              <a:buChar char="l"/>
            </a:pPr>
            <a:r>
              <a:rPr lang="en-US" altLang="zh-CN" b="1" dirty="0">
                <a:solidFill>
                  <a:srgbClr val="FF0000"/>
                </a:solidFill>
              </a:rPr>
              <a:t>RAN3 specified the feature only for the following two scenarios in Rel-15:</a:t>
            </a:r>
          </a:p>
          <a:p>
            <a:pPr marL="742950" lvl="1" indent="-285750">
              <a:lnSpc>
                <a:spcPct val="150000"/>
              </a:lnSpc>
              <a:buClr>
                <a:srgbClr val="00B0F0"/>
              </a:buClr>
              <a:buFont typeface="微软雅黑" panose="020B0503020204020204" pitchFamily="34" charset="-122"/>
              <a:buChar char="−"/>
            </a:pPr>
            <a:r>
              <a:rPr lang="en-US" altLang="zh-CN" sz="1600" dirty="0"/>
              <a:t>Coordination between </a:t>
            </a:r>
            <a:r>
              <a:rPr lang="en-US" altLang="zh-CN" sz="1600" dirty="0" err="1"/>
              <a:t>eNB</a:t>
            </a:r>
            <a:r>
              <a:rPr lang="en-US" altLang="zh-CN" sz="1600" dirty="0"/>
              <a:t> and </a:t>
            </a:r>
            <a:r>
              <a:rPr lang="en-US" altLang="zh-CN" sz="1600" dirty="0" err="1"/>
              <a:t>en-gNB</a:t>
            </a:r>
            <a:endParaRPr lang="en-US" altLang="zh-CN" sz="1600" dirty="0"/>
          </a:p>
          <a:p>
            <a:pPr marL="742950" lvl="1" indent="-285750">
              <a:lnSpc>
                <a:spcPct val="150000"/>
              </a:lnSpc>
              <a:buClr>
                <a:srgbClr val="00B0F0"/>
              </a:buClr>
              <a:buFont typeface="微软雅黑" panose="020B0503020204020204" pitchFamily="34" charset="-122"/>
              <a:buChar char="−"/>
            </a:pPr>
            <a:r>
              <a:rPr lang="en-US" altLang="zh-CN" sz="1600" dirty="0"/>
              <a:t>Coordination between </a:t>
            </a:r>
            <a:r>
              <a:rPr lang="en-US" altLang="zh-CN" sz="1600" dirty="0" err="1"/>
              <a:t>gNB</a:t>
            </a:r>
            <a:r>
              <a:rPr lang="en-US" altLang="zh-CN" sz="1600" dirty="0"/>
              <a:t> and ng-</a:t>
            </a:r>
            <a:r>
              <a:rPr lang="en-US" altLang="zh-CN" sz="1600" dirty="0" err="1"/>
              <a:t>eNB</a:t>
            </a:r>
            <a:endParaRPr lang="en-US" altLang="zh-CN" sz="1600" dirty="0"/>
          </a:p>
          <a:p>
            <a:pPr>
              <a:lnSpc>
                <a:spcPct val="150000"/>
              </a:lnSpc>
            </a:pPr>
            <a:r>
              <a:rPr lang="en-US" altLang="zh-CN" b="1" dirty="0">
                <a:solidFill>
                  <a:srgbClr val="FF0000"/>
                </a:solidFill>
              </a:rPr>
              <a:t>LTE-NR coexistence coordination between </a:t>
            </a:r>
            <a:r>
              <a:rPr lang="en-US" altLang="zh-CN" b="1" dirty="0" err="1">
                <a:solidFill>
                  <a:srgbClr val="FF0000"/>
                </a:solidFill>
              </a:rPr>
              <a:t>eNB</a:t>
            </a:r>
            <a:r>
              <a:rPr lang="en-US" altLang="zh-CN" b="1" dirty="0">
                <a:solidFill>
                  <a:srgbClr val="FF0000"/>
                </a:solidFill>
              </a:rPr>
              <a:t> and </a:t>
            </a:r>
            <a:r>
              <a:rPr lang="en-US" altLang="zh-CN" b="1" dirty="0" err="1">
                <a:solidFill>
                  <a:srgbClr val="FF0000"/>
                </a:solidFill>
              </a:rPr>
              <a:t>gNB</a:t>
            </a:r>
            <a:r>
              <a:rPr lang="en-US" altLang="zh-CN" b="1" dirty="0">
                <a:solidFill>
                  <a:srgbClr val="FF0000"/>
                </a:solidFill>
              </a:rPr>
              <a:t> in standalone scenario is not supported in Rel-15</a:t>
            </a:r>
          </a:p>
        </p:txBody>
      </p:sp>
    </p:spTree>
    <p:extLst>
      <p:ext uri="{BB962C8B-B14F-4D97-AF65-F5344CB8AC3E}">
        <p14:creationId xmlns:p14="http://schemas.microsoft.com/office/powerpoint/2010/main" val="14449911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FF0000"/>
                </a:solidFill>
              </a:rPr>
              <a:t>Work Split for RAN WGs</a:t>
            </a:r>
            <a:endParaRPr lang="zh-CN" altLang="en-US" dirty="0">
              <a:solidFill>
                <a:srgbClr val="FF0000"/>
              </a:solidFill>
            </a:endParaRPr>
          </a:p>
        </p:txBody>
      </p:sp>
      <p:sp>
        <p:nvSpPr>
          <p:cNvPr id="5" name="矩形 4"/>
          <p:cNvSpPr/>
          <p:nvPr/>
        </p:nvSpPr>
        <p:spPr>
          <a:xfrm>
            <a:off x="0" y="1284408"/>
            <a:ext cx="12192000" cy="3462999"/>
          </a:xfrm>
          <a:prstGeom prst="rect">
            <a:avLst/>
          </a:prstGeom>
        </p:spPr>
        <p:txBody>
          <a:bodyPr wrap="square">
            <a:spAutoFit/>
          </a:bodyPr>
          <a:lstStyle/>
          <a:p>
            <a:pPr marL="285750" indent="-285750">
              <a:lnSpc>
                <a:spcPct val="200000"/>
              </a:lnSpc>
              <a:buClr>
                <a:srgbClr val="00B0F0"/>
              </a:buClr>
              <a:buFont typeface="Wingdings" panose="05000000000000000000" pitchFamily="2" charset="2"/>
              <a:buChar char="l"/>
            </a:pPr>
            <a:r>
              <a:rPr lang="zh-CN" altLang="en-US" sz="1600" dirty="0"/>
              <a:t>Transfer of reference and control channel resources from LTE to NR(RAN3)</a:t>
            </a:r>
          </a:p>
          <a:p>
            <a:pPr marL="285750" indent="-285750">
              <a:lnSpc>
                <a:spcPct val="200000"/>
              </a:lnSpc>
              <a:buClr>
                <a:srgbClr val="00B0F0"/>
              </a:buClr>
              <a:buFont typeface="Wingdings" panose="05000000000000000000" pitchFamily="2" charset="2"/>
              <a:buChar char="l"/>
            </a:pPr>
            <a:r>
              <a:rPr lang="zh-CN" altLang="en-US" sz="1600" dirty="0"/>
              <a:t>Coordination of Physical resource usage between LTE and NR(RAN3)</a:t>
            </a:r>
          </a:p>
          <a:p>
            <a:pPr marL="285750" indent="-285750">
              <a:lnSpc>
                <a:spcPct val="200000"/>
              </a:lnSpc>
              <a:buClr>
                <a:srgbClr val="00B0F0"/>
              </a:buClr>
              <a:buFont typeface="Wingdings" panose="05000000000000000000" pitchFamily="2" charset="2"/>
              <a:buChar char="l"/>
            </a:pPr>
            <a:r>
              <a:rPr lang="zh-CN" altLang="en-US" sz="1600" dirty="0"/>
              <a:t>Measurement configuration towards UE according to the intended PRB usage of the inter</a:t>
            </a:r>
            <a:r>
              <a:rPr lang="zh-CN" altLang="en-US" sz="1600" dirty="0" smtClean="0"/>
              <a:t>-</a:t>
            </a:r>
            <a:r>
              <a:rPr lang="en-US" altLang="zh-CN" sz="1600" dirty="0" smtClean="0"/>
              <a:t>RAT</a:t>
            </a:r>
            <a:r>
              <a:rPr lang="zh-CN" altLang="en-US" sz="1600" dirty="0" smtClean="0"/>
              <a:t> </a:t>
            </a:r>
            <a:r>
              <a:rPr lang="zh-CN" altLang="en-US" sz="1600" dirty="0"/>
              <a:t>neighbor cell? (RAN2)</a:t>
            </a:r>
          </a:p>
          <a:p>
            <a:pPr marL="285750" indent="-285750">
              <a:lnSpc>
                <a:spcPct val="200000"/>
              </a:lnSpc>
              <a:buClr>
                <a:srgbClr val="00B0F0"/>
              </a:buClr>
              <a:buFont typeface="Wingdings" panose="05000000000000000000" pitchFamily="2" charset="2"/>
              <a:buChar char="l"/>
            </a:pPr>
            <a:r>
              <a:rPr lang="zh-CN" altLang="en-US" sz="1600" dirty="0"/>
              <a:t>Information transfer from LTE to NR only is not sufficient to address the problem (other WGs needs to be involved)(RAN</a:t>
            </a:r>
            <a:r>
              <a:rPr lang="zh-CN" altLang="en-US" sz="1600" dirty="0" smtClean="0"/>
              <a:t>1</a:t>
            </a:r>
            <a:r>
              <a:rPr lang="en-US" altLang="zh-CN" sz="1600" dirty="0"/>
              <a:t>,</a:t>
            </a:r>
            <a:r>
              <a:rPr lang="zh-CN" altLang="en-US" sz="1600" dirty="0" smtClean="0"/>
              <a:t>RAN</a:t>
            </a:r>
            <a:r>
              <a:rPr lang="zh-CN" altLang="en-US" sz="1600" dirty="0"/>
              <a:t>2)?</a:t>
            </a:r>
          </a:p>
          <a:p>
            <a:pPr marL="742950" lvl="1" indent="-285750">
              <a:lnSpc>
                <a:spcPct val="200000"/>
              </a:lnSpc>
              <a:buClr>
                <a:srgbClr val="00B0F0"/>
              </a:buClr>
              <a:buFont typeface="微软雅黑" panose="020B0503020204020204" pitchFamily="34" charset="-122"/>
              <a:buChar char="−"/>
            </a:pPr>
            <a:r>
              <a:rPr lang="zh-CN" altLang="en-US" sz="1600" dirty="0"/>
              <a:t>Resource coordination (including time and frequency) is rarely useful in practice unless it is intra-vendor</a:t>
            </a:r>
          </a:p>
          <a:p>
            <a:pPr marL="742950" lvl="1" indent="-285750">
              <a:lnSpc>
                <a:spcPct val="200000"/>
              </a:lnSpc>
              <a:buClr>
                <a:srgbClr val="00B0F0"/>
              </a:buClr>
              <a:buFont typeface="微软雅黑" panose="020B0503020204020204" pitchFamily="34" charset="-122"/>
              <a:buChar char="−"/>
            </a:pPr>
            <a:r>
              <a:rPr lang="zh-CN" altLang="en-US" sz="1600" dirty="0"/>
              <a:t>Neighboring LTE site does not necessarily cause interference to all UEs of a NR cell as shown in following figure. gNB shall not completely reserve the resource used by LTE. This is different from the case that gNB and eNB are co-located.</a:t>
            </a:r>
          </a:p>
        </p:txBody>
      </p:sp>
    </p:spTree>
    <p:extLst>
      <p:ext uri="{BB962C8B-B14F-4D97-AF65-F5344CB8AC3E}">
        <p14:creationId xmlns:p14="http://schemas.microsoft.com/office/powerpoint/2010/main" val="37893830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24237" y="423474"/>
            <a:ext cx="10996313" cy="723445"/>
          </a:xfrm>
        </p:spPr>
        <p:txBody>
          <a:bodyPr>
            <a:normAutofit fontScale="90000"/>
          </a:bodyPr>
          <a:lstStyle/>
          <a:p>
            <a:r>
              <a:rPr lang="en-US" altLang="zh-CN" dirty="0">
                <a:solidFill>
                  <a:srgbClr val="FF0000"/>
                </a:solidFill>
              </a:rPr>
              <a:t>Possible RAN3 Signaling Design to support LTE-NR coexistence</a:t>
            </a:r>
            <a:endParaRPr lang="zh-CN" altLang="en-US" dirty="0">
              <a:solidFill>
                <a:srgbClr val="FF0000"/>
              </a:solidFill>
            </a:endParaRPr>
          </a:p>
        </p:txBody>
      </p:sp>
      <p:sp>
        <p:nvSpPr>
          <p:cNvPr id="5" name="Rectangle 2"/>
          <p:cNvSpPr>
            <a:spLocks noChangeArrowheads="1"/>
          </p:cNvSpPr>
          <p:nvPr/>
        </p:nvSpPr>
        <p:spPr bwMode="auto">
          <a:xfrm>
            <a:off x="-171450" y="293602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矩形 2"/>
          <p:cNvSpPr/>
          <p:nvPr/>
        </p:nvSpPr>
        <p:spPr>
          <a:xfrm>
            <a:off x="0" y="1274927"/>
            <a:ext cx="6517821" cy="4662815"/>
          </a:xfrm>
          <a:prstGeom prst="rect">
            <a:avLst/>
          </a:prstGeom>
        </p:spPr>
        <p:txBody>
          <a:bodyPr wrap="square">
            <a:spAutoFit/>
          </a:bodyPr>
          <a:lstStyle/>
          <a:p>
            <a:pPr marL="285750" indent="-285750">
              <a:lnSpc>
                <a:spcPct val="150000"/>
              </a:lnSpc>
              <a:buClr>
                <a:srgbClr val="00B0F0"/>
              </a:buClr>
              <a:buFont typeface="Wingdings" panose="05000000000000000000" pitchFamily="2" charset="2"/>
              <a:buChar char="l"/>
            </a:pPr>
            <a:r>
              <a:rPr lang="zh-CN" altLang="en-US" dirty="0"/>
              <a:t>Some possible options to support LTE-NR  coexistence  feature between eNB and gNB are as below:</a:t>
            </a:r>
          </a:p>
          <a:p>
            <a:pPr marL="742950" lvl="1" indent="-285750">
              <a:lnSpc>
                <a:spcPct val="150000"/>
              </a:lnSpc>
              <a:buClr>
                <a:srgbClr val="00B0F0"/>
              </a:buClr>
              <a:buFont typeface="Wingdings" panose="05000000000000000000" pitchFamily="2" charset="2"/>
              <a:buChar char="n"/>
            </a:pPr>
            <a:r>
              <a:rPr lang="zh-CN" altLang="en-US" dirty="0"/>
              <a:t>Option 1: Coordination between eNB and gNB via core network</a:t>
            </a:r>
            <a:r>
              <a:rPr lang="en-US" altLang="zh-CN" dirty="0"/>
              <a:t>: extend RIM message?</a:t>
            </a:r>
            <a:endParaRPr lang="zh-CN" altLang="en-US" dirty="0"/>
          </a:p>
          <a:p>
            <a:pPr marL="742950" lvl="1" indent="-285750">
              <a:lnSpc>
                <a:spcPct val="150000"/>
              </a:lnSpc>
              <a:buClr>
                <a:srgbClr val="00B0F0"/>
              </a:buClr>
              <a:buFont typeface="Wingdings" panose="05000000000000000000" pitchFamily="2" charset="2"/>
              <a:buChar char="n"/>
            </a:pPr>
            <a:r>
              <a:rPr lang="zh-CN" altLang="en-US" dirty="0"/>
              <a:t>Option 2: eNB coordinates with neighbour gNBs via co-located  gNB node.</a:t>
            </a:r>
          </a:p>
          <a:p>
            <a:pPr marL="742950" lvl="1" indent="-285750">
              <a:lnSpc>
                <a:spcPct val="150000"/>
              </a:lnSpc>
              <a:buClr>
                <a:srgbClr val="00B0F0"/>
              </a:buClr>
              <a:buFont typeface="Wingdings" panose="05000000000000000000" pitchFamily="2" charset="2"/>
              <a:buChar char="n"/>
            </a:pPr>
            <a:r>
              <a:rPr lang="zh-CN" altLang="en-US" dirty="0"/>
              <a:t>Option 3: Setup direct interface between gNB and eNB.</a:t>
            </a:r>
          </a:p>
          <a:p>
            <a:pPr marL="285750" indent="-285750">
              <a:lnSpc>
                <a:spcPct val="150000"/>
              </a:lnSpc>
              <a:buClr>
                <a:srgbClr val="00B0F0"/>
              </a:buClr>
              <a:buFont typeface="Wingdings" panose="05000000000000000000" pitchFamily="2" charset="2"/>
              <a:buChar char="l"/>
            </a:pPr>
            <a:r>
              <a:rPr lang="zh-CN" altLang="en-US" dirty="0"/>
              <a:t>Since option 3 has too much impact to RAN3 architecture, we propose to focus on the first two options </a:t>
            </a:r>
            <a:r>
              <a:rPr lang="en-US" altLang="zh-CN" dirty="0"/>
              <a:t>or only Option2</a:t>
            </a:r>
            <a:r>
              <a:rPr lang="zh-CN" altLang="en-US" dirty="0"/>
              <a:t>.</a:t>
            </a:r>
            <a:endParaRPr lang="en-US" altLang="zh-CN" dirty="0"/>
          </a:p>
          <a:p>
            <a:pPr marL="285750" indent="-285750">
              <a:lnSpc>
                <a:spcPct val="150000"/>
              </a:lnSpc>
              <a:buClr>
                <a:srgbClr val="00B0F0"/>
              </a:buClr>
              <a:buFont typeface="Wingdings" panose="05000000000000000000" pitchFamily="2" charset="2"/>
              <a:buChar char="l"/>
            </a:pPr>
            <a:r>
              <a:rPr lang="en-US" altLang="zh-CN" b="1" dirty="0">
                <a:solidFill>
                  <a:srgbClr val="FF0000"/>
                </a:solidFill>
              </a:rPr>
              <a:t>No new interface between LTE and NR shall be introduced</a:t>
            </a:r>
            <a:endParaRPr lang="zh-CN" altLang="en-US" b="1" dirty="0">
              <a:solidFill>
                <a:srgbClr val="FF0000"/>
              </a:solidFill>
            </a:endParaRPr>
          </a:p>
        </p:txBody>
      </p:sp>
      <p:pic>
        <p:nvPicPr>
          <p:cNvPr id="4" name="图片 3"/>
          <p:cNvPicPr>
            <a:picLocks noChangeAspect="1"/>
          </p:cNvPicPr>
          <p:nvPr/>
        </p:nvPicPr>
        <p:blipFill>
          <a:blip r:embed="rId2"/>
          <a:stretch>
            <a:fillRect/>
          </a:stretch>
        </p:blipFill>
        <p:spPr>
          <a:xfrm>
            <a:off x="6804313" y="2680013"/>
            <a:ext cx="4139442" cy="3289712"/>
          </a:xfrm>
          <a:prstGeom prst="rect">
            <a:avLst/>
          </a:prstGeom>
        </p:spPr>
      </p:pic>
      <p:sp>
        <p:nvSpPr>
          <p:cNvPr id="6" name="文本框 5"/>
          <p:cNvSpPr txBox="1"/>
          <p:nvPr/>
        </p:nvSpPr>
        <p:spPr>
          <a:xfrm>
            <a:off x="8874034" y="2831452"/>
            <a:ext cx="3317966" cy="738664"/>
          </a:xfrm>
          <a:prstGeom prst="rect">
            <a:avLst/>
          </a:prstGeom>
          <a:noFill/>
        </p:spPr>
        <p:txBody>
          <a:bodyPr wrap="square" rtlCol="0">
            <a:spAutoFit/>
          </a:bodyPr>
          <a:lstStyle/>
          <a:p>
            <a:r>
              <a:rPr lang="en-US" altLang="zh-CN" sz="1400" dirty="0">
                <a:solidFill>
                  <a:srgbClr val="FF0000"/>
                </a:solidFill>
              </a:rPr>
              <a:t>Option2:</a:t>
            </a:r>
            <a:r>
              <a:rPr lang="zh-CN" altLang="en-US" sz="1400" dirty="0">
                <a:solidFill>
                  <a:srgbClr val="FF0000"/>
                </a:solidFill>
              </a:rPr>
              <a:t> eNB coordinates with neighbour gNBs via co-located  gNB node</a:t>
            </a:r>
          </a:p>
        </p:txBody>
      </p:sp>
    </p:spTree>
    <p:extLst>
      <p:ext uri="{BB962C8B-B14F-4D97-AF65-F5344CB8AC3E}">
        <p14:creationId xmlns:p14="http://schemas.microsoft.com/office/powerpoint/2010/main" val="37462471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FF0000"/>
                </a:solidFill>
              </a:rPr>
              <a:t>Conclusion</a:t>
            </a:r>
            <a:endParaRPr lang="zh-CN" altLang="en-US" dirty="0">
              <a:solidFill>
                <a:srgbClr val="FF0000"/>
              </a:solidFill>
            </a:endParaRPr>
          </a:p>
        </p:txBody>
      </p:sp>
      <p:sp>
        <p:nvSpPr>
          <p:cNvPr id="4" name="矩形 3"/>
          <p:cNvSpPr/>
          <p:nvPr/>
        </p:nvSpPr>
        <p:spPr>
          <a:xfrm>
            <a:off x="0" y="1412855"/>
            <a:ext cx="12192000" cy="2308324"/>
          </a:xfrm>
          <a:prstGeom prst="rect">
            <a:avLst/>
          </a:prstGeom>
        </p:spPr>
        <p:txBody>
          <a:bodyPr wrap="square">
            <a:spAutoFit/>
          </a:bodyPr>
          <a:lstStyle/>
          <a:p>
            <a:pPr marL="285750" indent="-285750">
              <a:lnSpc>
                <a:spcPct val="200000"/>
              </a:lnSpc>
              <a:buFont typeface="Wingdings" panose="05000000000000000000" pitchFamily="2" charset="2"/>
              <a:buChar char="l"/>
            </a:pPr>
            <a:r>
              <a:rPr lang="en-GB" altLang="zh-CN" b="1" dirty="0">
                <a:solidFill>
                  <a:srgbClr val="FF0000"/>
                </a:solidFill>
                <a:latin typeface="Times New Roman" panose="02020603050405020304" pitchFamily="18" charset="0"/>
                <a:ea typeface="宋体" panose="02010600030101010101" pitchFamily="2" charset="-122"/>
                <a:cs typeface="Arial" panose="020B0604020202020204" pitchFamily="34" charset="0"/>
              </a:rPr>
              <a:t>Proposal 1: We kindly ask RAN1 and RAN3 to confirm the scenarios on interference coordination between LTE and NR in Rel-17. </a:t>
            </a:r>
          </a:p>
          <a:p>
            <a:pPr marL="285750" indent="-285750">
              <a:lnSpc>
                <a:spcPct val="200000"/>
              </a:lnSpc>
              <a:buFont typeface="Wingdings" panose="05000000000000000000" pitchFamily="2" charset="2"/>
              <a:buChar char="l"/>
            </a:pPr>
            <a:r>
              <a:rPr lang="en-GB" altLang="zh-CN" b="1" dirty="0">
                <a:solidFill>
                  <a:srgbClr val="FF0000"/>
                </a:solidFill>
                <a:latin typeface="Times New Roman" panose="02020603050405020304" pitchFamily="18" charset="0"/>
                <a:ea typeface="宋体" panose="02010600030101010101" pitchFamily="2" charset="-122"/>
                <a:cs typeface="Arial" panose="020B0604020202020204" pitchFamily="34" charset="0"/>
              </a:rPr>
              <a:t>Proposal 2: it is necessary to study Uplink interference coordination between LTE and NR should be considered</a:t>
            </a:r>
          </a:p>
          <a:p>
            <a:pPr marL="285750" indent="-285750">
              <a:lnSpc>
                <a:spcPct val="200000"/>
              </a:lnSpc>
              <a:buFont typeface="Wingdings" panose="05000000000000000000" pitchFamily="2" charset="2"/>
              <a:buChar char="l"/>
            </a:pPr>
            <a:r>
              <a:rPr lang="en-GB" altLang="zh-CN" b="1" dirty="0">
                <a:solidFill>
                  <a:srgbClr val="FF0000"/>
                </a:solidFill>
                <a:latin typeface="Times New Roman" panose="02020603050405020304" pitchFamily="18" charset="0"/>
                <a:ea typeface="宋体" panose="02010600030101010101" pitchFamily="2" charset="-122"/>
                <a:cs typeface="Arial" panose="020B0604020202020204" pitchFamily="34" charset="0"/>
              </a:rPr>
              <a:t>Proposal 3: Network based/assisted CRS cancellation and PDSCH interference coordination need to be studied.</a:t>
            </a:r>
            <a:endParaRPr lang="zh-CN" altLang="en-US" b="1" dirty="0">
              <a:solidFill>
                <a:srgbClr val="FF0000"/>
              </a:solidFill>
            </a:endParaRPr>
          </a:p>
        </p:txBody>
      </p:sp>
    </p:spTree>
    <p:extLst>
      <p:ext uri="{BB962C8B-B14F-4D97-AF65-F5344CB8AC3E}">
        <p14:creationId xmlns:p14="http://schemas.microsoft.com/office/powerpoint/2010/main" val="23728486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FF0000"/>
                </a:solidFill>
              </a:rPr>
              <a:t>Reference</a:t>
            </a:r>
            <a:endParaRPr lang="zh-CN" altLang="en-US" dirty="0">
              <a:solidFill>
                <a:srgbClr val="FF0000"/>
              </a:solidFill>
            </a:endParaRPr>
          </a:p>
        </p:txBody>
      </p:sp>
      <p:sp>
        <p:nvSpPr>
          <p:cNvPr id="4" name="矩形 3"/>
          <p:cNvSpPr/>
          <p:nvPr/>
        </p:nvSpPr>
        <p:spPr>
          <a:xfrm>
            <a:off x="315684" y="1598248"/>
            <a:ext cx="11207932" cy="1668405"/>
          </a:xfrm>
          <a:prstGeom prst="rect">
            <a:avLst/>
          </a:prstGeom>
        </p:spPr>
        <p:txBody>
          <a:bodyPr wrap="square">
            <a:spAutoFit/>
          </a:bodyPr>
          <a:lstStyle/>
          <a:p>
            <a:pPr marL="342900" indent="-342900">
              <a:lnSpc>
                <a:spcPct val="200000"/>
              </a:lnSpc>
              <a:buFont typeface="+mj-lt"/>
              <a:buAutoNum type="arabicPeriod"/>
            </a:pPr>
            <a:r>
              <a:rPr lang="zh-CN" altLang="en-US" dirty="0"/>
              <a:t>R3-206554,China Telecom,ZTE,Huawei,Discussion on the PRACH Coordination between LTE and NR  </a:t>
            </a:r>
          </a:p>
          <a:p>
            <a:pPr marL="342900" indent="-342900">
              <a:lnSpc>
                <a:spcPct val="200000"/>
              </a:lnSpc>
              <a:buFont typeface="+mj-lt"/>
              <a:buAutoNum type="arabicPeriod"/>
            </a:pPr>
            <a:r>
              <a:rPr lang="zh-CN" altLang="en-US" dirty="0"/>
              <a:t>R3-207030,Nokia, CB: # 1007_SONMDT_RACH - Summary of email discussion</a:t>
            </a:r>
          </a:p>
          <a:p>
            <a:pPr marL="342900" indent="-342900">
              <a:lnSpc>
                <a:spcPct val="200000"/>
              </a:lnSpc>
              <a:buFont typeface="+mj-lt"/>
              <a:buAutoNum type="arabicPeriod"/>
            </a:pPr>
            <a:r>
              <a:rPr lang="zh-CN" altLang="en-US" dirty="0"/>
              <a:t>R1-1715041/R3-173397,LS on RAN3 signaling support for LTE-NR coexistence feature</a:t>
            </a:r>
          </a:p>
        </p:txBody>
      </p:sp>
    </p:spTree>
    <p:extLst>
      <p:ext uri="{BB962C8B-B14F-4D97-AF65-F5344CB8AC3E}">
        <p14:creationId xmlns:p14="http://schemas.microsoft.com/office/powerpoint/2010/main" val="15915568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6"/>
          <p:cNvPicPr>
            <a:picLocks noChangeAspect="1"/>
          </p:cNvPicPr>
          <p:nvPr>
            <p:custDataLst>
              <p:tags r:id="rId2"/>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8410577" y="996951"/>
            <a:ext cx="3781425" cy="269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文本框 4"/>
          <p:cNvSpPr txBox="1">
            <a:spLocks noChangeArrowheads="1"/>
          </p:cNvSpPr>
          <p:nvPr>
            <p:custDataLst>
              <p:tags r:id="rId3"/>
            </p:custDataLst>
          </p:nvPr>
        </p:nvSpPr>
        <p:spPr bwMode="auto">
          <a:xfrm>
            <a:off x="3221039" y="2963863"/>
            <a:ext cx="53467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itchFamily="34" charset="0"/>
              <a:buChar char="•"/>
              <a:defRPr sz="2100">
                <a:solidFill>
                  <a:schemeClr val="tx1"/>
                </a:solidFill>
                <a:latin typeface="Calibri" pitchFamily="34" charset="0"/>
                <a:ea typeface="宋体" pitchFamily="2" charset="-122"/>
              </a:defRPr>
            </a:lvl1pPr>
            <a:lvl2pPr marL="742950" indent="-285750">
              <a:lnSpc>
                <a:spcPct val="90000"/>
              </a:lnSpc>
              <a:spcBef>
                <a:spcPts val="375"/>
              </a:spcBef>
              <a:buFont typeface="Arial" pitchFamily="34" charset="0"/>
              <a:buChar char="•"/>
              <a:defRPr>
                <a:solidFill>
                  <a:schemeClr val="tx1"/>
                </a:solidFill>
                <a:latin typeface="Calibri" pitchFamily="34" charset="0"/>
                <a:ea typeface="宋体" pitchFamily="2" charset="-122"/>
              </a:defRPr>
            </a:lvl2pPr>
            <a:lvl3pPr marL="1143000" indent="-228600">
              <a:lnSpc>
                <a:spcPct val="90000"/>
              </a:lnSpc>
              <a:spcBef>
                <a:spcPts val="375"/>
              </a:spcBef>
              <a:buFont typeface="Arial" pitchFamily="34" charset="0"/>
              <a:buChar char="•"/>
              <a:defRPr sz="1500">
                <a:solidFill>
                  <a:schemeClr val="tx1"/>
                </a:solidFill>
                <a:latin typeface="Calibri" pitchFamily="34" charset="0"/>
                <a:ea typeface="宋体" pitchFamily="2" charset="-122"/>
              </a:defRPr>
            </a:lvl3pPr>
            <a:lvl4pPr marL="16002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4pPr>
            <a:lvl5pPr marL="2057400" indent="-228600">
              <a:lnSpc>
                <a:spcPct val="90000"/>
              </a:lnSpc>
              <a:spcBef>
                <a:spcPts val="375"/>
              </a:spcBef>
              <a:buFont typeface="Arial" pitchFamily="34" charset="0"/>
              <a:buChar char="•"/>
              <a:defRPr sz="1300">
                <a:solidFill>
                  <a:schemeClr val="tx1"/>
                </a:solidFill>
                <a:latin typeface="Calibri" pitchFamily="34" charset="0"/>
                <a:ea typeface="宋体" pitchFamily="2" charset="-122"/>
              </a:defRPr>
            </a:lvl5pPr>
            <a:lvl6pPr marL="25146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6pPr>
            <a:lvl7pPr marL="29718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7pPr>
            <a:lvl8pPr marL="34290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8pPr>
            <a:lvl9pPr marL="3886200" indent="-228600" fontAlgn="base">
              <a:lnSpc>
                <a:spcPct val="90000"/>
              </a:lnSpc>
              <a:spcBef>
                <a:spcPts val="375"/>
              </a:spcBef>
              <a:spcAft>
                <a:spcPct val="0"/>
              </a:spcAft>
              <a:buFont typeface="Arial" pitchFamily="34" charset="0"/>
              <a:buChar char="•"/>
              <a:defRPr sz="1300">
                <a:solidFill>
                  <a:schemeClr val="tx1"/>
                </a:solidFill>
                <a:latin typeface="Calibri" pitchFamily="34" charset="0"/>
                <a:ea typeface="宋体" pitchFamily="2" charset="-122"/>
              </a:defRPr>
            </a:lvl9pPr>
          </a:lstStyle>
          <a:p>
            <a:pPr algn="r" eaLnBrk="1" hangingPunct="1">
              <a:lnSpc>
                <a:spcPct val="100000"/>
              </a:lnSpc>
              <a:spcBef>
                <a:spcPct val="0"/>
              </a:spcBef>
              <a:buFontTx/>
              <a:buNone/>
            </a:pPr>
            <a:r>
              <a:rPr lang="en-US" altLang="zh-CN" sz="6000">
                <a:solidFill>
                  <a:schemeClr val="accent1"/>
                </a:solidFill>
                <a:latin typeface="方正舒体" pitchFamily="2" charset="-122"/>
                <a:ea typeface="方正舒体" pitchFamily="2" charset="-122"/>
              </a:rPr>
              <a:t>THANK YOU</a:t>
            </a:r>
            <a:r>
              <a:rPr lang="zh-CN" altLang="en-US" sz="6000">
                <a:solidFill>
                  <a:schemeClr val="accent1"/>
                </a:solidFill>
                <a:latin typeface="方正舒体" pitchFamily="2" charset="-122"/>
                <a:ea typeface="方正舒体" pitchFamily="2" charset="-122"/>
              </a:rPr>
              <a:t> </a:t>
            </a:r>
            <a:r>
              <a:rPr lang="en-US" altLang="zh-CN" sz="6000">
                <a:solidFill>
                  <a:schemeClr val="accent1"/>
                </a:solidFill>
                <a:latin typeface="方正舒体" pitchFamily="2" charset="-122"/>
                <a:ea typeface="方正舒体" pitchFamily="2" charset="-122"/>
              </a:rPr>
              <a:t>.</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FF0000"/>
                </a:solidFill>
              </a:rPr>
              <a:t>Introduction: Previous Discussion in Rel-17</a:t>
            </a:r>
            <a:endParaRPr lang="zh-CN" altLang="en-US" dirty="0">
              <a:solidFill>
                <a:srgbClr val="FF0000"/>
              </a:solidFill>
            </a:endParaRPr>
          </a:p>
        </p:txBody>
      </p:sp>
      <p:sp>
        <p:nvSpPr>
          <p:cNvPr id="4" name="矩形 3"/>
          <p:cNvSpPr/>
          <p:nvPr/>
        </p:nvSpPr>
        <p:spPr>
          <a:xfrm>
            <a:off x="91440" y="1323598"/>
            <a:ext cx="11848011" cy="3831818"/>
          </a:xfrm>
          <a:prstGeom prst="rect">
            <a:avLst/>
          </a:prstGeom>
        </p:spPr>
        <p:txBody>
          <a:bodyPr wrap="square">
            <a:spAutoFit/>
          </a:bodyPr>
          <a:lstStyle/>
          <a:p>
            <a:pPr algn="just">
              <a:lnSpc>
                <a:spcPct val="150000"/>
              </a:lnSpc>
              <a:spcAft>
                <a:spcPts val="0"/>
              </a:spcAft>
            </a:pPr>
            <a:r>
              <a:rPr lang="en-US" altLang="zh-CN" kern="100" dirty="0">
                <a:latin typeface="Times New Roman" panose="02020603050405020304" pitchFamily="18" charset="0"/>
                <a:ea typeface="宋体" panose="02010600030101010101" pitchFamily="2" charset="-122"/>
              </a:rPr>
              <a:t>PRACH Coordination between LTE and NR was discussed as part of SON/MDT WID in RAN3#110e meeting. The scenario mainly concerns about the PRACH Coordination between an LTE cell in an upgraded site and an NR cell in a newly-built NR site [1]. Some initial discussions were reflected in [2] that most companies are interested in this scenario and support to send a LS to RAN1 for requesting feedback on the described scenario and potential solutions for PRACH Coordination between LTE and NR. If confirmed by RAN1, RAN3 would further work on a solution for this problem in Rel-17, while some company consider the interference coordination at every channels, including uplink and downlink, are need to be studied, so it should be treated as a separate and independent topic. </a:t>
            </a:r>
            <a:endParaRPr lang="zh-CN" altLang="zh-CN" kern="100" dirty="0">
              <a:latin typeface="Times New Roman" panose="02020603050405020304" pitchFamily="18" charset="0"/>
              <a:ea typeface="宋体" panose="02010600030101010101" pitchFamily="2" charset="-122"/>
            </a:endParaRPr>
          </a:p>
          <a:p>
            <a:pPr algn="just">
              <a:lnSpc>
                <a:spcPct val="150000"/>
              </a:lnSpc>
              <a:spcAft>
                <a:spcPts val="0"/>
              </a:spcAft>
            </a:pPr>
            <a:r>
              <a:rPr lang="en-US" altLang="zh-CN" kern="100" dirty="0">
                <a:latin typeface="Times New Roman" panose="02020603050405020304" pitchFamily="18" charset="0"/>
                <a:ea typeface="宋体" panose="02010600030101010101" pitchFamily="2" charset="-122"/>
              </a:rPr>
              <a:t>In this paper, we further elaborate more issues on the scenarios and requirements for interference coordination between LTE and NR, and propose further work on this topic.</a:t>
            </a:r>
            <a:endParaRPr lang="zh-CN" altLang="zh-CN" kern="100"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492669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FF0000"/>
                </a:solidFill>
              </a:rPr>
              <a:t>Background</a:t>
            </a:r>
            <a:endParaRPr lang="zh-CN" altLang="en-US" dirty="0">
              <a:solidFill>
                <a:srgbClr val="FF0000"/>
              </a:solidFill>
            </a:endParaRPr>
          </a:p>
        </p:txBody>
      </p:sp>
      <p:pic>
        <p:nvPicPr>
          <p:cNvPr id="9" name="图片 8"/>
          <p:cNvPicPr>
            <a:picLocks noChangeAspect="1"/>
          </p:cNvPicPr>
          <p:nvPr/>
        </p:nvPicPr>
        <p:blipFill>
          <a:blip r:embed="rId2"/>
          <a:stretch>
            <a:fillRect/>
          </a:stretch>
        </p:blipFill>
        <p:spPr>
          <a:xfrm>
            <a:off x="-44448376" y="-28506661"/>
            <a:ext cx="20217750" cy="12774264"/>
          </a:xfrm>
          <a:prstGeom prst="rect">
            <a:avLst/>
          </a:prstGeom>
        </p:spPr>
      </p:pic>
      <p:sp>
        <p:nvSpPr>
          <p:cNvPr id="10" name="Rectangle 2"/>
          <p:cNvSpPr>
            <a:spLocks noChangeArrowheads="1"/>
          </p:cNvSpPr>
          <p:nvPr/>
        </p:nvSpPr>
        <p:spPr bwMode="auto">
          <a:xfrm>
            <a:off x="5900736" y="2471737"/>
            <a:ext cx="13950885" cy="45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3" name="矩形 12"/>
          <p:cNvSpPr/>
          <p:nvPr/>
        </p:nvSpPr>
        <p:spPr>
          <a:xfrm>
            <a:off x="1" y="1285785"/>
            <a:ext cx="6437684" cy="4981748"/>
          </a:xfrm>
          <a:prstGeom prst="rect">
            <a:avLst/>
          </a:prstGeom>
        </p:spPr>
        <p:txBody>
          <a:bodyPr wrap="square">
            <a:spAutoFit/>
          </a:bodyPr>
          <a:lstStyle/>
          <a:p>
            <a:pPr marL="285750" indent="-285750" algn="just">
              <a:lnSpc>
                <a:spcPct val="130000"/>
              </a:lnSpc>
              <a:spcAft>
                <a:spcPts val="0"/>
              </a:spcAft>
              <a:buClr>
                <a:srgbClr val="00B0F0"/>
              </a:buClr>
              <a:buFont typeface="Wingdings" panose="05000000000000000000" pitchFamily="2" charset="2"/>
              <a:buChar char="l"/>
            </a:pPr>
            <a:r>
              <a:rPr lang="en-US" altLang="zh-CN"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Hard to reframing low-band spectrum in short-term:</a:t>
            </a:r>
          </a:p>
          <a:p>
            <a:pPr marL="742950" lvl="1" indent="-285750" algn="just">
              <a:lnSpc>
                <a:spcPct val="130000"/>
              </a:lnSpc>
              <a:buClr>
                <a:srgbClr val="00B0F0"/>
              </a:buClr>
              <a:buFont typeface="Wingdings" panose="05000000000000000000" pitchFamily="2" charset="2"/>
              <a:buChar char="n"/>
            </a:pPr>
            <a:r>
              <a:rPr lang="en-US" altLang="zh-CN" sz="1600" kern="100" dirty="0">
                <a:latin typeface="Times New Roman" panose="02020603050405020304" pitchFamily="18" charset="0"/>
                <a:ea typeface="楷体" panose="02010609060101010101" pitchFamily="49" charset="-122"/>
                <a:cs typeface="Arial" panose="020B0604020202020204" pitchFamily="34" charset="0"/>
              </a:rPr>
              <a:t>In 4G era, some low-band spectrums, such as 1.8GHz, was deployed as the coverage layer in urban area while a second carrier (e.g., 2.1GHz) was deployed as capacity layer in the region with high capacity requirements.  Since the downlink/uplink load of LTE cell is still high, it is hard to reframing the low-band spectrum in hotspot region to NR in short-term. </a:t>
            </a:r>
          </a:p>
          <a:p>
            <a:pPr marL="285750" indent="-285750" algn="just">
              <a:lnSpc>
                <a:spcPct val="130000"/>
              </a:lnSpc>
              <a:spcAft>
                <a:spcPts val="0"/>
              </a:spcAft>
              <a:buClr>
                <a:srgbClr val="00B0F0"/>
              </a:buClr>
              <a:buFont typeface="Wingdings" panose="05000000000000000000" pitchFamily="2" charset="2"/>
              <a:buChar char="l"/>
            </a:pPr>
            <a:r>
              <a:rPr lang="en-GB" altLang="zh-CN"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the co-channel interference between existing LTE and newly-built NR should be considered:</a:t>
            </a:r>
            <a:endParaRPr lang="en-US" altLang="zh-CN"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endParaRPr>
          </a:p>
          <a:p>
            <a:pPr marL="742950" lvl="1" indent="-285750" algn="just">
              <a:lnSpc>
                <a:spcPct val="130000"/>
              </a:lnSpc>
              <a:buClr>
                <a:srgbClr val="00B0F0"/>
              </a:buClr>
              <a:buFont typeface="Wingdings" panose="05000000000000000000" pitchFamily="2" charset="2"/>
              <a:buChar char="n"/>
            </a:pPr>
            <a:r>
              <a:rPr lang="en-US" altLang="zh-CN" sz="1600" kern="100" dirty="0">
                <a:latin typeface="Times New Roman" panose="02020603050405020304" pitchFamily="18" charset="0"/>
                <a:ea typeface="楷体" panose="02010609060101010101" pitchFamily="49" charset="-122"/>
                <a:cs typeface="Arial" panose="020B0604020202020204" pitchFamily="34" charset="0"/>
              </a:rPr>
              <a:t>In order to achieve continuous NR coverage for 5G SA network, low-band 5G in FDD spectrum will be introduced in 5G network to rapidly extend coverage without requiring new sites. </a:t>
            </a:r>
          </a:p>
          <a:p>
            <a:pPr marL="742950" lvl="1" indent="-285750" algn="just">
              <a:lnSpc>
                <a:spcPct val="130000"/>
              </a:lnSpc>
              <a:buClr>
                <a:srgbClr val="00B0F0"/>
              </a:buClr>
              <a:buFont typeface="Wingdings" panose="05000000000000000000" pitchFamily="2" charset="2"/>
              <a:buChar char="n"/>
            </a:pPr>
            <a:r>
              <a:rPr lang="en-US" altLang="zh-CN" sz="1600" kern="100" dirty="0">
                <a:latin typeface="Times New Roman" panose="02020603050405020304" pitchFamily="18" charset="0"/>
                <a:ea typeface="楷体" panose="02010609060101010101" pitchFamily="49" charset="-122"/>
                <a:cs typeface="Arial" panose="020B0604020202020204" pitchFamily="34" charset="0"/>
              </a:rPr>
              <a:t>Given that some low-band FDD spectrum(e.g., n1) support up to 50MHz bandwidth in Rel-16, they can provide a fantastic capacity and coverage for low-capacity region.</a:t>
            </a:r>
            <a:endParaRPr lang="zh-CN" altLang="zh-CN" sz="1600" kern="100" dirty="0">
              <a:latin typeface="Times New Roman" panose="02020603050405020304" pitchFamily="18" charset="0"/>
              <a:ea typeface="楷体" panose="02010609060101010101" pitchFamily="49" charset="-122"/>
              <a:cs typeface="Arial" panose="020B0604020202020204" pitchFamily="34" charset="0"/>
            </a:endParaRPr>
          </a:p>
        </p:txBody>
      </p:sp>
      <p:pic>
        <p:nvPicPr>
          <p:cNvPr id="14" name="图片 13"/>
          <p:cNvPicPr>
            <a:picLocks noChangeAspect="1"/>
          </p:cNvPicPr>
          <p:nvPr/>
        </p:nvPicPr>
        <p:blipFill>
          <a:blip r:embed="rId3"/>
          <a:stretch>
            <a:fillRect/>
          </a:stretch>
        </p:blipFill>
        <p:spPr>
          <a:xfrm>
            <a:off x="6650935" y="1285785"/>
            <a:ext cx="5264036" cy="3257639"/>
          </a:xfrm>
          <a:prstGeom prst="rect">
            <a:avLst/>
          </a:prstGeom>
        </p:spPr>
      </p:pic>
      <p:sp>
        <p:nvSpPr>
          <p:cNvPr id="15" name="椭圆 14"/>
          <p:cNvSpPr/>
          <p:nvPr/>
        </p:nvSpPr>
        <p:spPr>
          <a:xfrm>
            <a:off x="8678285" y="3172337"/>
            <a:ext cx="704345" cy="1485899"/>
          </a:xfrm>
          <a:prstGeom prst="ellipse">
            <a:avLst/>
          </a:prstGeom>
          <a:noFill/>
          <a:ln w="254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9629775" y="3169329"/>
            <a:ext cx="826809" cy="1485899"/>
          </a:xfrm>
          <a:prstGeom prst="ellipse">
            <a:avLst/>
          </a:prstGeom>
          <a:noFill/>
          <a:ln w="254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0456584" y="3274377"/>
            <a:ext cx="1671637" cy="646331"/>
          </a:xfrm>
          <a:prstGeom prst="rect">
            <a:avLst/>
          </a:prstGeom>
          <a:noFill/>
        </p:spPr>
        <p:txBody>
          <a:bodyPr wrap="square" rtlCol="0">
            <a:spAutoFit/>
          </a:bodyPr>
          <a:lstStyle/>
          <a:p>
            <a:r>
              <a:rPr lang="en-US" altLang="zh-CN" b="1" dirty="0">
                <a:solidFill>
                  <a:srgbClr val="FF0000"/>
                </a:solidFill>
              </a:rPr>
              <a:t>Co-channel interference</a:t>
            </a:r>
            <a:endParaRPr lang="zh-CN" altLang="en-US" b="1" dirty="0">
              <a:solidFill>
                <a:srgbClr val="FF0000"/>
              </a:solidFill>
            </a:endParaRPr>
          </a:p>
        </p:txBody>
      </p:sp>
      <p:graphicFrame>
        <p:nvGraphicFramePr>
          <p:cNvPr id="19" name="表格 18"/>
          <p:cNvGraphicFramePr>
            <a:graphicFrameLocks noGrp="1"/>
          </p:cNvGraphicFramePr>
          <p:nvPr>
            <p:extLst>
              <p:ext uri="{D42A27DB-BD31-4B8C-83A1-F6EECF244321}">
                <p14:modId xmlns:p14="http://schemas.microsoft.com/office/powerpoint/2010/main" val="2578274676"/>
              </p:ext>
            </p:extLst>
          </p:nvPr>
        </p:nvGraphicFramePr>
        <p:xfrm>
          <a:off x="6578896" y="4707642"/>
          <a:ext cx="5549325" cy="1697355"/>
        </p:xfrm>
        <a:graphic>
          <a:graphicData uri="http://schemas.openxmlformats.org/drawingml/2006/table">
            <a:tbl>
              <a:tblPr firstRow="1" firstCol="1" bandRow="1">
                <a:tableStyleId>{5C22544A-7EE6-4342-B048-85BDC9FD1C3A}</a:tableStyleId>
              </a:tblPr>
              <a:tblGrid>
                <a:gridCol w="633037">
                  <a:extLst>
                    <a:ext uri="{9D8B030D-6E8A-4147-A177-3AD203B41FA5}">
                      <a16:colId xmlns:a16="http://schemas.microsoft.com/office/drawing/2014/main" val="420788003"/>
                    </a:ext>
                  </a:extLst>
                </a:gridCol>
                <a:gridCol w="633037">
                  <a:extLst>
                    <a:ext uri="{9D8B030D-6E8A-4147-A177-3AD203B41FA5}">
                      <a16:colId xmlns:a16="http://schemas.microsoft.com/office/drawing/2014/main" val="1997406529"/>
                    </a:ext>
                  </a:extLst>
                </a:gridCol>
                <a:gridCol w="633037">
                  <a:extLst>
                    <a:ext uri="{9D8B030D-6E8A-4147-A177-3AD203B41FA5}">
                      <a16:colId xmlns:a16="http://schemas.microsoft.com/office/drawing/2014/main" val="885282944"/>
                    </a:ext>
                  </a:extLst>
                </a:gridCol>
                <a:gridCol w="633037">
                  <a:extLst>
                    <a:ext uri="{9D8B030D-6E8A-4147-A177-3AD203B41FA5}">
                      <a16:colId xmlns:a16="http://schemas.microsoft.com/office/drawing/2014/main" val="3676317654"/>
                    </a:ext>
                  </a:extLst>
                </a:gridCol>
                <a:gridCol w="633037">
                  <a:extLst>
                    <a:ext uri="{9D8B030D-6E8A-4147-A177-3AD203B41FA5}">
                      <a16:colId xmlns:a16="http://schemas.microsoft.com/office/drawing/2014/main" val="2369772063"/>
                    </a:ext>
                  </a:extLst>
                </a:gridCol>
                <a:gridCol w="633037">
                  <a:extLst>
                    <a:ext uri="{9D8B030D-6E8A-4147-A177-3AD203B41FA5}">
                      <a16:colId xmlns:a16="http://schemas.microsoft.com/office/drawing/2014/main" val="328227824"/>
                    </a:ext>
                  </a:extLst>
                </a:gridCol>
                <a:gridCol w="633037">
                  <a:extLst>
                    <a:ext uri="{9D8B030D-6E8A-4147-A177-3AD203B41FA5}">
                      <a16:colId xmlns:a16="http://schemas.microsoft.com/office/drawing/2014/main" val="802365576"/>
                    </a:ext>
                  </a:extLst>
                </a:gridCol>
                <a:gridCol w="369604">
                  <a:extLst>
                    <a:ext uri="{9D8B030D-6E8A-4147-A177-3AD203B41FA5}">
                      <a16:colId xmlns:a16="http://schemas.microsoft.com/office/drawing/2014/main" val="11424160"/>
                    </a:ext>
                  </a:extLst>
                </a:gridCol>
                <a:gridCol w="374231">
                  <a:extLst>
                    <a:ext uri="{9D8B030D-6E8A-4147-A177-3AD203B41FA5}">
                      <a16:colId xmlns:a16="http://schemas.microsoft.com/office/drawing/2014/main" val="3937124824"/>
                    </a:ext>
                  </a:extLst>
                </a:gridCol>
                <a:gridCol w="374231">
                  <a:extLst>
                    <a:ext uri="{9D8B030D-6E8A-4147-A177-3AD203B41FA5}">
                      <a16:colId xmlns:a16="http://schemas.microsoft.com/office/drawing/2014/main" val="713449098"/>
                    </a:ext>
                  </a:extLst>
                </a:gridCol>
              </a:tblGrid>
              <a:tr h="142875">
                <a:tc>
                  <a:txBody>
                    <a:bodyPr/>
                    <a:lstStyle/>
                    <a:p>
                      <a:pPr algn="ctr">
                        <a:spcAft>
                          <a:spcPts val="0"/>
                        </a:spcAft>
                      </a:pPr>
                      <a:r>
                        <a:rPr lang="en-GB" sz="900">
                          <a:effectLst/>
                        </a:rPr>
                        <a:t>NR Band</a:t>
                      </a:r>
                      <a:endParaRPr lang="zh-CN" sz="9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SCS</a:t>
                      </a:r>
                      <a:endParaRPr lang="zh-CN" sz="900">
                        <a:effectLst/>
                      </a:endParaRPr>
                    </a:p>
                    <a:p>
                      <a:pPr algn="ctr">
                        <a:spcAft>
                          <a:spcPts val="0"/>
                        </a:spcAft>
                      </a:pPr>
                      <a:r>
                        <a:rPr lang="en-GB" sz="900">
                          <a:effectLst/>
                        </a:rPr>
                        <a:t>kHz</a:t>
                      </a:r>
                      <a:endParaRPr lang="zh-CN" sz="9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5 MHz</a:t>
                      </a:r>
                      <a:endParaRPr lang="zh-CN" sz="9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10 MHz</a:t>
                      </a:r>
                      <a:endParaRPr lang="zh-CN" sz="9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15 MHz</a:t>
                      </a:r>
                      <a:endParaRPr lang="zh-CN" sz="9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20MHz</a:t>
                      </a:r>
                      <a:endParaRPr lang="zh-CN" sz="9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25 MHz</a:t>
                      </a:r>
                      <a:endParaRPr lang="zh-CN" sz="9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30 MHz</a:t>
                      </a:r>
                      <a:endParaRPr lang="zh-CN" sz="9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40 MHz</a:t>
                      </a:r>
                      <a:endParaRPr lang="zh-CN" sz="9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50 MHz</a:t>
                      </a:r>
                      <a:endParaRPr lang="zh-CN" sz="900" b="1">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710748435"/>
                  </a:ext>
                </a:extLst>
              </a:tr>
              <a:tr h="142875">
                <a:tc rowSpan="3">
                  <a:txBody>
                    <a:bodyPr/>
                    <a:lstStyle/>
                    <a:p>
                      <a:pPr algn="ctr">
                        <a:spcAft>
                          <a:spcPts val="0"/>
                        </a:spcAft>
                      </a:pPr>
                      <a:r>
                        <a:rPr lang="en-GB" sz="900" dirty="0">
                          <a:effectLst/>
                        </a:rPr>
                        <a:t>n1</a:t>
                      </a:r>
                      <a:endParaRPr lang="zh-CN" sz="9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15</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1312810726"/>
                  </a:ext>
                </a:extLst>
              </a:tr>
              <a:tr h="142875">
                <a:tc vMerge="1">
                  <a:txBody>
                    <a:bodyPr/>
                    <a:lstStyle/>
                    <a:p>
                      <a:endParaRPr lang="zh-CN" altLang="en-US"/>
                    </a:p>
                  </a:txBody>
                  <a:tcPr/>
                </a:tc>
                <a:tc>
                  <a:txBody>
                    <a:bodyPr/>
                    <a:lstStyle/>
                    <a:p>
                      <a:pPr algn="ctr">
                        <a:spcAft>
                          <a:spcPts val="0"/>
                        </a:spcAft>
                      </a:pPr>
                      <a:r>
                        <a:rPr lang="en-GB" sz="900">
                          <a:effectLst/>
                        </a:rPr>
                        <a:t>30</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172117084"/>
                  </a:ext>
                </a:extLst>
              </a:tr>
              <a:tr h="142875">
                <a:tc vMerge="1">
                  <a:txBody>
                    <a:bodyPr/>
                    <a:lstStyle/>
                    <a:p>
                      <a:endParaRPr lang="zh-CN" altLang="en-US"/>
                    </a:p>
                  </a:txBody>
                  <a:tcPr/>
                </a:tc>
                <a:tc>
                  <a:txBody>
                    <a:bodyPr/>
                    <a:lstStyle/>
                    <a:p>
                      <a:pPr algn="ctr">
                        <a:spcAft>
                          <a:spcPts val="0"/>
                        </a:spcAft>
                      </a:pPr>
                      <a:r>
                        <a:rPr lang="en-GB" sz="900">
                          <a:effectLst/>
                        </a:rPr>
                        <a:t>60</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068969757"/>
                  </a:ext>
                </a:extLst>
              </a:tr>
              <a:tr h="142875">
                <a:tc rowSpan="3">
                  <a:txBody>
                    <a:bodyPr/>
                    <a:lstStyle/>
                    <a:p>
                      <a:pPr algn="ctr">
                        <a:spcAft>
                          <a:spcPts val="0"/>
                        </a:spcAft>
                      </a:pPr>
                      <a:r>
                        <a:rPr lang="en-GB" sz="900">
                          <a:effectLst/>
                        </a:rPr>
                        <a:t>n2</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15</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883680310"/>
                  </a:ext>
                </a:extLst>
              </a:tr>
              <a:tr h="142875">
                <a:tc vMerge="1">
                  <a:txBody>
                    <a:bodyPr/>
                    <a:lstStyle/>
                    <a:p>
                      <a:endParaRPr lang="zh-CN" altLang="en-US"/>
                    </a:p>
                  </a:txBody>
                  <a:tcPr/>
                </a:tc>
                <a:tc>
                  <a:txBody>
                    <a:bodyPr/>
                    <a:lstStyle/>
                    <a:p>
                      <a:pPr algn="ctr">
                        <a:spcAft>
                          <a:spcPts val="0"/>
                        </a:spcAft>
                      </a:pPr>
                      <a:r>
                        <a:rPr lang="en-GB" sz="900">
                          <a:effectLst/>
                        </a:rPr>
                        <a:t>30</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414940384"/>
                  </a:ext>
                </a:extLst>
              </a:tr>
              <a:tr h="142875">
                <a:tc vMerge="1">
                  <a:txBody>
                    <a:bodyPr/>
                    <a:lstStyle/>
                    <a:p>
                      <a:endParaRPr lang="zh-CN" altLang="en-US"/>
                    </a:p>
                  </a:txBody>
                  <a:tcPr/>
                </a:tc>
                <a:tc>
                  <a:txBody>
                    <a:bodyPr/>
                    <a:lstStyle/>
                    <a:p>
                      <a:pPr algn="ctr">
                        <a:spcAft>
                          <a:spcPts val="0"/>
                        </a:spcAft>
                      </a:pPr>
                      <a:r>
                        <a:rPr lang="en-GB" sz="900">
                          <a:effectLst/>
                        </a:rPr>
                        <a:t>60</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942985287"/>
                  </a:ext>
                </a:extLst>
              </a:tr>
              <a:tr h="142875">
                <a:tc rowSpan="3">
                  <a:txBody>
                    <a:bodyPr/>
                    <a:lstStyle/>
                    <a:p>
                      <a:pPr algn="ctr">
                        <a:spcAft>
                          <a:spcPts val="0"/>
                        </a:spcAft>
                      </a:pPr>
                      <a:r>
                        <a:rPr lang="en-GB" sz="900">
                          <a:effectLst/>
                        </a:rPr>
                        <a:t>n3</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15</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799595974"/>
                  </a:ext>
                </a:extLst>
              </a:tr>
              <a:tr h="142875">
                <a:tc vMerge="1">
                  <a:txBody>
                    <a:bodyPr/>
                    <a:lstStyle/>
                    <a:p>
                      <a:endParaRPr lang="zh-CN" altLang="en-US"/>
                    </a:p>
                  </a:txBody>
                  <a:tcPr/>
                </a:tc>
                <a:tc>
                  <a:txBody>
                    <a:bodyPr/>
                    <a:lstStyle/>
                    <a:p>
                      <a:pPr algn="ctr">
                        <a:spcAft>
                          <a:spcPts val="0"/>
                        </a:spcAft>
                      </a:pPr>
                      <a:r>
                        <a:rPr lang="en-GB" sz="900">
                          <a:effectLst/>
                        </a:rPr>
                        <a:t>30</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2268510738"/>
                  </a:ext>
                </a:extLst>
              </a:tr>
              <a:tr h="142875">
                <a:tc vMerge="1">
                  <a:txBody>
                    <a:bodyPr/>
                    <a:lstStyle/>
                    <a:p>
                      <a:endParaRPr lang="zh-CN" altLang="en-US"/>
                    </a:p>
                  </a:txBody>
                  <a:tcPr/>
                </a:tc>
                <a:tc>
                  <a:txBody>
                    <a:bodyPr/>
                    <a:lstStyle/>
                    <a:p>
                      <a:pPr algn="ctr">
                        <a:spcAft>
                          <a:spcPts val="0"/>
                        </a:spcAft>
                      </a:pPr>
                      <a:r>
                        <a:rPr lang="en-GB" sz="900">
                          <a:effectLst/>
                        </a:rPr>
                        <a:t>60</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 </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tc>
                <a:tc>
                  <a:txBody>
                    <a:bodyPr/>
                    <a:lstStyle/>
                    <a:p>
                      <a:pPr algn="ctr">
                        <a:spcAft>
                          <a:spcPts val="0"/>
                        </a:spcAft>
                      </a:pPr>
                      <a:r>
                        <a:rPr lang="en-GB" sz="900">
                          <a:effectLst/>
                        </a:rPr>
                        <a:t>Yes</a:t>
                      </a:r>
                      <a:endParaRPr lang="zh-CN" sz="9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tc>
                  <a:txBody>
                    <a:bodyPr/>
                    <a:lstStyle/>
                    <a:p>
                      <a:pPr algn="ctr">
                        <a:spcAft>
                          <a:spcPts val="0"/>
                        </a:spcAft>
                      </a:pPr>
                      <a:r>
                        <a:rPr lang="en-GB" sz="900" dirty="0">
                          <a:effectLst/>
                        </a:rPr>
                        <a:t> </a:t>
                      </a:r>
                      <a:endParaRPr lang="zh-CN" sz="9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15313476"/>
                  </a:ext>
                </a:extLst>
              </a:tr>
            </a:tbl>
          </a:graphicData>
        </a:graphic>
      </p:graphicFrame>
    </p:spTree>
    <p:extLst>
      <p:ext uri="{BB962C8B-B14F-4D97-AF65-F5344CB8AC3E}">
        <p14:creationId xmlns:p14="http://schemas.microsoft.com/office/powerpoint/2010/main" val="21389981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49977" y="288551"/>
            <a:ext cx="10111695" cy="723445"/>
          </a:xfrm>
        </p:spPr>
        <p:txBody>
          <a:bodyPr>
            <a:normAutofit/>
          </a:bodyPr>
          <a:lstStyle/>
          <a:p>
            <a:r>
              <a:rPr lang="en-US" altLang="zh-CN" dirty="0">
                <a:solidFill>
                  <a:srgbClr val="FF0000"/>
                </a:solidFill>
              </a:rPr>
              <a:t>Scenario1</a:t>
            </a:r>
            <a:endParaRPr lang="zh-CN" altLang="en-US" dirty="0">
              <a:solidFill>
                <a:srgbClr val="FF0000"/>
              </a:solidFill>
            </a:endParaRPr>
          </a:p>
        </p:txBody>
      </p:sp>
      <p:sp>
        <p:nvSpPr>
          <p:cNvPr id="5" name="矩形 4"/>
          <p:cNvSpPr/>
          <p:nvPr/>
        </p:nvSpPr>
        <p:spPr>
          <a:xfrm>
            <a:off x="0" y="1205225"/>
            <a:ext cx="6000750" cy="1536831"/>
          </a:xfrm>
          <a:prstGeom prst="rect">
            <a:avLst/>
          </a:prstGeom>
        </p:spPr>
        <p:txBody>
          <a:bodyPr wrap="square">
            <a:spAutoFit/>
          </a:bodyPr>
          <a:lstStyle/>
          <a:p>
            <a:pPr marL="285750" indent="-285750">
              <a:lnSpc>
                <a:spcPct val="130000"/>
              </a:lnSpc>
              <a:buClr>
                <a:srgbClr val="00B0F0"/>
              </a:buClr>
              <a:buFont typeface="Wingdings" panose="05000000000000000000" pitchFamily="2" charset="2"/>
              <a:buChar char="l"/>
            </a:pPr>
            <a:r>
              <a:rPr lang="en-US" altLang="zh-CN" sz="2000" b="1" kern="100" dirty="0">
                <a:latin typeface="Times New Roman" panose="02020603050405020304" pitchFamily="18" charset="0"/>
                <a:ea typeface="楷体" panose="02010609060101010101" pitchFamily="49" charset="-122"/>
                <a:cs typeface="Arial" panose="020B0604020202020204" pitchFamily="34" charset="0"/>
              </a:rPr>
              <a:t>Scenario 1</a:t>
            </a:r>
            <a:r>
              <a:rPr lang="en-US" altLang="zh-CN" kern="100" dirty="0">
                <a:latin typeface="Times New Roman" panose="02020603050405020304" pitchFamily="18" charset="0"/>
                <a:ea typeface="楷体" panose="02010609060101010101" pitchFamily="49" charset="-122"/>
                <a:cs typeface="Arial" panose="020B0604020202020204" pitchFamily="34" charset="0"/>
              </a:rPr>
              <a:t>: </a:t>
            </a:r>
            <a:r>
              <a:rPr lang="zh-CN" altLang="en-US" kern="100" dirty="0">
                <a:latin typeface="Times New Roman" panose="02020603050405020304" pitchFamily="18" charset="0"/>
                <a:ea typeface="楷体" panose="02010609060101010101" pitchFamily="49" charset="-122"/>
                <a:cs typeface="Arial" panose="020B0604020202020204" pitchFamily="34" charset="0"/>
              </a:rPr>
              <a:t>the existing LTE 2.1GHz hotspot sites are upgraded to support DSS function which deliver both 4G and 5G service while more 2.1GHz NR sites without DSS function are built to provide continuous coverage for NR. </a:t>
            </a:r>
          </a:p>
        </p:txBody>
      </p:sp>
      <p:pic>
        <p:nvPicPr>
          <p:cNvPr id="4" name="图片 3"/>
          <p:cNvPicPr>
            <a:picLocks noChangeAspect="1"/>
          </p:cNvPicPr>
          <p:nvPr/>
        </p:nvPicPr>
        <p:blipFill>
          <a:blip r:embed="rId2"/>
          <a:stretch>
            <a:fillRect/>
          </a:stretch>
        </p:blipFill>
        <p:spPr>
          <a:xfrm>
            <a:off x="6123157" y="1315216"/>
            <a:ext cx="5948362" cy="2578477"/>
          </a:xfrm>
          <a:prstGeom prst="rect">
            <a:avLst/>
          </a:prstGeom>
        </p:spPr>
      </p:pic>
      <p:sp>
        <p:nvSpPr>
          <p:cNvPr id="14" name="矩形 13"/>
          <p:cNvSpPr/>
          <p:nvPr/>
        </p:nvSpPr>
        <p:spPr>
          <a:xfrm>
            <a:off x="6000750" y="3983728"/>
            <a:ext cx="1628775" cy="7000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20MHz DSS</a:t>
            </a:r>
          </a:p>
        </p:txBody>
      </p:sp>
      <p:sp>
        <p:nvSpPr>
          <p:cNvPr id="15" name="左右箭头 14"/>
          <p:cNvSpPr/>
          <p:nvPr/>
        </p:nvSpPr>
        <p:spPr>
          <a:xfrm>
            <a:off x="8117681" y="4155179"/>
            <a:ext cx="857250" cy="357187"/>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463087" y="3945872"/>
            <a:ext cx="1628775" cy="7000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20MHz DSS</a:t>
            </a:r>
          </a:p>
        </p:txBody>
      </p:sp>
      <p:sp>
        <p:nvSpPr>
          <p:cNvPr id="17" name="矩形 16"/>
          <p:cNvSpPr/>
          <p:nvPr/>
        </p:nvSpPr>
        <p:spPr>
          <a:xfrm>
            <a:off x="6000750" y="5607792"/>
            <a:ext cx="1628775" cy="7000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20MHz DSS</a:t>
            </a:r>
          </a:p>
        </p:txBody>
      </p:sp>
      <p:sp>
        <p:nvSpPr>
          <p:cNvPr id="19" name="左右箭头 18"/>
          <p:cNvSpPr/>
          <p:nvPr/>
        </p:nvSpPr>
        <p:spPr>
          <a:xfrm>
            <a:off x="8117681" y="5779241"/>
            <a:ext cx="857250" cy="357187"/>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9463086" y="4907705"/>
            <a:ext cx="1628775" cy="1400174"/>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40MHz </a:t>
            </a:r>
          </a:p>
          <a:p>
            <a:pPr algn="ctr"/>
            <a:r>
              <a:rPr lang="en-US" altLang="zh-CN" dirty="0"/>
              <a:t>clear NR</a:t>
            </a:r>
          </a:p>
        </p:txBody>
      </p:sp>
      <p:sp>
        <p:nvSpPr>
          <p:cNvPr id="21" name="文本框 20"/>
          <p:cNvSpPr txBox="1"/>
          <p:nvPr/>
        </p:nvSpPr>
        <p:spPr>
          <a:xfrm>
            <a:off x="11254576" y="4155179"/>
            <a:ext cx="800219" cy="369332"/>
          </a:xfrm>
          <a:prstGeom prst="rect">
            <a:avLst/>
          </a:prstGeom>
          <a:noFill/>
        </p:spPr>
        <p:txBody>
          <a:bodyPr wrap="none" rtlCol="0">
            <a:spAutoFit/>
          </a:bodyPr>
          <a:lstStyle/>
          <a:p>
            <a:r>
              <a:rPr lang="en-US" altLang="zh-CN" dirty="0"/>
              <a:t>case1</a:t>
            </a:r>
            <a:endParaRPr lang="zh-CN" altLang="en-US" dirty="0"/>
          </a:p>
        </p:txBody>
      </p:sp>
      <p:sp>
        <p:nvSpPr>
          <p:cNvPr id="12" name="文本框 11"/>
          <p:cNvSpPr txBox="1"/>
          <p:nvPr/>
        </p:nvSpPr>
        <p:spPr>
          <a:xfrm>
            <a:off x="11271300" y="5767096"/>
            <a:ext cx="800219" cy="369332"/>
          </a:xfrm>
          <a:prstGeom prst="rect">
            <a:avLst/>
          </a:prstGeom>
          <a:noFill/>
        </p:spPr>
        <p:txBody>
          <a:bodyPr wrap="none" rtlCol="0">
            <a:spAutoFit/>
          </a:bodyPr>
          <a:lstStyle/>
          <a:p>
            <a:r>
              <a:rPr lang="en-US" altLang="zh-CN" dirty="0"/>
              <a:t>case2</a:t>
            </a:r>
            <a:endParaRPr lang="zh-CN" altLang="en-US" dirty="0"/>
          </a:p>
        </p:txBody>
      </p:sp>
      <p:cxnSp>
        <p:nvCxnSpPr>
          <p:cNvPr id="6" name="直接连接符 5"/>
          <p:cNvCxnSpPr/>
          <p:nvPr/>
        </p:nvCxnSpPr>
        <p:spPr>
          <a:xfrm>
            <a:off x="5874625" y="4790140"/>
            <a:ext cx="6180170"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34539" y="3668152"/>
            <a:ext cx="5607844" cy="2031325"/>
          </a:xfrm>
          <a:prstGeom prst="rect">
            <a:avLst/>
          </a:prstGeom>
        </p:spPr>
        <p:txBody>
          <a:bodyPr wrap="square">
            <a:spAutoFit/>
          </a:bodyPr>
          <a:lstStyle/>
          <a:p>
            <a:pPr algn="just" hangingPunct="0">
              <a:spcAft>
                <a:spcPts val="900"/>
              </a:spcAft>
            </a:pPr>
            <a:r>
              <a:rPr lang="en-GB" altLang="zh-CN" kern="100" dirty="0">
                <a:latin typeface="Times New Roman" panose="02020603050405020304" pitchFamily="18" charset="0"/>
                <a:ea typeface="楷体" panose="02010609060101010101" pitchFamily="49" charset="-122"/>
                <a:cs typeface="Arial" panose="020B0604020202020204" pitchFamily="34" charset="0"/>
              </a:rPr>
              <a:t>In MR-DC scenario, current specifications support coordination of radio resource allocation between an </a:t>
            </a:r>
            <a:r>
              <a:rPr lang="en-GB" altLang="zh-CN" kern="100" dirty="0" err="1">
                <a:latin typeface="Times New Roman" panose="02020603050405020304" pitchFamily="18" charset="0"/>
                <a:ea typeface="楷体" panose="02010609060101010101" pitchFamily="49" charset="-122"/>
                <a:cs typeface="Arial" panose="020B0604020202020204" pitchFamily="34" charset="0"/>
              </a:rPr>
              <a:t>eNB</a:t>
            </a:r>
            <a:r>
              <a:rPr lang="en-GB" altLang="zh-CN" kern="100" dirty="0">
                <a:latin typeface="Times New Roman" panose="02020603050405020304" pitchFamily="18" charset="0"/>
                <a:ea typeface="楷体" panose="02010609060101010101" pitchFamily="49" charset="-122"/>
                <a:cs typeface="Arial" panose="020B0604020202020204" pitchFamily="34" charset="0"/>
              </a:rPr>
              <a:t> and </a:t>
            </a:r>
            <a:r>
              <a:rPr lang="en-GB" altLang="zh-CN" kern="100" dirty="0" err="1">
                <a:latin typeface="Times New Roman" panose="02020603050405020304" pitchFamily="18" charset="0"/>
                <a:ea typeface="楷体" panose="02010609060101010101" pitchFamily="49" charset="-122"/>
                <a:cs typeface="Arial" panose="020B0604020202020204" pitchFamily="34" charset="0"/>
              </a:rPr>
              <a:t>en-gNB</a:t>
            </a:r>
            <a:r>
              <a:rPr lang="en-GB" altLang="zh-CN" kern="100" dirty="0">
                <a:latin typeface="Times New Roman" panose="02020603050405020304" pitchFamily="18" charset="0"/>
                <a:ea typeface="楷体" panose="02010609060101010101" pitchFamily="49" charset="-122"/>
                <a:cs typeface="Arial" panose="020B0604020202020204" pitchFamily="34" charset="0"/>
              </a:rPr>
              <a:t> </a:t>
            </a:r>
            <a:r>
              <a:rPr lang="en-GB" altLang="zh-CN" kern="100" dirty="0" smtClean="0">
                <a:latin typeface="Times New Roman" panose="02020603050405020304" pitchFamily="18" charset="0"/>
                <a:ea typeface="楷体" panose="02010609060101010101" pitchFamily="49" charset="-122"/>
                <a:cs typeface="Arial" panose="020B0604020202020204" pitchFamily="34" charset="0"/>
              </a:rPr>
              <a:t>that are </a:t>
            </a:r>
            <a:r>
              <a:rPr lang="en-GB" altLang="zh-CN" kern="100" dirty="0">
                <a:latin typeface="Times New Roman" panose="02020603050405020304" pitchFamily="18" charset="0"/>
                <a:ea typeface="楷体" panose="02010609060101010101" pitchFamily="49" charset="-122"/>
                <a:cs typeface="Arial" panose="020B0604020202020204" pitchFamily="34" charset="0"/>
              </a:rPr>
              <a:t>sharing spectrum via E-UTRA – NR Cell Resource Coordination procedure. Since no direct interface exits between </a:t>
            </a:r>
            <a:r>
              <a:rPr lang="en-GB" altLang="zh-CN" kern="100" dirty="0" err="1">
                <a:latin typeface="Times New Roman" panose="02020603050405020304" pitchFamily="18" charset="0"/>
                <a:ea typeface="楷体" panose="02010609060101010101" pitchFamily="49" charset="-122"/>
                <a:cs typeface="Arial" panose="020B0604020202020204" pitchFamily="34" charset="0"/>
              </a:rPr>
              <a:t>eNB</a:t>
            </a:r>
            <a:r>
              <a:rPr lang="en-GB" altLang="zh-CN" kern="100" dirty="0">
                <a:latin typeface="Times New Roman" panose="02020603050405020304" pitchFamily="18" charset="0"/>
                <a:ea typeface="楷体" panose="02010609060101010101" pitchFamily="49" charset="-122"/>
                <a:cs typeface="Arial" panose="020B0604020202020204" pitchFamily="34" charset="0"/>
              </a:rPr>
              <a:t> and </a:t>
            </a:r>
            <a:r>
              <a:rPr lang="en-GB" altLang="zh-CN" kern="100" dirty="0" err="1">
                <a:latin typeface="Times New Roman" panose="02020603050405020304" pitchFamily="18" charset="0"/>
                <a:ea typeface="楷体" panose="02010609060101010101" pitchFamily="49" charset="-122"/>
                <a:cs typeface="Arial" panose="020B0604020202020204" pitchFamily="34" charset="0"/>
              </a:rPr>
              <a:t>gNB</a:t>
            </a:r>
            <a:r>
              <a:rPr lang="en-GB" altLang="zh-CN" kern="100" dirty="0">
                <a:latin typeface="Times New Roman" panose="02020603050405020304" pitchFamily="18" charset="0"/>
                <a:ea typeface="楷体" panose="02010609060101010101" pitchFamily="49" charset="-122"/>
                <a:cs typeface="Arial" panose="020B0604020202020204" pitchFamily="34" charset="0"/>
              </a:rPr>
              <a:t>, </a:t>
            </a:r>
            <a:r>
              <a:rPr lang="en-GB" altLang="zh-CN"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the existing E-UTRA – NR Cell Resource Coordination procedure cannot be reused in SA scenario.</a:t>
            </a:r>
            <a:endParaRPr lang="zh-CN" altLang="zh-CN" b="1" kern="100" dirty="0">
              <a:solidFill>
                <a:srgbClr val="FF0000"/>
              </a:solidFill>
              <a:latin typeface="Times New Roman" panose="02020603050405020304" pitchFamily="18" charset="0"/>
              <a:ea typeface="楷体" panose="02010609060101010101" pitchFamily="49" charset="-122"/>
              <a:cs typeface="Arial" panose="020B0604020202020204" pitchFamily="34" charset="0"/>
            </a:endParaRPr>
          </a:p>
        </p:txBody>
      </p:sp>
    </p:spTree>
    <p:extLst>
      <p:ext uri="{BB962C8B-B14F-4D97-AF65-F5344CB8AC3E}">
        <p14:creationId xmlns:p14="http://schemas.microsoft.com/office/powerpoint/2010/main" val="3168301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8570" y="1331070"/>
            <a:ext cx="6859910" cy="3139321"/>
          </a:xfrm>
          <a:prstGeom prst="rect">
            <a:avLst/>
          </a:prstGeom>
        </p:spPr>
        <p:txBody>
          <a:bodyPr wrap="square">
            <a:spAutoFit/>
          </a:bodyPr>
          <a:lstStyle/>
          <a:p>
            <a:pPr>
              <a:buClr>
                <a:srgbClr val="00B0F0"/>
              </a:buClr>
            </a:pPr>
            <a:r>
              <a:rPr lang="en-US" altLang="zh-CN" b="1" kern="100" dirty="0">
                <a:latin typeface="Times New Roman" panose="02020603050405020304" pitchFamily="18" charset="0"/>
                <a:ea typeface="楷体" panose="02010609060101010101" pitchFamily="49" charset="-122"/>
                <a:cs typeface="Arial" panose="020B0604020202020204" pitchFamily="34" charset="0"/>
              </a:rPr>
              <a:t>Scenario2: LTE FDD and NR FDD are deployed in adjacent region</a:t>
            </a:r>
          </a:p>
          <a:p>
            <a:pPr>
              <a:buClr>
                <a:srgbClr val="00B0F0"/>
              </a:buClr>
            </a:pPr>
            <a:endParaRPr lang="en-US" altLang="zh-CN" kern="100" dirty="0">
              <a:latin typeface="Times New Roman" panose="02020603050405020304" pitchFamily="18" charset="0"/>
              <a:ea typeface="楷体" panose="02010609060101010101" pitchFamily="49" charset="-122"/>
              <a:cs typeface="Arial" panose="020B0604020202020204" pitchFamily="34" charset="0"/>
            </a:endParaRPr>
          </a:p>
          <a:p>
            <a:pPr marL="285750" indent="-285750">
              <a:buClr>
                <a:srgbClr val="00B0F0"/>
              </a:buClr>
              <a:buFont typeface="Wingdings" panose="05000000000000000000" pitchFamily="2" charset="2"/>
              <a:buChar char="l"/>
            </a:pPr>
            <a:r>
              <a:rPr lang="en-US" altLang="zh-CN" b="1" kern="100" dirty="0">
                <a:latin typeface="Times New Roman" panose="02020603050405020304" pitchFamily="18" charset="0"/>
                <a:ea typeface="楷体" panose="02010609060101010101" pitchFamily="49" charset="-122"/>
                <a:cs typeface="Arial" panose="020B0604020202020204" pitchFamily="34" charset="0"/>
              </a:rPr>
              <a:t>Outdoor Scenario: </a:t>
            </a:r>
            <a:r>
              <a:rPr lang="en-US" altLang="zh-CN" kern="100" dirty="0">
                <a:latin typeface="Times New Roman" panose="02020603050405020304" pitchFamily="18" charset="0"/>
                <a:ea typeface="楷体" panose="02010609060101010101" pitchFamily="49" charset="-122"/>
                <a:cs typeface="Arial" panose="020B0604020202020204" pitchFamily="34" charset="0"/>
              </a:rPr>
              <a:t>some low-band spectrums as 4G capacity layer were deployed in hotspot region while </a:t>
            </a:r>
            <a:r>
              <a:rPr lang="en-GB" altLang="zh-CN" kern="100" dirty="0">
                <a:latin typeface="Times New Roman" panose="02020603050405020304" pitchFamily="18" charset="0"/>
                <a:ea typeface="楷体" panose="02010609060101010101" pitchFamily="49" charset="-122"/>
                <a:cs typeface="Arial" panose="020B0604020202020204" pitchFamily="34" charset="0"/>
              </a:rPr>
              <a:t>NR FDD spectrum can be deployed in adjacent region to achieve NR continuous coverage</a:t>
            </a:r>
          </a:p>
          <a:p>
            <a:pPr>
              <a:buClr>
                <a:srgbClr val="00B0F0"/>
              </a:buClr>
            </a:pPr>
            <a:r>
              <a:rPr lang="en-GB" altLang="zh-CN" kern="100" dirty="0">
                <a:latin typeface="Times New Roman" panose="02020603050405020304" pitchFamily="18" charset="0"/>
                <a:ea typeface="楷体" panose="02010609060101010101" pitchFamily="49" charset="-122"/>
                <a:cs typeface="Arial" panose="020B0604020202020204" pitchFamily="34" charset="0"/>
              </a:rPr>
              <a:t> </a:t>
            </a:r>
          </a:p>
          <a:p>
            <a:pPr marL="285750" indent="-285750">
              <a:buClr>
                <a:srgbClr val="00B0F0"/>
              </a:buClr>
              <a:buFont typeface="Wingdings" panose="05000000000000000000" pitchFamily="2" charset="2"/>
              <a:buChar char="l"/>
            </a:pPr>
            <a:r>
              <a:rPr lang="en-GB" altLang="zh-CN" b="1" kern="100" dirty="0">
                <a:latin typeface="Times New Roman" panose="02020603050405020304" pitchFamily="18" charset="0"/>
                <a:ea typeface="楷体" panose="02010609060101010101" pitchFamily="49" charset="-122"/>
                <a:cs typeface="Arial" panose="020B0604020202020204" pitchFamily="34" charset="0"/>
              </a:rPr>
              <a:t>Indoor Scenario: </a:t>
            </a:r>
            <a:r>
              <a:rPr lang="en-GB" altLang="zh-CN" kern="100" dirty="0">
                <a:latin typeface="Times New Roman" panose="02020603050405020304" pitchFamily="18" charset="0"/>
                <a:ea typeface="楷体" panose="02010609060101010101" pitchFamily="49" charset="-122"/>
                <a:cs typeface="Arial" panose="020B0604020202020204" pitchFamily="34" charset="0"/>
              </a:rPr>
              <a:t>NR TDD</a:t>
            </a:r>
            <a:r>
              <a:rPr lang="en-US" altLang="zh-CN" kern="100" dirty="0">
                <a:latin typeface="Times New Roman" panose="02020603050405020304" pitchFamily="18" charset="0"/>
                <a:ea typeface="楷体" panose="02010609060101010101" pitchFamily="49" charset="-122"/>
                <a:cs typeface="Arial" panose="020B0604020202020204" pitchFamily="34" charset="0"/>
              </a:rPr>
              <a:t>(e.g., n77/n78) , due to its propagation characteristics, has difficulties in offering adequate coverage especially in some indoor scenarios. </a:t>
            </a:r>
            <a:r>
              <a:rPr lang="en-GB" altLang="zh-CN" kern="100" dirty="0">
                <a:latin typeface="Times New Roman" panose="02020603050405020304" pitchFamily="18" charset="0"/>
                <a:ea typeface="楷体" panose="02010609060101010101" pitchFamily="49" charset="-122"/>
                <a:cs typeface="Arial" panose="020B0604020202020204" pitchFamily="34" charset="0"/>
              </a:rPr>
              <a:t>In order to improve the indoor coverage for NR, the low-band NR spectrum was introduced in DAS. The outdoor was also deployed </a:t>
            </a:r>
            <a:r>
              <a:rPr lang="en-GB" altLang="zh-CN" kern="100" dirty="0">
                <a:solidFill>
                  <a:srgbClr val="FF0000"/>
                </a:solidFill>
                <a:latin typeface="Times New Roman" panose="02020603050405020304" pitchFamily="18" charset="0"/>
                <a:ea typeface="楷体" panose="02010609060101010101" pitchFamily="49" charset="-122"/>
                <a:cs typeface="Arial" panose="020B0604020202020204" pitchFamily="34" charset="0"/>
              </a:rPr>
              <a:t>of</a:t>
            </a:r>
            <a:r>
              <a:rPr lang="en-GB" altLang="zh-CN" kern="100" dirty="0">
                <a:latin typeface="Times New Roman" panose="02020603050405020304" pitchFamily="18" charset="0"/>
                <a:ea typeface="楷体" panose="02010609060101010101" pitchFamily="49" charset="-122"/>
                <a:cs typeface="Arial" panose="020B0604020202020204" pitchFamily="34" charset="0"/>
              </a:rPr>
              <a:t> LTE FDD with low-band spectrum.</a:t>
            </a:r>
          </a:p>
        </p:txBody>
      </p:sp>
      <p:pic>
        <p:nvPicPr>
          <p:cNvPr id="7" name="图片 6"/>
          <p:cNvPicPr>
            <a:picLocks noChangeAspect="1"/>
          </p:cNvPicPr>
          <p:nvPr/>
        </p:nvPicPr>
        <p:blipFill>
          <a:blip r:embed="rId2"/>
          <a:stretch>
            <a:fillRect/>
          </a:stretch>
        </p:blipFill>
        <p:spPr>
          <a:xfrm>
            <a:off x="7278733" y="1301483"/>
            <a:ext cx="4523014" cy="3189125"/>
          </a:xfrm>
          <a:prstGeom prst="rect">
            <a:avLst/>
          </a:prstGeom>
        </p:spPr>
      </p:pic>
      <p:pic>
        <p:nvPicPr>
          <p:cNvPr id="8" name="图片 7"/>
          <p:cNvPicPr>
            <a:picLocks noChangeAspect="1"/>
          </p:cNvPicPr>
          <p:nvPr/>
        </p:nvPicPr>
        <p:blipFill>
          <a:blip r:embed="rId3"/>
          <a:stretch>
            <a:fillRect/>
          </a:stretch>
        </p:blipFill>
        <p:spPr>
          <a:xfrm>
            <a:off x="6486525" y="4490608"/>
            <a:ext cx="5705475" cy="1862089"/>
          </a:xfrm>
          <a:prstGeom prst="rect">
            <a:avLst/>
          </a:prstGeom>
        </p:spPr>
      </p:pic>
      <p:sp>
        <p:nvSpPr>
          <p:cNvPr id="9" name="标题 1"/>
          <p:cNvSpPr>
            <a:spLocks noGrp="1"/>
          </p:cNvSpPr>
          <p:nvPr>
            <p:ph type="title"/>
          </p:nvPr>
        </p:nvSpPr>
        <p:spPr>
          <a:xfrm>
            <a:off x="1449977" y="288551"/>
            <a:ext cx="10111695" cy="723445"/>
          </a:xfrm>
        </p:spPr>
        <p:txBody>
          <a:bodyPr>
            <a:normAutofit/>
          </a:bodyPr>
          <a:lstStyle/>
          <a:p>
            <a:r>
              <a:rPr lang="en-US" altLang="zh-CN" dirty="0">
                <a:solidFill>
                  <a:srgbClr val="FF0000"/>
                </a:solidFill>
              </a:rPr>
              <a:t>Scenario2</a:t>
            </a:r>
            <a:endParaRPr lang="zh-CN" altLang="en-US" dirty="0">
              <a:solidFill>
                <a:srgbClr val="FF0000"/>
              </a:solidFill>
            </a:endParaRPr>
          </a:p>
        </p:txBody>
      </p:sp>
    </p:spTree>
    <p:extLst>
      <p:ext uri="{BB962C8B-B14F-4D97-AF65-F5344CB8AC3E}">
        <p14:creationId xmlns:p14="http://schemas.microsoft.com/office/powerpoint/2010/main" val="3227108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FF0000"/>
                </a:solidFill>
              </a:rPr>
              <a:t>Scenario 3: Remote Interference </a:t>
            </a:r>
            <a:endParaRPr lang="zh-CN" altLang="en-US" dirty="0">
              <a:solidFill>
                <a:srgbClr val="FF0000"/>
              </a:solidFill>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60733" y="1361534"/>
            <a:ext cx="6243380" cy="4686569"/>
          </a:xfrm>
          <a:prstGeom prst="rect">
            <a:avLst/>
          </a:prstGeom>
        </p:spPr>
      </p:pic>
      <p:sp>
        <p:nvSpPr>
          <p:cNvPr id="5" name="文本框 4"/>
          <p:cNvSpPr txBox="1"/>
          <p:nvPr/>
        </p:nvSpPr>
        <p:spPr>
          <a:xfrm>
            <a:off x="6831875" y="1361534"/>
            <a:ext cx="4349931" cy="307777"/>
          </a:xfrm>
          <a:prstGeom prst="rect">
            <a:avLst/>
          </a:prstGeom>
          <a:noFill/>
        </p:spPr>
        <p:txBody>
          <a:bodyPr wrap="square" rtlCol="0">
            <a:spAutoFit/>
          </a:bodyPr>
          <a:lstStyle/>
          <a:p>
            <a:r>
              <a:rPr lang="en-GB" altLang="zh-CN" sz="1400" b="1" dirty="0">
                <a:solidFill>
                  <a:srgbClr val="FF0000"/>
                </a:solidFill>
              </a:rPr>
              <a:t>Statistics from </a:t>
            </a:r>
            <a:r>
              <a:rPr lang="en-US" altLang="zh-CN" sz="1400" b="1" dirty="0">
                <a:solidFill>
                  <a:srgbClr val="FF0000"/>
                </a:solidFill>
              </a:rPr>
              <a:t>Suzhou, Jiangsu province</a:t>
            </a:r>
            <a:endParaRPr lang="zh-CN" altLang="en-US" sz="1400" b="1" dirty="0">
              <a:solidFill>
                <a:srgbClr val="FF0000"/>
              </a:solidFill>
            </a:endParaRPr>
          </a:p>
        </p:txBody>
      </p:sp>
      <p:sp>
        <p:nvSpPr>
          <p:cNvPr id="6" name="矩形 5"/>
          <p:cNvSpPr/>
          <p:nvPr/>
        </p:nvSpPr>
        <p:spPr>
          <a:xfrm>
            <a:off x="0" y="1257032"/>
            <a:ext cx="5760733" cy="3831818"/>
          </a:xfrm>
          <a:prstGeom prst="rect">
            <a:avLst/>
          </a:prstGeom>
        </p:spPr>
        <p:txBody>
          <a:bodyPr wrap="square">
            <a:spAutoFit/>
          </a:bodyPr>
          <a:lstStyle/>
          <a:p>
            <a:pPr marL="285750" indent="-285750" algn="just">
              <a:lnSpc>
                <a:spcPct val="150000"/>
              </a:lnSpc>
              <a:spcAft>
                <a:spcPts val="0"/>
              </a:spcAft>
              <a:buClr>
                <a:srgbClr val="00B0F0"/>
              </a:buClr>
              <a:buFont typeface="Wingdings" panose="05000000000000000000" pitchFamily="2" charset="2"/>
              <a:buChar char="l"/>
            </a:pPr>
            <a:r>
              <a:rPr lang="en-US" altLang="zh-CN" kern="100" dirty="0">
                <a:latin typeface="Times New Roman" panose="02020603050405020304" pitchFamily="18" charset="0"/>
                <a:ea typeface="宋体" panose="02010600030101010101" pitchFamily="2" charset="-122"/>
              </a:rPr>
              <a:t>it is observed that the remote interference from LTE FDD, furthest as 4.1 km away with observed record, severely impact the network coverage and capacity.</a:t>
            </a:r>
          </a:p>
          <a:p>
            <a:pPr marL="742950" lvl="1" indent="-285750" algn="just">
              <a:lnSpc>
                <a:spcPct val="150000"/>
              </a:lnSpc>
              <a:buClr>
                <a:srgbClr val="00B0F0"/>
              </a:buClr>
              <a:buFont typeface="Wingdings" panose="05000000000000000000" pitchFamily="2" charset="2"/>
              <a:buChar char="n"/>
            </a:pPr>
            <a:r>
              <a:rPr lang="en-US" altLang="zh-CN" kern="100" dirty="0">
                <a:latin typeface="Times New Roman" panose="02020603050405020304" pitchFamily="18" charset="0"/>
                <a:ea typeface="宋体" panose="02010600030101010101" pitchFamily="2" charset="-122"/>
              </a:rPr>
              <a:t>LTE FDD </a:t>
            </a:r>
            <a:r>
              <a:rPr lang="en-US" altLang="zh-CN" kern="100" dirty="0" err="1">
                <a:latin typeface="Times New Roman" panose="02020603050405020304" pitchFamily="18" charset="0"/>
                <a:ea typeface="宋体" panose="02010600030101010101" pitchFamily="2" charset="-122"/>
              </a:rPr>
              <a:t>eNBs</a:t>
            </a:r>
            <a:r>
              <a:rPr lang="en-US" altLang="zh-CN" kern="100" dirty="0">
                <a:latin typeface="Times New Roman" panose="02020603050405020304" pitchFamily="18" charset="0"/>
                <a:ea typeface="宋体" panose="02010600030101010101" pitchFamily="2" charset="-122"/>
              </a:rPr>
              <a:t> are deployed as a dedicated network along the high-speed rail to provide data and voice service for passengers.</a:t>
            </a:r>
          </a:p>
          <a:p>
            <a:pPr marL="742950" lvl="1" indent="-285750" algn="just">
              <a:lnSpc>
                <a:spcPct val="150000"/>
              </a:lnSpc>
              <a:buClr>
                <a:srgbClr val="00B0F0"/>
              </a:buClr>
              <a:buFont typeface="Wingdings" panose="05000000000000000000" pitchFamily="2" charset="2"/>
              <a:buChar char="n"/>
            </a:pPr>
            <a:r>
              <a:rPr lang="en-US" altLang="zh-CN" kern="100" dirty="0">
                <a:latin typeface="Times New Roman" panose="02020603050405020304" pitchFamily="18" charset="0"/>
                <a:ea typeface="宋体" panose="02010600030101010101" pitchFamily="2" charset="-122"/>
              </a:rPr>
              <a:t>Given that all the voice services are currently carried by LTE, it is hard to reframing low band spectrum to NR for dedicate network in a short time. </a:t>
            </a:r>
            <a:endParaRPr lang="zh-CN" altLang="zh-CN" kern="100" dirty="0">
              <a:latin typeface="Times New Roman" panose="02020603050405020304" pitchFamily="18" charset="0"/>
              <a:ea typeface="宋体" panose="02010600030101010101" pitchFamily="2" charset="-122"/>
            </a:endParaRPr>
          </a:p>
        </p:txBody>
      </p:sp>
      <p:sp>
        <p:nvSpPr>
          <p:cNvPr id="7" name="矩形 6"/>
          <p:cNvSpPr/>
          <p:nvPr/>
        </p:nvSpPr>
        <p:spPr>
          <a:xfrm>
            <a:off x="0" y="5228283"/>
            <a:ext cx="5760733" cy="923330"/>
          </a:xfrm>
          <a:prstGeom prst="rect">
            <a:avLst/>
          </a:prstGeom>
        </p:spPr>
        <p:txBody>
          <a:bodyPr wrap="square">
            <a:spAutoFit/>
          </a:bodyPr>
          <a:lstStyle/>
          <a:p>
            <a:r>
              <a:rPr lang="en-GB" altLang="zh-CN" b="1" dirty="0">
                <a:solidFill>
                  <a:srgbClr val="FF0000"/>
                </a:solidFill>
                <a:latin typeface="Times New Roman" panose="02020603050405020304" pitchFamily="18" charset="0"/>
                <a:ea typeface="宋体" panose="02010600030101010101" pitchFamily="2" charset="-122"/>
                <a:cs typeface="Arial" panose="020B0604020202020204" pitchFamily="34" charset="0"/>
              </a:rPr>
              <a:t>Proposal 1: We kindly ask RAN1 and RAN3 to confirm the scenarios on interference coordination between LTE and NR in Rel-17. </a:t>
            </a:r>
            <a:endParaRPr lang="zh-CN" altLang="en-US" b="1" dirty="0">
              <a:solidFill>
                <a:srgbClr val="FF0000"/>
              </a:solidFill>
            </a:endParaRPr>
          </a:p>
        </p:txBody>
      </p:sp>
    </p:spTree>
    <p:extLst>
      <p:ext uri="{BB962C8B-B14F-4D97-AF65-F5344CB8AC3E}">
        <p14:creationId xmlns:p14="http://schemas.microsoft.com/office/powerpoint/2010/main" val="5238987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FF0000"/>
                </a:solidFill>
              </a:rPr>
              <a:t>Uplink Interference Coordination</a:t>
            </a:r>
            <a:endParaRPr lang="zh-CN" altLang="en-US" dirty="0">
              <a:solidFill>
                <a:srgbClr val="FF0000"/>
              </a:solidFill>
            </a:endParaRPr>
          </a:p>
        </p:txBody>
      </p:sp>
      <p:sp>
        <p:nvSpPr>
          <p:cNvPr id="4" name="矩形 3"/>
          <p:cNvSpPr/>
          <p:nvPr/>
        </p:nvSpPr>
        <p:spPr>
          <a:xfrm>
            <a:off x="74023" y="1680730"/>
            <a:ext cx="5917473" cy="3693319"/>
          </a:xfrm>
          <a:prstGeom prst="rect">
            <a:avLst/>
          </a:prstGeom>
        </p:spPr>
        <p:txBody>
          <a:bodyPr wrap="square">
            <a:spAutoFit/>
          </a:bodyPr>
          <a:lstStyle/>
          <a:p>
            <a:pPr marL="285750" indent="-285750">
              <a:buClr>
                <a:srgbClr val="00B0F0"/>
              </a:buClr>
              <a:buFont typeface="Wingdings" panose="05000000000000000000" pitchFamily="2" charset="2"/>
              <a:buChar char="l"/>
            </a:pPr>
            <a:r>
              <a:rPr lang="en-GB" altLang="zh-CN" dirty="0">
                <a:latin typeface="Times New Roman" panose="02020603050405020304" pitchFamily="18" charset="0"/>
                <a:ea typeface="宋体" panose="02010600030101010101" pitchFamily="2" charset="-122"/>
                <a:cs typeface="Arial" panose="020B0604020202020204" pitchFamily="34" charset="0"/>
              </a:rPr>
              <a:t>the PRACH coordination were already supported in Rel-16 SON/MDT:</a:t>
            </a:r>
          </a:p>
          <a:p>
            <a:pPr marL="742950" lvl="1" indent="-285750">
              <a:buClr>
                <a:srgbClr val="00B0F0"/>
              </a:buClr>
              <a:buFont typeface="Wingdings" panose="05000000000000000000" pitchFamily="2" charset="2"/>
              <a:buChar char="n"/>
            </a:pPr>
            <a:r>
              <a:rPr lang="en-GB" altLang="zh-CN" dirty="0">
                <a:latin typeface="Times New Roman" panose="02020603050405020304" pitchFamily="18" charset="0"/>
                <a:ea typeface="宋体" panose="02010600030101010101" pitchFamily="2" charset="-122"/>
                <a:cs typeface="Arial" panose="020B0604020202020204" pitchFamily="34" charset="0"/>
              </a:rPr>
              <a:t>The RACH configuration has critical impacts on user experience and overall network performance.</a:t>
            </a:r>
          </a:p>
          <a:p>
            <a:pPr marL="285750" indent="-285750">
              <a:buClr>
                <a:srgbClr val="00B0F0"/>
              </a:buClr>
              <a:buFont typeface="Wingdings" panose="05000000000000000000" pitchFamily="2" charset="2"/>
              <a:buChar char="l"/>
            </a:pPr>
            <a:r>
              <a:rPr lang="en-GB" altLang="zh-CN" dirty="0">
                <a:latin typeface="Times New Roman" panose="02020603050405020304" pitchFamily="18" charset="0"/>
                <a:ea typeface="宋体" panose="02010600030101010101" pitchFamily="2" charset="-122"/>
                <a:cs typeface="Arial" panose="020B0604020202020204" pitchFamily="34" charset="0"/>
              </a:rPr>
              <a:t>Same PRACH design for LTE and NR in low band: </a:t>
            </a:r>
          </a:p>
          <a:p>
            <a:pPr marL="742950" lvl="1" indent="-285750">
              <a:buClr>
                <a:srgbClr val="00B0F0"/>
              </a:buClr>
              <a:buFont typeface="Wingdings" panose="05000000000000000000" pitchFamily="2" charset="2"/>
              <a:buChar char="n"/>
            </a:pPr>
            <a:r>
              <a:rPr lang="en-GB" altLang="zh-CN" dirty="0">
                <a:latin typeface="Times New Roman" panose="02020603050405020304" pitchFamily="18" charset="0"/>
                <a:ea typeface="宋体" panose="02010600030101010101" pitchFamily="2" charset="-122"/>
                <a:cs typeface="Arial" panose="020B0604020202020204" pitchFamily="34" charset="0"/>
              </a:rPr>
              <a:t>The design of Format 0 type preamble is copied from LTE: both RATs has same length, SCS, root sequence and PRB bandwidth. </a:t>
            </a:r>
          </a:p>
          <a:p>
            <a:pPr marL="742950" lvl="1" indent="-285750">
              <a:buClr>
                <a:srgbClr val="00B0F0"/>
              </a:buClr>
              <a:buFont typeface="Wingdings" panose="05000000000000000000" pitchFamily="2" charset="2"/>
              <a:buChar char="n"/>
            </a:pPr>
            <a:r>
              <a:rPr lang="en-GB" altLang="zh-CN" dirty="0">
                <a:latin typeface="Times New Roman" panose="02020603050405020304" pitchFamily="18" charset="0"/>
                <a:ea typeface="宋体" panose="02010600030101010101" pitchFamily="2" charset="-122"/>
                <a:cs typeface="Arial" panose="020B0604020202020204" pitchFamily="34" charset="0"/>
              </a:rPr>
              <a:t>operators prefer to configure Format 0 type preamble for both LTE and NR in FDD Band. </a:t>
            </a:r>
          </a:p>
          <a:p>
            <a:pPr marL="742950" lvl="1" indent="-285750">
              <a:buClr>
                <a:srgbClr val="00B0F0"/>
              </a:buClr>
              <a:buFont typeface="Wingdings" panose="05000000000000000000" pitchFamily="2" charset="2"/>
              <a:buChar char="n"/>
            </a:pPr>
            <a:r>
              <a:rPr lang="en-GB" altLang="zh-CN" dirty="0">
                <a:latin typeface="Times New Roman" panose="02020603050405020304" pitchFamily="18" charset="0"/>
                <a:ea typeface="宋体" panose="02010600030101010101" pitchFamily="2" charset="-122"/>
                <a:cs typeface="Arial" panose="020B0604020202020204" pitchFamily="34" charset="0"/>
              </a:rPr>
              <a:t>In principle, the necessity of PRACH coordination between LTE and NR is the same as that between intra-system.</a:t>
            </a:r>
          </a:p>
        </p:txBody>
      </p:sp>
      <p:sp>
        <p:nvSpPr>
          <p:cNvPr id="5" name="矩形 4"/>
          <p:cNvSpPr/>
          <p:nvPr/>
        </p:nvSpPr>
        <p:spPr>
          <a:xfrm>
            <a:off x="148047" y="1253535"/>
            <a:ext cx="2272938" cy="4180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RACH Optimization</a:t>
            </a:r>
            <a:endParaRPr lang="zh-CN" altLang="en-US" dirty="0"/>
          </a:p>
        </p:txBody>
      </p:sp>
      <p:sp>
        <p:nvSpPr>
          <p:cNvPr id="6" name="矩形 5"/>
          <p:cNvSpPr/>
          <p:nvPr/>
        </p:nvSpPr>
        <p:spPr>
          <a:xfrm>
            <a:off x="6297951" y="1279161"/>
            <a:ext cx="3004459" cy="53557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Interference coordination in other uplink channels </a:t>
            </a:r>
            <a:endParaRPr lang="zh-CN" altLang="en-US" dirty="0"/>
          </a:p>
        </p:txBody>
      </p:sp>
      <p:sp>
        <p:nvSpPr>
          <p:cNvPr id="7" name="矩形 6"/>
          <p:cNvSpPr/>
          <p:nvPr/>
        </p:nvSpPr>
        <p:spPr>
          <a:xfrm>
            <a:off x="74023" y="5809579"/>
            <a:ext cx="12117977" cy="369332"/>
          </a:xfrm>
          <a:prstGeom prst="rect">
            <a:avLst/>
          </a:prstGeom>
        </p:spPr>
        <p:txBody>
          <a:bodyPr wrap="square">
            <a:spAutoFit/>
          </a:bodyPr>
          <a:lstStyle/>
          <a:p>
            <a:r>
              <a:rPr lang="en-GB" altLang="zh-CN" b="1" dirty="0">
                <a:solidFill>
                  <a:srgbClr val="FF0000"/>
                </a:solidFill>
                <a:latin typeface="Times New Roman" panose="02020603050405020304" pitchFamily="18" charset="0"/>
                <a:ea typeface="宋体" panose="02010600030101010101" pitchFamily="2" charset="-122"/>
                <a:cs typeface="Arial" panose="020B0604020202020204" pitchFamily="34" charset="0"/>
              </a:rPr>
              <a:t>Proposal 2: it is necessary to study Uplink interference coordination between LTE and NR should be considered in Rel-17. </a:t>
            </a:r>
            <a:endParaRPr lang="zh-CN" altLang="en-US" b="1" dirty="0">
              <a:solidFill>
                <a:srgbClr val="FF0000"/>
              </a:solidFill>
            </a:endParaRPr>
          </a:p>
        </p:txBody>
      </p:sp>
      <p:sp>
        <p:nvSpPr>
          <p:cNvPr id="8" name="矩形 7"/>
          <p:cNvSpPr/>
          <p:nvPr/>
        </p:nvSpPr>
        <p:spPr>
          <a:xfrm>
            <a:off x="6254410" y="1814739"/>
            <a:ext cx="5937590" cy="923330"/>
          </a:xfrm>
          <a:prstGeom prst="rect">
            <a:avLst/>
          </a:prstGeom>
        </p:spPr>
        <p:txBody>
          <a:bodyPr wrap="square">
            <a:spAutoFit/>
          </a:bodyPr>
          <a:lstStyle/>
          <a:p>
            <a:r>
              <a:rPr lang="en-GB" altLang="zh-CN" dirty="0">
                <a:latin typeface="Times New Roman" panose="02020603050405020304" pitchFamily="18" charset="0"/>
                <a:ea typeface="宋体" panose="02010600030101010101" pitchFamily="2" charset="-122"/>
                <a:cs typeface="Arial" panose="020B0604020202020204" pitchFamily="34" charset="0"/>
              </a:rPr>
              <a:t>PUSCH coordination: This feature </a:t>
            </a:r>
            <a:r>
              <a:rPr lang="en-GB" altLang="zh-CN" dirty="0">
                <a:solidFill>
                  <a:srgbClr val="FF0000"/>
                </a:solidFill>
                <a:latin typeface="Times New Roman" panose="02020603050405020304" pitchFamily="18" charset="0"/>
                <a:ea typeface="宋体" panose="02010600030101010101" pitchFamily="2" charset="-122"/>
                <a:cs typeface="Arial" panose="020B0604020202020204" pitchFamily="34" charset="0"/>
              </a:rPr>
              <a:t>has already been supported </a:t>
            </a:r>
            <a:r>
              <a:rPr lang="en-GB" altLang="zh-CN" dirty="0">
                <a:latin typeface="Times New Roman" panose="02020603050405020304" pitchFamily="18" charset="0"/>
                <a:ea typeface="宋体" panose="02010600030101010101" pitchFamily="2" charset="-122"/>
                <a:cs typeface="Arial" panose="020B0604020202020204" pitchFamily="34" charset="0"/>
              </a:rPr>
              <a:t>in LTE ICIC. The X2AP message Load information is used to exchange the uplink IOT information between nodes. </a:t>
            </a:r>
            <a:endParaRPr lang="zh-CN" altLang="en-US" dirty="0">
              <a:latin typeface="Times New Roman" panose="02020603050405020304" pitchFamily="18" charset="0"/>
              <a:ea typeface="宋体" panose="02010600030101010101" pitchFamily="2" charset="-122"/>
              <a:cs typeface="Arial" panose="020B0604020202020204" pitchFamily="34" charset="0"/>
            </a:endParaRPr>
          </a:p>
        </p:txBody>
      </p:sp>
      <p:sp>
        <p:nvSpPr>
          <p:cNvPr id="9" name="Rectangle 2"/>
          <p:cNvSpPr>
            <a:spLocks noChangeArrowheads="1"/>
          </p:cNvSpPr>
          <p:nvPr/>
        </p:nvSpPr>
        <p:spPr bwMode="auto">
          <a:xfrm>
            <a:off x="7061233" y="30574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1496278340"/>
              </p:ext>
            </p:extLst>
          </p:nvPr>
        </p:nvGraphicFramePr>
        <p:xfrm>
          <a:off x="7061233" y="3057425"/>
          <a:ext cx="3286125" cy="1609725"/>
        </p:xfrm>
        <a:graphic>
          <a:graphicData uri="http://schemas.openxmlformats.org/presentationml/2006/ole">
            <mc:AlternateContent xmlns:mc="http://schemas.openxmlformats.org/markup-compatibility/2006">
              <mc:Choice xmlns:v="urn:schemas-microsoft-com:vml" Requires="v">
                <p:oleObj spid="_x0000_s1034" name="Picture" r:id="rId3" imgW="3447769" imgH="1685422" progId="Word.Picture.8">
                  <p:embed/>
                </p:oleObj>
              </mc:Choice>
              <mc:Fallback>
                <p:oleObj name="Picture" r:id="rId3" imgW="3447769" imgH="1685422"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61233" y="3057425"/>
                        <a:ext cx="3286125" cy="1609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9896045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FF0000"/>
                </a:solidFill>
              </a:rPr>
              <a:t>Downlink Interference Coordination</a:t>
            </a:r>
            <a:endParaRPr lang="zh-CN" altLang="en-US" dirty="0"/>
          </a:p>
        </p:txBody>
      </p:sp>
      <p:sp>
        <p:nvSpPr>
          <p:cNvPr id="4" name="矩形 3"/>
          <p:cNvSpPr/>
          <p:nvPr/>
        </p:nvSpPr>
        <p:spPr>
          <a:xfrm>
            <a:off x="167229" y="1332412"/>
            <a:ext cx="3516497" cy="3993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CRS Interference Cancellation</a:t>
            </a:r>
            <a:endParaRPr lang="zh-CN" altLang="en-US" dirty="0"/>
          </a:p>
        </p:txBody>
      </p:sp>
      <p:sp>
        <p:nvSpPr>
          <p:cNvPr id="5" name="矩形 4"/>
          <p:cNvSpPr/>
          <p:nvPr/>
        </p:nvSpPr>
        <p:spPr>
          <a:xfrm>
            <a:off x="101136" y="3769211"/>
            <a:ext cx="3896320" cy="53557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PDSCH Interference Coordination</a:t>
            </a:r>
            <a:endParaRPr lang="zh-CN" altLang="en-US" dirty="0"/>
          </a:p>
        </p:txBody>
      </p:sp>
      <p:sp>
        <p:nvSpPr>
          <p:cNvPr id="6" name="文本框 5"/>
          <p:cNvSpPr txBox="1"/>
          <p:nvPr/>
        </p:nvSpPr>
        <p:spPr>
          <a:xfrm>
            <a:off x="5237" y="1731800"/>
            <a:ext cx="6424756" cy="1985159"/>
          </a:xfrm>
          <a:prstGeom prst="rect">
            <a:avLst/>
          </a:prstGeom>
          <a:noFill/>
        </p:spPr>
        <p:txBody>
          <a:bodyPr wrap="square" rtlCol="0">
            <a:spAutoFit/>
          </a:bodyPr>
          <a:lstStyle/>
          <a:p>
            <a:pPr marL="285750" indent="-285750">
              <a:lnSpc>
                <a:spcPct val="150000"/>
              </a:lnSpc>
              <a:buClr>
                <a:srgbClr val="00B0F0"/>
              </a:buClr>
              <a:buFont typeface="Wingdings" panose="05000000000000000000" pitchFamily="2" charset="2"/>
              <a:buChar char="l"/>
            </a:pPr>
            <a:r>
              <a:rPr lang="en-US" altLang="zh-CN" kern="100" dirty="0">
                <a:latin typeface="Times New Roman" panose="02020603050405020304" pitchFamily="18" charset="0"/>
                <a:ea typeface="宋体" panose="02010600030101010101" pitchFamily="2" charset="-122"/>
              </a:rPr>
              <a:t>LTE CRS severely impacts the downlink performance of NR UE </a:t>
            </a:r>
          </a:p>
          <a:p>
            <a:pPr marL="742950" lvl="1" indent="-285750">
              <a:lnSpc>
                <a:spcPct val="150000"/>
              </a:lnSpc>
              <a:buClr>
                <a:srgbClr val="00B0F0"/>
              </a:buClr>
              <a:buFont typeface="Wingdings" panose="05000000000000000000" pitchFamily="2" charset="2"/>
              <a:buChar char="n"/>
            </a:pPr>
            <a:r>
              <a:rPr lang="en-US" altLang="zh-CN" sz="1600" kern="100" dirty="0">
                <a:latin typeface="Times New Roman" panose="02020603050405020304" pitchFamily="18" charset="0"/>
                <a:ea typeface="宋体" panose="02010600030101010101" pitchFamily="2" charset="-122"/>
              </a:rPr>
              <a:t>Legacy NR commercial UEs can not support CRS-IC. Therefore, network based /assisted solution is also needed</a:t>
            </a:r>
          </a:p>
          <a:p>
            <a:pPr marL="742950" lvl="1" indent="-285750">
              <a:lnSpc>
                <a:spcPct val="150000"/>
              </a:lnSpc>
              <a:buClr>
                <a:srgbClr val="00B0F0"/>
              </a:buClr>
              <a:buFont typeface="Wingdings" panose="05000000000000000000" pitchFamily="2" charset="2"/>
              <a:buChar char="n"/>
            </a:pPr>
            <a:r>
              <a:rPr lang="en-US" altLang="zh-CN" sz="1600" kern="100" dirty="0">
                <a:latin typeface="Times New Roman" panose="02020603050405020304" pitchFamily="18" charset="0"/>
                <a:ea typeface="宋体" panose="02010600030101010101" pitchFamily="2" charset="-122"/>
              </a:rPr>
              <a:t>The network can configure LTE-CRS Rate-Matching /ZP CSI-RS to mitigate one interference source</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13271" y="1332412"/>
            <a:ext cx="5487614" cy="3043645"/>
          </a:xfrm>
          <a:prstGeom prst="rect">
            <a:avLst/>
          </a:prstGeom>
        </p:spPr>
      </p:pic>
      <p:sp>
        <p:nvSpPr>
          <p:cNvPr id="8" name="文本框 7"/>
          <p:cNvSpPr txBox="1"/>
          <p:nvPr/>
        </p:nvSpPr>
        <p:spPr>
          <a:xfrm>
            <a:off x="7093131" y="3918696"/>
            <a:ext cx="1672047" cy="276999"/>
          </a:xfrm>
          <a:prstGeom prst="rect">
            <a:avLst/>
          </a:prstGeom>
          <a:noFill/>
        </p:spPr>
        <p:txBody>
          <a:bodyPr wrap="square" rtlCol="0">
            <a:spAutoFit/>
          </a:bodyPr>
          <a:lstStyle/>
          <a:p>
            <a:r>
              <a:rPr lang="en-US" altLang="zh-CN" sz="1200" dirty="0">
                <a:solidFill>
                  <a:srgbClr val="FF0000"/>
                </a:solidFill>
              </a:rPr>
              <a:t>Victim NR </a:t>
            </a:r>
            <a:r>
              <a:rPr lang="en-US" altLang="zh-CN" sz="1200" dirty="0" err="1">
                <a:solidFill>
                  <a:srgbClr val="FF0000"/>
                </a:solidFill>
              </a:rPr>
              <a:t>subframe</a:t>
            </a:r>
            <a:endParaRPr lang="zh-CN" altLang="en-US" sz="1200" dirty="0">
              <a:solidFill>
                <a:srgbClr val="FF0000"/>
              </a:solidFill>
            </a:endParaRPr>
          </a:p>
        </p:txBody>
      </p:sp>
      <p:sp>
        <p:nvSpPr>
          <p:cNvPr id="9" name="矩形 8"/>
          <p:cNvSpPr/>
          <p:nvPr/>
        </p:nvSpPr>
        <p:spPr>
          <a:xfrm>
            <a:off x="9266324" y="3918696"/>
            <a:ext cx="1872436" cy="276999"/>
          </a:xfrm>
          <a:prstGeom prst="rect">
            <a:avLst/>
          </a:prstGeom>
        </p:spPr>
        <p:txBody>
          <a:bodyPr wrap="none">
            <a:spAutoFit/>
          </a:bodyPr>
          <a:lstStyle/>
          <a:p>
            <a:r>
              <a:rPr lang="zh-CN" altLang="en-US" sz="1200" dirty="0">
                <a:solidFill>
                  <a:srgbClr val="FF0000"/>
                </a:solidFill>
              </a:rPr>
              <a:t>Interfering LTE subframe</a:t>
            </a:r>
          </a:p>
        </p:txBody>
      </p:sp>
      <p:sp>
        <p:nvSpPr>
          <p:cNvPr id="10" name="矩形 9"/>
          <p:cNvSpPr/>
          <p:nvPr/>
        </p:nvSpPr>
        <p:spPr>
          <a:xfrm>
            <a:off x="15421" y="4251044"/>
            <a:ext cx="6404388" cy="1338828"/>
          </a:xfrm>
          <a:prstGeom prst="rect">
            <a:avLst/>
          </a:prstGeom>
        </p:spPr>
        <p:txBody>
          <a:bodyPr wrap="square">
            <a:spAutoFit/>
          </a:bodyPr>
          <a:lstStyle/>
          <a:p>
            <a:pPr marL="285750" indent="-285750">
              <a:lnSpc>
                <a:spcPct val="150000"/>
              </a:lnSpc>
              <a:buClr>
                <a:srgbClr val="00B0F0"/>
              </a:buClr>
              <a:buFont typeface="Wingdings" panose="05000000000000000000" pitchFamily="2" charset="2"/>
              <a:buChar char="l"/>
            </a:pPr>
            <a:r>
              <a:rPr lang="en-GB" altLang="zh-CN" kern="100" dirty="0">
                <a:latin typeface="Times New Roman" panose="02020603050405020304" pitchFamily="18" charset="0"/>
                <a:ea typeface="宋体" panose="02010600030101010101" pitchFamily="2" charset="-122"/>
              </a:rPr>
              <a:t>PDSCH coordination: This feature has already been supported in LTE ICIC. The X2AP message Load information is used to exchange the downlink interference information between nodes. </a:t>
            </a:r>
            <a:endParaRPr lang="zh-CN" altLang="en-US" kern="100" dirty="0">
              <a:latin typeface="Times New Roman" panose="02020603050405020304" pitchFamily="18" charset="0"/>
              <a:ea typeface="宋体" panose="02010600030101010101" pitchFamily="2" charset="-122"/>
            </a:endParaRPr>
          </a:p>
        </p:txBody>
      </p:sp>
      <p:sp>
        <p:nvSpPr>
          <p:cNvPr id="11" name="矩形 10"/>
          <p:cNvSpPr/>
          <p:nvPr/>
        </p:nvSpPr>
        <p:spPr>
          <a:xfrm>
            <a:off x="15421" y="5837282"/>
            <a:ext cx="12387942" cy="369332"/>
          </a:xfrm>
          <a:prstGeom prst="rect">
            <a:avLst/>
          </a:prstGeom>
        </p:spPr>
        <p:txBody>
          <a:bodyPr wrap="square">
            <a:spAutoFit/>
          </a:bodyPr>
          <a:lstStyle/>
          <a:p>
            <a:r>
              <a:rPr lang="en-GB" altLang="zh-CN" b="1" dirty="0">
                <a:solidFill>
                  <a:srgbClr val="FF0000"/>
                </a:solidFill>
                <a:latin typeface="Times New Roman" panose="02020603050405020304" pitchFamily="18" charset="0"/>
                <a:ea typeface="宋体" panose="02010600030101010101" pitchFamily="2" charset="-122"/>
                <a:cs typeface="Arial" panose="020B0604020202020204" pitchFamily="34" charset="0"/>
              </a:rPr>
              <a:t>Proposal 3: Network based/assisted CRS cancellation and PDSCH interference coordination need to be studied in Rel-17. </a:t>
            </a:r>
            <a:endParaRPr lang="zh-CN" altLang="en-US" b="1" dirty="0">
              <a:solidFill>
                <a:srgbClr val="FF0000"/>
              </a:solidFill>
            </a:endParaRPr>
          </a:p>
        </p:txBody>
      </p:sp>
    </p:spTree>
    <p:extLst>
      <p:ext uri="{BB962C8B-B14F-4D97-AF65-F5344CB8AC3E}">
        <p14:creationId xmlns:p14="http://schemas.microsoft.com/office/powerpoint/2010/main" val="834216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rgbClr val="FF0000"/>
                </a:solidFill>
              </a:rPr>
              <a:t>Downlink Interference Coordination: Lab Test Results</a:t>
            </a:r>
            <a:endParaRPr lang="zh-CN" altLang="en-US" dirty="0">
              <a:solidFill>
                <a:srgbClr val="FF0000"/>
              </a:solidFill>
            </a:endParaRPr>
          </a:p>
        </p:txBody>
      </p:sp>
      <p:pic>
        <p:nvPicPr>
          <p:cNvPr id="6" name="图片 5"/>
          <p:cNvPicPr>
            <a:picLocks noChangeAspect="1"/>
          </p:cNvPicPr>
          <p:nvPr/>
        </p:nvPicPr>
        <p:blipFill>
          <a:blip r:embed="rId2"/>
          <a:stretch>
            <a:fillRect/>
          </a:stretch>
        </p:blipFill>
        <p:spPr>
          <a:xfrm>
            <a:off x="365599" y="1624782"/>
            <a:ext cx="5428693" cy="2345842"/>
          </a:xfrm>
          <a:prstGeom prst="rect">
            <a:avLst/>
          </a:prstGeom>
        </p:spPr>
      </p:pic>
      <p:pic>
        <p:nvPicPr>
          <p:cNvPr id="7" name="图片 6"/>
          <p:cNvPicPr>
            <a:picLocks noChangeAspect="1"/>
          </p:cNvPicPr>
          <p:nvPr/>
        </p:nvPicPr>
        <p:blipFill>
          <a:blip r:embed="rId3"/>
          <a:stretch>
            <a:fillRect/>
          </a:stretch>
        </p:blipFill>
        <p:spPr>
          <a:xfrm>
            <a:off x="6297951" y="1564292"/>
            <a:ext cx="5243822" cy="2374011"/>
          </a:xfrm>
          <a:prstGeom prst="rect">
            <a:avLst/>
          </a:prstGeom>
        </p:spPr>
      </p:pic>
      <p:sp>
        <p:nvSpPr>
          <p:cNvPr id="9" name="文本框 8"/>
          <p:cNvSpPr txBox="1"/>
          <p:nvPr/>
        </p:nvSpPr>
        <p:spPr>
          <a:xfrm>
            <a:off x="837854" y="5744968"/>
            <a:ext cx="9912877" cy="646331"/>
          </a:xfrm>
          <a:prstGeom prst="rect">
            <a:avLst/>
          </a:prstGeom>
          <a:noFill/>
        </p:spPr>
        <p:txBody>
          <a:bodyPr wrap="square" rtlCol="0">
            <a:spAutoFit/>
          </a:bodyPr>
          <a:lstStyle/>
          <a:p>
            <a:pPr algn="ctr"/>
            <a:r>
              <a:rPr lang="en-US" altLang="zh-CN" b="1" dirty="0">
                <a:solidFill>
                  <a:srgbClr val="FF0000"/>
                </a:solidFill>
              </a:rPr>
              <a:t>Observation 2: Without any resource coordination and CRS migration, the downlink throughput of NR significantly decrease</a:t>
            </a:r>
            <a:endParaRPr lang="zh-CN" altLang="en-US" b="1" dirty="0">
              <a:solidFill>
                <a:srgbClr val="FF0000"/>
              </a:solidFill>
            </a:endParaRPr>
          </a:p>
        </p:txBody>
      </p:sp>
      <p:sp>
        <p:nvSpPr>
          <p:cNvPr id="8" name="文本框 7"/>
          <p:cNvSpPr txBox="1"/>
          <p:nvPr/>
        </p:nvSpPr>
        <p:spPr>
          <a:xfrm>
            <a:off x="5024845" y="1166052"/>
            <a:ext cx="2116183" cy="369332"/>
          </a:xfrm>
          <a:prstGeom prst="rect">
            <a:avLst/>
          </a:prstGeom>
          <a:noFill/>
        </p:spPr>
        <p:txBody>
          <a:bodyPr wrap="square" rtlCol="0">
            <a:spAutoFit/>
          </a:bodyPr>
          <a:lstStyle/>
          <a:p>
            <a:r>
              <a:rPr lang="en-US" altLang="zh-CN" b="1" dirty="0">
                <a:solidFill>
                  <a:srgbClr val="FF0000"/>
                </a:solidFill>
              </a:rPr>
              <a:t>Lab Test Results</a:t>
            </a:r>
            <a:endParaRPr lang="zh-CN" altLang="en-US" b="1" dirty="0">
              <a:solidFill>
                <a:srgbClr val="FF0000"/>
              </a:solidFill>
            </a:endParaRPr>
          </a:p>
        </p:txBody>
      </p:sp>
    </p:spTree>
    <p:extLst>
      <p:ext uri="{BB962C8B-B14F-4D97-AF65-F5344CB8AC3E}">
        <p14:creationId xmlns:p14="http://schemas.microsoft.com/office/powerpoint/2010/main" val="365372077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 val="20150925153645"/>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0925153645"/>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50925142203"/>
  <p:tag name="MH_LIBRARY" val="GRAPHIC"/>
</p:tagLst>
</file>

<file path=ppt/tags/tag4.xml><?xml version="1.0" encoding="utf-8"?>
<p:tagLst xmlns:a="http://schemas.openxmlformats.org/drawingml/2006/main" xmlns:r="http://schemas.openxmlformats.org/officeDocument/2006/relationships" xmlns:p="http://schemas.openxmlformats.org/presentationml/2006/main">
  <p:tag name="MH" val="20150925142203"/>
  <p:tag name="MH_LIBRARY" val="GRAPHIC"/>
  <p:tag name="MH_ORDER" val="图片 6"/>
</p:tagLst>
</file>

<file path=ppt/tags/tag5.xml><?xml version="1.0" encoding="utf-8"?>
<p:tagLst xmlns:a="http://schemas.openxmlformats.org/drawingml/2006/main" xmlns:r="http://schemas.openxmlformats.org/officeDocument/2006/relationships" xmlns:p="http://schemas.openxmlformats.org/presentationml/2006/main">
  <p:tag name="MH" val="20150925142203"/>
  <p:tag name="MH_LIBRARY" val="GRAPHIC"/>
  <p:tag name="MH_ORDER" val="文本框 4"/>
</p:tagLst>
</file>

<file path=ppt/theme/theme1.xml><?xml version="1.0" encoding="utf-8"?>
<a:theme xmlns:a="http://schemas.openxmlformats.org/drawingml/2006/main" name="Office 主题">
  <a:themeElements>
    <a:clrScheme name="自定义 217">
      <a:dk1>
        <a:srgbClr val="5F5F5F"/>
      </a:dk1>
      <a:lt1>
        <a:srgbClr val="FFFFFF"/>
      </a:lt1>
      <a:dk2>
        <a:srgbClr val="4D4D4D"/>
      </a:dk2>
      <a:lt2>
        <a:srgbClr val="FFFFFF"/>
      </a:lt2>
      <a:accent1>
        <a:srgbClr val="47B6E7"/>
      </a:accent1>
      <a:accent2>
        <a:srgbClr val="628EE3"/>
      </a:accent2>
      <a:accent3>
        <a:srgbClr val="2BC3B5"/>
      </a:accent3>
      <a:accent4>
        <a:srgbClr val="92D050"/>
      </a:accent4>
      <a:accent5>
        <a:srgbClr val="CEB9A3"/>
      </a:accent5>
      <a:accent6>
        <a:srgbClr val="FFC000"/>
      </a:accent6>
      <a:hlink>
        <a:srgbClr val="00B0F0"/>
      </a:hlink>
      <a:folHlink>
        <a:srgbClr val="AFB2B4"/>
      </a:folHlink>
    </a:clrScheme>
    <a:fontScheme name="自定义 15">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20414</TotalTime>
  <Words>1663</Words>
  <Application>Microsoft Office PowerPoint</Application>
  <PresentationFormat>宽屏</PresentationFormat>
  <Paragraphs>198</Paragraphs>
  <Slides>15</Slides>
  <Notes>1</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15</vt:i4>
      </vt:variant>
    </vt:vector>
  </HeadingPairs>
  <TitlesOfParts>
    <vt:vector size="27" baseType="lpstr">
      <vt:lpstr>MS Mincho</vt:lpstr>
      <vt:lpstr>方正舒体</vt:lpstr>
      <vt:lpstr>黑体</vt:lpstr>
      <vt:lpstr>楷体</vt:lpstr>
      <vt:lpstr>宋体</vt:lpstr>
      <vt:lpstr>微软雅黑</vt:lpstr>
      <vt:lpstr>Arial</vt:lpstr>
      <vt:lpstr>Calibri</vt:lpstr>
      <vt:lpstr>Times New Roman</vt:lpstr>
      <vt:lpstr>Wingdings</vt:lpstr>
      <vt:lpstr>Office 主题</vt:lpstr>
      <vt:lpstr>Picture</vt:lpstr>
      <vt:lpstr>Source: China Telecom, CATT, ZTE</vt:lpstr>
      <vt:lpstr>Introduction: Previous Discussion in Rel-17</vt:lpstr>
      <vt:lpstr>Background</vt:lpstr>
      <vt:lpstr>Scenario1</vt:lpstr>
      <vt:lpstr>Scenario2</vt:lpstr>
      <vt:lpstr>Scenario 3: Remote Interference </vt:lpstr>
      <vt:lpstr>Uplink Interference Coordination</vt:lpstr>
      <vt:lpstr>Downlink Interference Coordination</vt:lpstr>
      <vt:lpstr>Downlink Interference Coordination: Lab Test Results</vt:lpstr>
      <vt:lpstr>Rel-15 LS from RAN1 to RAN3</vt:lpstr>
      <vt:lpstr>Work Split for RAN WGs</vt:lpstr>
      <vt:lpstr>Possible RAN3 Signaling Design to support LTE-NR coexistence</vt:lpstr>
      <vt:lpstr>Conclusion</vt:lpstr>
      <vt:lpstr>Reference</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lichun zhou</dc:creator>
  <cp:lastModifiedBy>China Telecom </cp:lastModifiedBy>
  <cp:revision>765</cp:revision>
  <dcterms:created xsi:type="dcterms:W3CDTF">2015-09-25T03:48:00Z</dcterms:created>
  <dcterms:modified xsi:type="dcterms:W3CDTF">2021-01-14T16:15:54Z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2052-10.1.0.5777</vt:lpwstr>
  </property>
</Properties>
</file>