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0" r:id="rId2"/>
  </p:sldMasterIdLst>
  <p:notesMasterIdLst>
    <p:notesMasterId r:id="rId8"/>
  </p:notesMasterIdLst>
  <p:sldIdLst>
    <p:sldId id="256" r:id="rId3"/>
    <p:sldId id="332" r:id="rId4"/>
    <p:sldId id="333" r:id="rId5"/>
    <p:sldId id="334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Clara Q" initials="LCQ" lastIdx="1" clrIdx="0">
    <p:extLst>
      <p:ext uri="{19B8F6BF-5375-455C-9EA6-DF929625EA0E}">
        <p15:presenceInfo xmlns:p15="http://schemas.microsoft.com/office/powerpoint/2012/main" userId="S-1-5-21-725345543-602162358-527237240-2247983" providerId="AD"/>
      </p:ext>
    </p:extLst>
  </p:cmAuthor>
  <p:cmAuthor id="2" name="Sirotkin, Sasha" initials="SS" lastIdx="14" clrIdx="1">
    <p:extLst>
      <p:ext uri="{19B8F6BF-5375-455C-9EA6-DF929625EA0E}">
        <p15:presenceInfo xmlns:p15="http://schemas.microsoft.com/office/powerpoint/2012/main" userId="Sirotkin, Sasha" providerId="None"/>
      </p:ext>
    </p:extLst>
  </p:cmAuthor>
  <p:cmAuthor id="3" name="Gupta, Binita" initials="GB" lastIdx="5" clrIdx="2">
    <p:extLst>
      <p:ext uri="{19B8F6BF-5375-455C-9EA6-DF929625EA0E}">
        <p15:presenceInfo xmlns:p15="http://schemas.microsoft.com/office/powerpoint/2012/main" userId="S-1-5-21-725345543-602162358-527237240-297976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 snapToGrid="0">
      <p:cViewPr varScale="1">
        <p:scale>
          <a:sx n="75" d="100"/>
          <a:sy n="75" d="100"/>
        </p:scale>
        <p:origin x="3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5399E9-4405-48C4-88AF-93A62A7097F8}" type="datetimeFigureOut">
              <a:rPr lang="en-US" smtClean="0"/>
              <a:t>01-Mar-19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15BB2-31DF-4AC3-801D-98043459F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99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15BB2-31DF-4AC3-801D-98043459F0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054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15BB2-31DF-4AC3-801D-98043459F01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857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2916" y="3160305"/>
            <a:ext cx="10950515" cy="1615617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6667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50pt Intel Clear pro Title</a:t>
            </a:r>
            <a:br>
              <a:rPr lang="en-US" dirty="0"/>
            </a:br>
            <a:r>
              <a:rPr lang="en-US" dirty="0"/>
              <a:t>with Linear gradient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4" y="4535146"/>
            <a:ext cx="8440283" cy="1356011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2397" y="401308"/>
            <a:ext cx="1664065" cy="12160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77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237818" y="2"/>
            <a:ext cx="5954183" cy="635846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5342467" cy="1158240"/>
          </a:xfrm>
        </p:spPr>
        <p:txBody>
          <a:bodyPr>
            <a:noAutofit/>
          </a:bodyPr>
          <a:lstStyle>
            <a:lvl1pPr>
              <a:defRPr sz="3733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432516"/>
            <a:ext cx="2844800" cy="365125"/>
          </a:xfrm>
        </p:spPr>
        <p:txBody>
          <a:bodyPr/>
          <a:lstStyle/>
          <a:p>
            <a:fld id="{F928D49C-7AAD-42A7-9471-114E7580396C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766992"/>
            <a:ext cx="5342467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867" dirty="0" smtClean="0">
                <a:solidFill>
                  <a:schemeClr val="tx2"/>
                </a:solidFill>
              </a:defRPr>
            </a:lvl3pPr>
            <a:lvl4pPr>
              <a:defRPr lang="en-US" sz="1600" dirty="0" smtClean="0">
                <a:solidFill>
                  <a:schemeClr val="tx2"/>
                </a:solidFill>
              </a:defRPr>
            </a:lvl4pPr>
            <a:lvl5pPr>
              <a:defRPr lang="en-US" sz="16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</p:spTree>
    <p:extLst>
      <p:ext uri="{BB962C8B-B14F-4D97-AF65-F5344CB8AC3E}">
        <p14:creationId xmlns:p14="http://schemas.microsoft.com/office/powerpoint/2010/main" val="373969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5333" b="0" cap="none" spc="0" baseline="0">
                <a:solidFill>
                  <a:schemeClr val="tx2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40pt Intel Clear Pro</a:t>
            </a:r>
            <a:br>
              <a:rPr lang="en-US" dirty="0"/>
            </a:br>
            <a:r>
              <a:rPr lang="en-US" dirty="0"/>
              <a:t>white section break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2"/>
                </a:solidFill>
                <a:latin typeface="+mn-lt"/>
                <a:cs typeface="Arial" panose="020B0604020202020204" pitchFamily="34" charset="0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928D49C-7AAD-42A7-9471-114E758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3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Break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5333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40pt Intel Clear Pro</a:t>
            </a:r>
            <a:br>
              <a:rPr lang="en-US" dirty="0"/>
            </a:br>
            <a:r>
              <a:rPr lang="en-US" dirty="0"/>
              <a:t>blue section break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i="0" baseline="0">
                <a:solidFill>
                  <a:srgbClr val="F3D5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  <p:sp>
        <p:nvSpPr>
          <p:cNvPr id="4" name="Rectangle 3"/>
          <p:cNvSpPr/>
          <p:nvPr/>
        </p:nvSpPr>
        <p:spPr>
          <a:xfrm>
            <a:off x="613836" y="6554395"/>
            <a:ext cx="798295" cy="12311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u="none" strike="noStrike" kern="1200" baseline="0" dirty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8741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297984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5333" b="0" baseline="0">
                <a:solidFill>
                  <a:schemeClr val="accent2"/>
                </a:solidFill>
                <a:latin typeface="Arial" panose="020B0604020202020204" pitchFamily="34" charset="0"/>
                <a:ea typeface="Intel Clear"/>
                <a:cs typeface="Arial" panose="020B0604020202020204" pitchFamily="34" charset="0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40pt Intel Clear Light Body.</a:t>
            </a:r>
            <a:br>
              <a:rPr lang="en-US" dirty="0"/>
            </a:br>
            <a:r>
              <a:rPr lang="en-US" dirty="0"/>
              <a:t>For content that is not a section, but has a big idea in text only.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928D49C-7AAD-42A7-9471-114E7580396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146905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5333" b="0" cap="none" spc="0" baseline="0">
                <a:solidFill>
                  <a:schemeClr val="tx2"/>
                </a:solidFill>
                <a:latin typeface="Arial" panose="020B0604020202020204" pitchFamily="34" charset="0"/>
                <a:ea typeface="Intel Clear" panose="020B06040202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40pt Intel Clear Heading</a:t>
            </a:r>
          </a:p>
        </p:txBody>
      </p:sp>
    </p:spTree>
    <p:extLst>
      <p:ext uri="{BB962C8B-B14F-4D97-AF65-F5344CB8AC3E}">
        <p14:creationId xmlns:p14="http://schemas.microsoft.com/office/powerpoint/2010/main" val="264924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3013451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5333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40pt Intel Clear Pro blue section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465049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"/>
            <a:ext cx="12192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7" name="Rectangle 6"/>
          <p:cNvSpPr/>
          <p:nvPr/>
        </p:nvSpPr>
        <p:spPr>
          <a:xfrm>
            <a:off x="5035200" y="6552001"/>
            <a:ext cx="2191306" cy="12311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800" b="0" i="0" u="none" strike="noStrike" kern="1200" baseline="0" dirty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289355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241227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10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577" y="2500173"/>
            <a:ext cx="2811727" cy="1853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41770" y="4997855"/>
            <a:ext cx="8638161" cy="933856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Intel Communication and Devices Group</a:t>
            </a:r>
          </a:p>
          <a:p>
            <a:pPr algn="ctr"/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3836" y="6554395"/>
            <a:ext cx="798295" cy="12311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800" b="0" i="0" u="none" strike="noStrike" kern="1200" baseline="0" dirty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262731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t_experience_hrz_wht_rgb_30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201" y="2499763"/>
            <a:ext cx="4861924" cy="201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27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22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2916" y="3305897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6667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50pt Intel Clear pro Title</a:t>
            </a:r>
            <a:br>
              <a:rPr lang="en-US" dirty="0"/>
            </a:br>
            <a:r>
              <a:rPr lang="en-US" dirty="0"/>
              <a:t>with Linear gradient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4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  <p:pic>
        <p:nvPicPr>
          <p:cNvPr id="5" name="Picture 4" descr="int_experience_hrz_wht_rgb_1500.png"/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58" y="518971"/>
            <a:ext cx="2829021" cy="118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63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6" y="3825603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6" y="4626384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02395" y="514775"/>
            <a:ext cx="1665592" cy="1097757"/>
            <a:chOff x="451796" y="386081"/>
            <a:chExt cx="1249194" cy="823318"/>
          </a:xfrm>
        </p:grpSpPr>
        <p:sp>
          <p:nvSpPr>
            <p:cNvPr id="7" name="Freeform 36"/>
            <p:cNvSpPr>
              <a:spLocks noEditPoints="1"/>
            </p:cNvSpPr>
            <p:nvPr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37"/>
            <p:cNvSpPr>
              <a:spLocks noEditPoints="1"/>
            </p:cNvSpPr>
            <p:nvPr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9209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2735249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71951" y="3510845"/>
            <a:ext cx="11248100" cy="1477520"/>
          </a:xfrm>
        </p:spPr>
        <p:txBody>
          <a:bodyPr>
            <a:spAutoFit/>
          </a:bodyPr>
          <a:lstStyle>
            <a:lvl1pPr>
              <a:spcBef>
                <a:spcPts val="0"/>
              </a:spcBef>
              <a:buClrTx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2pPr>
            <a:lvl3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3pPr>
            <a:lvl4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4pPr>
            <a:lvl5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76352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3102758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prstClr val="white"/>
                </a:solidFill>
              </a:rPr>
              <a:t>Intel Confidential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5262296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0" y="299589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43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6885A37-9B51-4B29-A440-FC578471DE31}" type="slidenum">
              <a:rPr/>
              <a:pPr/>
              <a:t>‹#›</a:t>
            </a:fld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prstClr val="white"/>
                </a:solidFill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54387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3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3696" y="1558456"/>
            <a:ext cx="11126355" cy="4284985"/>
          </a:xfrm>
        </p:spPr>
        <p:txBody>
          <a:bodyPr/>
          <a:lstStyle>
            <a:lvl2pPr marL="304792" indent="-304792">
              <a:buFont typeface="Arial" charset="0"/>
              <a:buChar char="•"/>
              <a:tabLst/>
              <a:defRPr/>
            </a:lvl2pPr>
            <a:lvl3pPr marL="533387" indent="-228594">
              <a:tabLst/>
              <a:defRPr/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6885A37-9B51-4B29-A440-FC578471DE31}" type="slidenum">
              <a:rPr/>
              <a:pPr/>
              <a:t>‹#›</a:t>
            </a:fld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prstClr val="white"/>
                </a:solidFill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75423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6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6885A37-9B51-4B29-A440-FC578471DE31}" type="slidenum">
              <a:rPr/>
              <a:pPr/>
              <a:t>‹#›</a:t>
            </a:fld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prstClr val="white"/>
                </a:solidFill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54627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t_experience_hrz_wht_rgb_3000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5039" y="2499763"/>
            <a:ext cx="4861924" cy="20193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prstClr val="white"/>
                </a:solidFill>
              </a:rPr>
              <a:t>Intel Confidential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43607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Blue Section Break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607484" y="4615011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449" y="3220123"/>
            <a:ext cx="10950515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5333" b="0" spc="133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/>
              <a:t>Click to edit Master title style</a:t>
            </a:r>
            <a:endParaRPr lang="en-US" spc="0" dirty="0"/>
          </a:p>
        </p:txBody>
      </p:sp>
      <p:sp>
        <p:nvSpPr>
          <p:cNvPr id="4" name="TextBox 3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71C5"/>
                </a:solidFill>
              </a:rPr>
              <a:t>Intel Confidential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rgbClr val="0071C5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rgbClr val="0071C5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8276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3013452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54pt Intel Clear Pro blue section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465049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3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prstClr val="white"/>
                </a:solidFill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58848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2398" y="510893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92917" y="3305898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8666" b="0" spc="0" baseline="0">
                <a:solidFill>
                  <a:schemeClr val="bg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65pt Intel Clear pro Title</a:t>
            </a:r>
            <a:br>
              <a:rPr lang="en-US" dirty="0"/>
            </a:br>
            <a:r>
              <a:rPr lang="en-US" dirty="0"/>
              <a:t>with image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5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prstClr val="white"/>
                </a:solidFill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96747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2397" y="510892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92916" y="3305897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6667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50pt Intel Clear pro Title</a:t>
            </a:r>
            <a:br>
              <a:rPr lang="en-US" dirty="0"/>
            </a:br>
            <a:r>
              <a:rPr lang="en-US" dirty="0"/>
              <a:t>with image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4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  <p:sp>
        <p:nvSpPr>
          <p:cNvPr id="7" name="Rectangle 6"/>
          <p:cNvSpPr/>
          <p:nvPr/>
        </p:nvSpPr>
        <p:spPr>
          <a:xfrm>
            <a:off x="613836" y="6554395"/>
            <a:ext cx="798295" cy="12311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800" b="0" i="0" u="none" strike="noStrike" kern="1200" baseline="0" dirty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16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85A37-9B51-4B29-A440-FC578471DE31}" type="slidenum">
              <a:rPr/>
              <a:pPr/>
              <a:t>‹#›</a:t>
            </a:fld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1020" y="1257907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>
                <a:latin typeface="Arial"/>
              </a:rPr>
              <a:t>Click icon to add picture</a:t>
            </a:r>
            <a:endParaRPr lang="en-US" sz="1467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441020" y="3791864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>
                <a:latin typeface="Arial"/>
              </a:rPr>
              <a:t>Click icon to add picture</a:t>
            </a:r>
            <a:endParaRPr lang="en-US" sz="1467" dirty="0">
              <a:latin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prstClr val="white"/>
                </a:solidFill>
              </a:rPr>
              <a:t>Intel Confidential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31544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85A37-9B51-4B29-A440-FC578471DE31}" type="slidenum">
              <a:rPr/>
              <a:pPr/>
              <a:t>‹#›</a:t>
            </a:fld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237817" y="1604434"/>
            <a:ext cx="5340352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prstClr val="white"/>
                </a:solidFill>
              </a:rPr>
              <a:t>Intel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72886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7486" y="1604435"/>
            <a:ext cx="10970684" cy="4567767"/>
          </a:xfrm>
        </p:spPr>
        <p:txBody>
          <a:bodyPr anchor="ctr" anchorCtr="0"/>
          <a:lstStyle>
            <a:lvl1pPr marL="253988" indent="-253988">
              <a:defRPr sz="4800" b="1" baseline="0">
                <a:solidFill>
                  <a:schemeClr val="accent2"/>
                </a:solidFill>
                <a:latin typeface="+mn-lt"/>
                <a:cs typeface="Intel Clear Light" panose="020B0404020203020204" pitchFamily="34" charset="0"/>
              </a:defRPr>
            </a:lvl1pPr>
            <a:lvl2pPr marL="556657" indent="-300551">
              <a:buFont typeface="Lucida Grande"/>
              <a:buChar char="−"/>
              <a:defRPr sz="1600" baseline="0">
                <a:latin typeface="+mn-lt"/>
                <a:cs typeface="Intel Clear" panose="020B0604020203020204" pitchFamily="34" charset="0"/>
              </a:defRPr>
            </a:lvl2pPr>
            <a:lvl3pPr marL="914354" indent="-304784">
              <a:defRPr sz="1600">
                <a:latin typeface="+mn-lt"/>
              </a:defRPr>
            </a:lvl3pPr>
            <a:lvl4pPr>
              <a:defRPr sz="1467">
                <a:latin typeface="+mn-lt"/>
              </a:defRPr>
            </a:lvl4pPr>
            <a:lvl5pPr>
              <a:defRPr sz="1400">
                <a:latin typeface="+mn-lt"/>
              </a:defRPr>
            </a:lvl5pPr>
          </a:lstStyle>
          <a:p>
            <a:pPr lvl="0"/>
            <a:r>
              <a:rPr lang="en-US" dirty="0"/>
              <a:t>“36pt Intel Clear Bold Text”</a:t>
            </a:r>
          </a:p>
          <a:p>
            <a:pPr lvl="1"/>
            <a:r>
              <a:rPr lang="en-US" dirty="0" err="1"/>
              <a:t>12pt</a:t>
            </a:r>
            <a:r>
              <a:rPr lang="en-US" dirty="0"/>
              <a:t> Attribution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85A37-9B51-4B29-A440-FC578471DE31}" type="slidenum">
              <a:rPr/>
              <a:pPr/>
              <a:t>‹#›</a:t>
            </a:fld>
            <a:endParaRPr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prstClr val="white"/>
                </a:solidFill>
              </a:rPr>
              <a:t>Intel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412766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6885A37-9B51-4B29-A440-FC578471DE31}" type="slidenum">
              <a:rPr/>
              <a:pPr/>
              <a:t>‹#›</a:t>
            </a:fld>
            <a:endParaRPr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prstClr val="white"/>
                </a:solidFill>
              </a:rPr>
              <a:t>Intel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427638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5"/>
            <a:ext cx="12192000" cy="2926292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6885A37-9B51-4B29-A440-FC578471DE31}" type="slidenum">
              <a:rPr/>
              <a:pPr/>
              <a:t>‹#›</a:t>
            </a:fld>
            <a:endParaRPr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3"/>
            <a:ext cx="5342468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37817" y="1604433"/>
            <a:ext cx="5340352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45985" y="6634395"/>
            <a:ext cx="18473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70"/>
            <a:endParaRPr lang="en-US" sz="1333" dirty="0">
              <a:solidFill>
                <a:srgbClr val="003C71"/>
              </a:solidFill>
              <a:ea typeface="ＭＳ Ｐゴシック" charset="0"/>
              <a:cs typeface="Neo Sans Intel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prstClr val="white"/>
                </a:solidFill>
              </a:rPr>
              <a:t>Intel Confidential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08137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237817" y="0"/>
            <a:ext cx="5954183" cy="635846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5" y="411797"/>
            <a:ext cx="5342467" cy="1158240"/>
          </a:xfrm>
        </p:spPr>
        <p:txBody>
          <a:bodyPr>
            <a:noAutofit/>
          </a:bodyPr>
          <a:lstStyle>
            <a:lvl1pPr>
              <a:defRPr sz="3733" b="0" i="0" baseline="0">
                <a:latin typeface="Intel Clear"/>
                <a:cs typeface="Intel Clear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6885A37-9B51-4B29-A440-FC578471DE31}" type="slidenum">
              <a:rPr/>
              <a:pPr/>
              <a:t>‹#›</a:t>
            </a:fld>
            <a:endParaRPr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766992"/>
            <a:ext cx="5342467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prstClr val="white"/>
                </a:solidFill>
              </a:rPr>
              <a:t>Intel Confidential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422836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rgbClr val="003C7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54pt Intel Clear Pro</a:t>
            </a:r>
            <a:br>
              <a:rPr lang="en-US" dirty="0"/>
            </a:br>
            <a:r>
              <a:rPr lang="en-US" dirty="0"/>
              <a:t>white section break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2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6885A37-9B51-4B29-A440-FC578471DE31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prstClr val="white"/>
                </a:solidFill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99993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49556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690111" y="2500173"/>
            <a:ext cx="2811779" cy="1853184"/>
            <a:chOff x="451796" y="386081"/>
            <a:chExt cx="1249194" cy="823318"/>
          </a:xfrm>
        </p:grpSpPr>
        <p:sp>
          <p:nvSpPr>
            <p:cNvPr id="12" name="Freeform 36"/>
            <p:cNvSpPr>
              <a:spLocks noEditPoints="1"/>
            </p:cNvSpPr>
            <p:nvPr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37"/>
            <p:cNvSpPr>
              <a:spLocks noEditPoints="1"/>
            </p:cNvSpPr>
            <p:nvPr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8226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nal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662519" y="2499763"/>
            <a:ext cx="4866964" cy="2019320"/>
            <a:chOff x="3095625" y="246063"/>
            <a:chExt cx="5176838" cy="2147887"/>
          </a:xfrm>
          <a:solidFill>
            <a:srgbClr val="FFFFFF"/>
          </a:solidFill>
        </p:grpSpPr>
        <p:sp>
          <p:nvSpPr>
            <p:cNvPr id="5" name="Freeform 4"/>
            <p:cNvSpPr>
              <a:spLocks noEditPoints="1"/>
            </p:cNvSpPr>
            <p:nvPr/>
          </p:nvSpPr>
          <p:spPr bwMode="auto">
            <a:xfrm>
              <a:off x="3095625" y="246063"/>
              <a:ext cx="2998788" cy="1976437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643563" y="706438"/>
              <a:ext cx="125413" cy="123825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8145463" y="2079625"/>
              <a:ext cx="127000" cy="61912"/>
            </a:xfrm>
            <a:custGeom>
              <a:avLst/>
              <a:gdLst>
                <a:gd name="T0" fmla="*/ 83 w 160"/>
                <a:gd name="T1" fmla="*/ 0 h 79"/>
                <a:gd name="T2" fmla="*/ 97 w 160"/>
                <a:gd name="T3" fmla="*/ 0 h 79"/>
                <a:gd name="T4" fmla="*/ 123 w 160"/>
                <a:gd name="T5" fmla="*/ 45 h 79"/>
                <a:gd name="T6" fmla="*/ 146 w 160"/>
                <a:gd name="T7" fmla="*/ 0 h 79"/>
                <a:gd name="T8" fmla="*/ 160 w 160"/>
                <a:gd name="T9" fmla="*/ 0 h 79"/>
                <a:gd name="T10" fmla="*/ 160 w 160"/>
                <a:gd name="T11" fmla="*/ 79 h 79"/>
                <a:gd name="T12" fmla="*/ 146 w 160"/>
                <a:gd name="T13" fmla="*/ 79 h 79"/>
                <a:gd name="T14" fmla="*/ 146 w 160"/>
                <a:gd name="T15" fmla="*/ 25 h 79"/>
                <a:gd name="T16" fmla="*/ 128 w 160"/>
                <a:gd name="T17" fmla="*/ 59 h 79"/>
                <a:gd name="T18" fmla="*/ 115 w 160"/>
                <a:gd name="T19" fmla="*/ 59 h 79"/>
                <a:gd name="T20" fmla="*/ 97 w 160"/>
                <a:gd name="T21" fmla="*/ 25 h 79"/>
                <a:gd name="T22" fmla="*/ 97 w 160"/>
                <a:gd name="T23" fmla="*/ 79 h 79"/>
                <a:gd name="T24" fmla="*/ 83 w 160"/>
                <a:gd name="T25" fmla="*/ 79 h 79"/>
                <a:gd name="T26" fmla="*/ 83 w 160"/>
                <a:gd name="T27" fmla="*/ 0 h 79"/>
                <a:gd name="T28" fmla="*/ 0 w 160"/>
                <a:gd name="T29" fmla="*/ 0 h 79"/>
                <a:gd name="T30" fmla="*/ 69 w 160"/>
                <a:gd name="T31" fmla="*/ 0 h 79"/>
                <a:gd name="T32" fmla="*/ 69 w 160"/>
                <a:gd name="T33" fmla="*/ 14 h 79"/>
                <a:gd name="T34" fmla="*/ 41 w 160"/>
                <a:gd name="T35" fmla="*/ 14 h 79"/>
                <a:gd name="T36" fmla="*/ 41 w 160"/>
                <a:gd name="T37" fmla="*/ 79 h 79"/>
                <a:gd name="T38" fmla="*/ 27 w 160"/>
                <a:gd name="T39" fmla="*/ 79 h 79"/>
                <a:gd name="T40" fmla="*/ 27 w 160"/>
                <a:gd name="T41" fmla="*/ 14 h 79"/>
                <a:gd name="T42" fmla="*/ 0 w 160"/>
                <a:gd name="T43" fmla="*/ 14 h 79"/>
                <a:gd name="T44" fmla="*/ 0 w 160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" h="79">
                  <a:moveTo>
                    <a:pt x="83" y="0"/>
                  </a:moveTo>
                  <a:lnTo>
                    <a:pt x="97" y="0"/>
                  </a:lnTo>
                  <a:lnTo>
                    <a:pt x="123" y="45"/>
                  </a:lnTo>
                  <a:lnTo>
                    <a:pt x="146" y="0"/>
                  </a:lnTo>
                  <a:lnTo>
                    <a:pt x="160" y="0"/>
                  </a:lnTo>
                  <a:lnTo>
                    <a:pt x="160" y="79"/>
                  </a:lnTo>
                  <a:lnTo>
                    <a:pt x="146" y="79"/>
                  </a:lnTo>
                  <a:lnTo>
                    <a:pt x="146" y="25"/>
                  </a:lnTo>
                  <a:lnTo>
                    <a:pt x="128" y="59"/>
                  </a:lnTo>
                  <a:lnTo>
                    <a:pt x="115" y="59"/>
                  </a:lnTo>
                  <a:lnTo>
                    <a:pt x="97" y="25"/>
                  </a:lnTo>
                  <a:lnTo>
                    <a:pt x="97" y="79"/>
                  </a:lnTo>
                  <a:lnTo>
                    <a:pt x="83" y="79"/>
                  </a:lnTo>
                  <a:lnTo>
                    <a:pt x="83" y="0"/>
                  </a:lnTo>
                  <a:close/>
                  <a:moveTo>
                    <a:pt x="0" y="0"/>
                  </a:moveTo>
                  <a:lnTo>
                    <a:pt x="69" y="0"/>
                  </a:lnTo>
                  <a:lnTo>
                    <a:pt x="69" y="14"/>
                  </a:lnTo>
                  <a:lnTo>
                    <a:pt x="41" y="14"/>
                  </a:lnTo>
                  <a:lnTo>
                    <a:pt x="41" y="79"/>
                  </a:lnTo>
                  <a:lnTo>
                    <a:pt x="27" y="79"/>
                  </a:lnTo>
                  <a:lnTo>
                    <a:pt x="27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5826125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8 w 258"/>
                <a:gd name="T5" fmla="*/ 52 h 304"/>
                <a:gd name="T6" fmla="*/ 82 w 258"/>
                <a:gd name="T7" fmla="*/ 66 h 304"/>
                <a:gd name="T8" fmla="*/ 68 w 258"/>
                <a:gd name="T9" fmla="*/ 82 h 304"/>
                <a:gd name="T10" fmla="*/ 58 w 258"/>
                <a:gd name="T11" fmla="*/ 101 h 304"/>
                <a:gd name="T12" fmla="*/ 54 w 258"/>
                <a:gd name="T13" fmla="*/ 125 h 304"/>
                <a:gd name="T14" fmla="*/ 211 w 258"/>
                <a:gd name="T15" fmla="*/ 125 h 304"/>
                <a:gd name="T16" fmla="*/ 211 w 258"/>
                <a:gd name="T17" fmla="*/ 119 h 304"/>
                <a:gd name="T18" fmla="*/ 209 w 258"/>
                <a:gd name="T19" fmla="*/ 97 h 304"/>
                <a:gd name="T20" fmla="*/ 203 w 258"/>
                <a:gd name="T21" fmla="*/ 78 h 304"/>
                <a:gd name="T22" fmla="*/ 193 w 258"/>
                <a:gd name="T23" fmla="*/ 64 h 304"/>
                <a:gd name="T24" fmla="*/ 179 w 258"/>
                <a:gd name="T25" fmla="*/ 52 h 304"/>
                <a:gd name="T26" fmla="*/ 161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7 w 258"/>
                <a:gd name="T33" fmla="*/ 2 h 304"/>
                <a:gd name="T34" fmla="*/ 191 w 258"/>
                <a:gd name="T35" fmla="*/ 10 h 304"/>
                <a:gd name="T36" fmla="*/ 211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2 w 258"/>
                <a:gd name="T51" fmla="*/ 165 h 304"/>
                <a:gd name="T52" fmla="*/ 58 w 258"/>
                <a:gd name="T53" fmla="*/ 193 h 304"/>
                <a:gd name="T54" fmla="*/ 66 w 258"/>
                <a:gd name="T55" fmla="*/ 216 h 304"/>
                <a:gd name="T56" fmla="*/ 80 w 258"/>
                <a:gd name="T57" fmla="*/ 234 h 304"/>
                <a:gd name="T58" fmla="*/ 100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1 w 258"/>
                <a:gd name="T65" fmla="*/ 256 h 304"/>
                <a:gd name="T66" fmla="*/ 205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3 w 258"/>
                <a:gd name="T75" fmla="*/ 296 h 304"/>
                <a:gd name="T76" fmla="*/ 177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8 w 258"/>
                <a:gd name="T83" fmla="*/ 294 h 304"/>
                <a:gd name="T84" fmla="*/ 62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2 w 258"/>
                <a:gd name="T105" fmla="*/ 22 h 304"/>
                <a:gd name="T106" fmla="*/ 84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8" y="52"/>
                  </a:lnTo>
                  <a:lnTo>
                    <a:pt x="82" y="66"/>
                  </a:lnTo>
                  <a:lnTo>
                    <a:pt x="68" y="82"/>
                  </a:lnTo>
                  <a:lnTo>
                    <a:pt x="58" y="101"/>
                  </a:lnTo>
                  <a:lnTo>
                    <a:pt x="54" y="125"/>
                  </a:lnTo>
                  <a:lnTo>
                    <a:pt x="211" y="125"/>
                  </a:lnTo>
                  <a:lnTo>
                    <a:pt x="211" y="119"/>
                  </a:lnTo>
                  <a:lnTo>
                    <a:pt x="209" y="97"/>
                  </a:lnTo>
                  <a:lnTo>
                    <a:pt x="203" y="78"/>
                  </a:lnTo>
                  <a:lnTo>
                    <a:pt x="193" y="64"/>
                  </a:lnTo>
                  <a:lnTo>
                    <a:pt x="179" y="52"/>
                  </a:lnTo>
                  <a:lnTo>
                    <a:pt x="161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7" y="2"/>
                  </a:lnTo>
                  <a:lnTo>
                    <a:pt x="191" y="10"/>
                  </a:lnTo>
                  <a:lnTo>
                    <a:pt x="211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2" y="165"/>
                  </a:lnTo>
                  <a:lnTo>
                    <a:pt x="58" y="193"/>
                  </a:lnTo>
                  <a:lnTo>
                    <a:pt x="66" y="216"/>
                  </a:lnTo>
                  <a:lnTo>
                    <a:pt x="80" y="234"/>
                  </a:lnTo>
                  <a:lnTo>
                    <a:pt x="100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1" y="256"/>
                  </a:lnTo>
                  <a:lnTo>
                    <a:pt x="205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3" y="296"/>
                  </a:lnTo>
                  <a:lnTo>
                    <a:pt x="177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8" y="294"/>
                  </a:lnTo>
                  <a:lnTo>
                    <a:pt x="62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2" y="22"/>
                  </a:lnTo>
                  <a:lnTo>
                    <a:pt x="84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053138" y="1684338"/>
              <a:ext cx="215900" cy="228600"/>
            </a:xfrm>
            <a:custGeom>
              <a:avLst/>
              <a:gdLst>
                <a:gd name="T0" fmla="*/ 6 w 271"/>
                <a:gd name="T1" fmla="*/ 0 h 288"/>
                <a:gd name="T2" fmla="*/ 65 w 271"/>
                <a:gd name="T3" fmla="*/ 0 h 288"/>
                <a:gd name="T4" fmla="*/ 137 w 271"/>
                <a:gd name="T5" fmla="*/ 105 h 288"/>
                <a:gd name="T6" fmla="*/ 208 w 271"/>
                <a:gd name="T7" fmla="*/ 0 h 288"/>
                <a:gd name="T8" fmla="*/ 263 w 271"/>
                <a:gd name="T9" fmla="*/ 0 h 288"/>
                <a:gd name="T10" fmla="*/ 164 w 271"/>
                <a:gd name="T11" fmla="*/ 141 h 288"/>
                <a:gd name="T12" fmla="*/ 271 w 271"/>
                <a:gd name="T13" fmla="*/ 288 h 288"/>
                <a:gd name="T14" fmla="*/ 212 w 271"/>
                <a:gd name="T15" fmla="*/ 288 h 288"/>
                <a:gd name="T16" fmla="*/ 135 w 271"/>
                <a:gd name="T17" fmla="*/ 177 h 288"/>
                <a:gd name="T18" fmla="*/ 55 w 271"/>
                <a:gd name="T19" fmla="*/ 288 h 288"/>
                <a:gd name="T20" fmla="*/ 0 w 271"/>
                <a:gd name="T21" fmla="*/ 288 h 288"/>
                <a:gd name="T22" fmla="*/ 107 w 271"/>
                <a:gd name="T23" fmla="*/ 141 h 288"/>
                <a:gd name="T24" fmla="*/ 6 w 271"/>
                <a:gd name="T2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1" h="288">
                  <a:moveTo>
                    <a:pt x="6" y="0"/>
                  </a:moveTo>
                  <a:lnTo>
                    <a:pt x="65" y="0"/>
                  </a:lnTo>
                  <a:lnTo>
                    <a:pt x="137" y="105"/>
                  </a:lnTo>
                  <a:lnTo>
                    <a:pt x="208" y="0"/>
                  </a:lnTo>
                  <a:lnTo>
                    <a:pt x="263" y="0"/>
                  </a:lnTo>
                  <a:lnTo>
                    <a:pt x="164" y="141"/>
                  </a:lnTo>
                  <a:lnTo>
                    <a:pt x="271" y="288"/>
                  </a:lnTo>
                  <a:lnTo>
                    <a:pt x="212" y="288"/>
                  </a:lnTo>
                  <a:lnTo>
                    <a:pt x="135" y="177"/>
                  </a:lnTo>
                  <a:lnTo>
                    <a:pt x="55" y="288"/>
                  </a:lnTo>
                  <a:lnTo>
                    <a:pt x="0" y="288"/>
                  </a:lnTo>
                  <a:lnTo>
                    <a:pt x="107" y="14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300788" y="1677988"/>
              <a:ext cx="220663" cy="330200"/>
            </a:xfrm>
            <a:custGeom>
              <a:avLst/>
              <a:gdLst>
                <a:gd name="T0" fmla="*/ 143 w 277"/>
                <a:gd name="T1" fmla="*/ 44 h 417"/>
                <a:gd name="T2" fmla="*/ 115 w 277"/>
                <a:gd name="T3" fmla="*/ 48 h 417"/>
                <a:gd name="T4" fmla="*/ 93 w 277"/>
                <a:gd name="T5" fmla="*/ 58 h 417"/>
                <a:gd name="T6" fmla="*/ 75 w 277"/>
                <a:gd name="T7" fmla="*/ 74 h 417"/>
                <a:gd name="T8" fmla="*/ 61 w 277"/>
                <a:gd name="T9" fmla="*/ 97 h 417"/>
                <a:gd name="T10" fmla="*/ 53 w 277"/>
                <a:gd name="T11" fmla="*/ 123 h 417"/>
                <a:gd name="T12" fmla="*/ 51 w 277"/>
                <a:gd name="T13" fmla="*/ 155 h 417"/>
                <a:gd name="T14" fmla="*/ 53 w 277"/>
                <a:gd name="T15" fmla="*/ 185 h 417"/>
                <a:gd name="T16" fmla="*/ 61 w 277"/>
                <a:gd name="T17" fmla="*/ 210 h 417"/>
                <a:gd name="T18" fmla="*/ 73 w 277"/>
                <a:gd name="T19" fmla="*/ 232 h 417"/>
                <a:gd name="T20" fmla="*/ 91 w 277"/>
                <a:gd name="T21" fmla="*/ 246 h 417"/>
                <a:gd name="T22" fmla="*/ 113 w 277"/>
                <a:gd name="T23" fmla="*/ 256 h 417"/>
                <a:gd name="T24" fmla="*/ 137 w 277"/>
                <a:gd name="T25" fmla="*/ 260 h 417"/>
                <a:gd name="T26" fmla="*/ 162 w 277"/>
                <a:gd name="T27" fmla="*/ 256 h 417"/>
                <a:gd name="T28" fmla="*/ 184 w 277"/>
                <a:gd name="T29" fmla="*/ 246 h 417"/>
                <a:gd name="T30" fmla="*/ 200 w 277"/>
                <a:gd name="T31" fmla="*/ 230 h 417"/>
                <a:gd name="T32" fmla="*/ 214 w 277"/>
                <a:gd name="T33" fmla="*/ 208 h 417"/>
                <a:gd name="T34" fmla="*/ 220 w 277"/>
                <a:gd name="T35" fmla="*/ 181 h 417"/>
                <a:gd name="T36" fmla="*/ 224 w 277"/>
                <a:gd name="T37" fmla="*/ 149 h 417"/>
                <a:gd name="T38" fmla="*/ 220 w 277"/>
                <a:gd name="T39" fmla="*/ 117 h 417"/>
                <a:gd name="T40" fmla="*/ 214 w 277"/>
                <a:gd name="T41" fmla="*/ 92 h 417"/>
                <a:gd name="T42" fmla="*/ 202 w 277"/>
                <a:gd name="T43" fmla="*/ 72 h 417"/>
                <a:gd name="T44" fmla="*/ 186 w 277"/>
                <a:gd name="T45" fmla="*/ 56 h 417"/>
                <a:gd name="T46" fmla="*/ 166 w 277"/>
                <a:gd name="T47" fmla="*/ 48 h 417"/>
                <a:gd name="T48" fmla="*/ 143 w 277"/>
                <a:gd name="T49" fmla="*/ 44 h 417"/>
                <a:gd name="T50" fmla="*/ 153 w 277"/>
                <a:gd name="T51" fmla="*/ 0 h 417"/>
                <a:gd name="T52" fmla="*/ 180 w 277"/>
                <a:gd name="T53" fmla="*/ 2 h 417"/>
                <a:gd name="T54" fmla="*/ 206 w 277"/>
                <a:gd name="T55" fmla="*/ 10 h 417"/>
                <a:gd name="T56" fmla="*/ 226 w 277"/>
                <a:gd name="T57" fmla="*/ 24 h 417"/>
                <a:gd name="T58" fmla="*/ 244 w 277"/>
                <a:gd name="T59" fmla="*/ 40 h 417"/>
                <a:gd name="T60" fmla="*/ 258 w 277"/>
                <a:gd name="T61" fmla="*/ 62 h 417"/>
                <a:gd name="T62" fmla="*/ 267 w 277"/>
                <a:gd name="T63" fmla="*/ 86 h 417"/>
                <a:gd name="T64" fmla="*/ 275 w 277"/>
                <a:gd name="T65" fmla="*/ 115 h 417"/>
                <a:gd name="T66" fmla="*/ 277 w 277"/>
                <a:gd name="T67" fmla="*/ 147 h 417"/>
                <a:gd name="T68" fmla="*/ 275 w 277"/>
                <a:gd name="T69" fmla="*/ 179 h 417"/>
                <a:gd name="T70" fmla="*/ 267 w 277"/>
                <a:gd name="T71" fmla="*/ 208 h 417"/>
                <a:gd name="T72" fmla="*/ 258 w 277"/>
                <a:gd name="T73" fmla="*/ 236 h 417"/>
                <a:gd name="T74" fmla="*/ 242 w 277"/>
                <a:gd name="T75" fmla="*/ 260 h 417"/>
                <a:gd name="T76" fmla="*/ 224 w 277"/>
                <a:gd name="T77" fmla="*/ 278 h 417"/>
                <a:gd name="T78" fmla="*/ 200 w 277"/>
                <a:gd name="T79" fmla="*/ 292 h 417"/>
                <a:gd name="T80" fmla="*/ 174 w 277"/>
                <a:gd name="T81" fmla="*/ 302 h 417"/>
                <a:gd name="T82" fmla="*/ 145 w 277"/>
                <a:gd name="T83" fmla="*/ 304 h 417"/>
                <a:gd name="T84" fmla="*/ 115 w 277"/>
                <a:gd name="T85" fmla="*/ 302 h 417"/>
                <a:gd name="T86" fmla="*/ 89 w 277"/>
                <a:gd name="T87" fmla="*/ 292 h 417"/>
                <a:gd name="T88" fmla="*/ 67 w 277"/>
                <a:gd name="T89" fmla="*/ 276 h 417"/>
                <a:gd name="T90" fmla="*/ 51 w 277"/>
                <a:gd name="T91" fmla="*/ 256 h 417"/>
                <a:gd name="T92" fmla="*/ 51 w 277"/>
                <a:gd name="T93" fmla="*/ 417 h 417"/>
                <a:gd name="T94" fmla="*/ 0 w 277"/>
                <a:gd name="T95" fmla="*/ 417 h 417"/>
                <a:gd name="T96" fmla="*/ 0 w 277"/>
                <a:gd name="T97" fmla="*/ 8 h 417"/>
                <a:gd name="T98" fmla="*/ 28 w 277"/>
                <a:gd name="T99" fmla="*/ 8 h 417"/>
                <a:gd name="T100" fmla="*/ 36 w 277"/>
                <a:gd name="T101" fmla="*/ 8 h 417"/>
                <a:gd name="T102" fmla="*/ 42 w 277"/>
                <a:gd name="T103" fmla="*/ 10 h 417"/>
                <a:gd name="T104" fmla="*/ 48 w 277"/>
                <a:gd name="T105" fmla="*/ 14 h 417"/>
                <a:gd name="T106" fmla="*/ 49 w 277"/>
                <a:gd name="T107" fmla="*/ 20 h 417"/>
                <a:gd name="T108" fmla="*/ 51 w 277"/>
                <a:gd name="T109" fmla="*/ 28 h 417"/>
                <a:gd name="T110" fmla="*/ 51 w 277"/>
                <a:gd name="T111" fmla="*/ 52 h 417"/>
                <a:gd name="T112" fmla="*/ 67 w 277"/>
                <a:gd name="T113" fmla="*/ 30 h 417"/>
                <a:gd name="T114" fmla="*/ 91 w 277"/>
                <a:gd name="T115" fmla="*/ 14 h 417"/>
                <a:gd name="T116" fmla="*/ 119 w 277"/>
                <a:gd name="T117" fmla="*/ 4 h 417"/>
                <a:gd name="T118" fmla="*/ 153 w 277"/>
                <a:gd name="T11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7" h="417">
                  <a:moveTo>
                    <a:pt x="143" y="44"/>
                  </a:moveTo>
                  <a:lnTo>
                    <a:pt x="115" y="48"/>
                  </a:lnTo>
                  <a:lnTo>
                    <a:pt x="93" y="58"/>
                  </a:lnTo>
                  <a:lnTo>
                    <a:pt x="75" y="74"/>
                  </a:lnTo>
                  <a:lnTo>
                    <a:pt x="61" y="97"/>
                  </a:lnTo>
                  <a:lnTo>
                    <a:pt x="53" y="123"/>
                  </a:lnTo>
                  <a:lnTo>
                    <a:pt x="51" y="155"/>
                  </a:lnTo>
                  <a:lnTo>
                    <a:pt x="53" y="185"/>
                  </a:lnTo>
                  <a:lnTo>
                    <a:pt x="61" y="210"/>
                  </a:lnTo>
                  <a:lnTo>
                    <a:pt x="73" y="232"/>
                  </a:lnTo>
                  <a:lnTo>
                    <a:pt x="91" y="246"/>
                  </a:lnTo>
                  <a:lnTo>
                    <a:pt x="113" y="256"/>
                  </a:lnTo>
                  <a:lnTo>
                    <a:pt x="137" y="260"/>
                  </a:lnTo>
                  <a:lnTo>
                    <a:pt x="162" y="256"/>
                  </a:lnTo>
                  <a:lnTo>
                    <a:pt x="184" y="246"/>
                  </a:lnTo>
                  <a:lnTo>
                    <a:pt x="200" y="230"/>
                  </a:lnTo>
                  <a:lnTo>
                    <a:pt x="214" y="208"/>
                  </a:lnTo>
                  <a:lnTo>
                    <a:pt x="220" y="181"/>
                  </a:lnTo>
                  <a:lnTo>
                    <a:pt x="224" y="149"/>
                  </a:lnTo>
                  <a:lnTo>
                    <a:pt x="220" y="117"/>
                  </a:lnTo>
                  <a:lnTo>
                    <a:pt x="214" y="92"/>
                  </a:lnTo>
                  <a:lnTo>
                    <a:pt x="202" y="72"/>
                  </a:lnTo>
                  <a:lnTo>
                    <a:pt x="186" y="56"/>
                  </a:lnTo>
                  <a:lnTo>
                    <a:pt x="166" y="48"/>
                  </a:lnTo>
                  <a:lnTo>
                    <a:pt x="143" y="44"/>
                  </a:lnTo>
                  <a:close/>
                  <a:moveTo>
                    <a:pt x="153" y="0"/>
                  </a:moveTo>
                  <a:lnTo>
                    <a:pt x="180" y="2"/>
                  </a:lnTo>
                  <a:lnTo>
                    <a:pt x="206" y="10"/>
                  </a:lnTo>
                  <a:lnTo>
                    <a:pt x="226" y="24"/>
                  </a:lnTo>
                  <a:lnTo>
                    <a:pt x="244" y="40"/>
                  </a:lnTo>
                  <a:lnTo>
                    <a:pt x="258" y="62"/>
                  </a:lnTo>
                  <a:lnTo>
                    <a:pt x="267" y="86"/>
                  </a:lnTo>
                  <a:lnTo>
                    <a:pt x="275" y="115"/>
                  </a:lnTo>
                  <a:lnTo>
                    <a:pt x="277" y="147"/>
                  </a:lnTo>
                  <a:lnTo>
                    <a:pt x="275" y="179"/>
                  </a:lnTo>
                  <a:lnTo>
                    <a:pt x="267" y="208"/>
                  </a:lnTo>
                  <a:lnTo>
                    <a:pt x="258" y="236"/>
                  </a:lnTo>
                  <a:lnTo>
                    <a:pt x="242" y="260"/>
                  </a:lnTo>
                  <a:lnTo>
                    <a:pt x="224" y="278"/>
                  </a:lnTo>
                  <a:lnTo>
                    <a:pt x="200" y="292"/>
                  </a:lnTo>
                  <a:lnTo>
                    <a:pt x="174" y="302"/>
                  </a:lnTo>
                  <a:lnTo>
                    <a:pt x="145" y="304"/>
                  </a:lnTo>
                  <a:lnTo>
                    <a:pt x="115" y="302"/>
                  </a:lnTo>
                  <a:lnTo>
                    <a:pt x="89" y="292"/>
                  </a:lnTo>
                  <a:lnTo>
                    <a:pt x="67" y="276"/>
                  </a:lnTo>
                  <a:lnTo>
                    <a:pt x="51" y="256"/>
                  </a:lnTo>
                  <a:lnTo>
                    <a:pt x="51" y="417"/>
                  </a:lnTo>
                  <a:lnTo>
                    <a:pt x="0" y="417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49" y="20"/>
                  </a:lnTo>
                  <a:lnTo>
                    <a:pt x="51" y="28"/>
                  </a:lnTo>
                  <a:lnTo>
                    <a:pt x="51" y="52"/>
                  </a:lnTo>
                  <a:lnTo>
                    <a:pt x="67" y="30"/>
                  </a:lnTo>
                  <a:lnTo>
                    <a:pt x="91" y="14"/>
                  </a:lnTo>
                  <a:lnTo>
                    <a:pt x="119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559550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7 w 258"/>
                <a:gd name="T5" fmla="*/ 52 h 304"/>
                <a:gd name="T6" fmla="*/ 81 w 258"/>
                <a:gd name="T7" fmla="*/ 66 h 304"/>
                <a:gd name="T8" fmla="*/ 67 w 258"/>
                <a:gd name="T9" fmla="*/ 82 h 304"/>
                <a:gd name="T10" fmla="*/ 57 w 258"/>
                <a:gd name="T11" fmla="*/ 101 h 304"/>
                <a:gd name="T12" fmla="*/ 53 w 258"/>
                <a:gd name="T13" fmla="*/ 125 h 304"/>
                <a:gd name="T14" fmla="*/ 210 w 258"/>
                <a:gd name="T15" fmla="*/ 125 h 304"/>
                <a:gd name="T16" fmla="*/ 210 w 258"/>
                <a:gd name="T17" fmla="*/ 119 h 304"/>
                <a:gd name="T18" fmla="*/ 208 w 258"/>
                <a:gd name="T19" fmla="*/ 97 h 304"/>
                <a:gd name="T20" fmla="*/ 200 w 258"/>
                <a:gd name="T21" fmla="*/ 78 h 304"/>
                <a:gd name="T22" fmla="*/ 190 w 258"/>
                <a:gd name="T23" fmla="*/ 64 h 304"/>
                <a:gd name="T24" fmla="*/ 178 w 258"/>
                <a:gd name="T25" fmla="*/ 52 h 304"/>
                <a:gd name="T26" fmla="*/ 160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6 w 258"/>
                <a:gd name="T33" fmla="*/ 2 h 304"/>
                <a:gd name="T34" fmla="*/ 190 w 258"/>
                <a:gd name="T35" fmla="*/ 10 h 304"/>
                <a:gd name="T36" fmla="*/ 210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1 w 258"/>
                <a:gd name="T51" fmla="*/ 165 h 304"/>
                <a:gd name="T52" fmla="*/ 57 w 258"/>
                <a:gd name="T53" fmla="*/ 193 h 304"/>
                <a:gd name="T54" fmla="*/ 65 w 258"/>
                <a:gd name="T55" fmla="*/ 216 h 304"/>
                <a:gd name="T56" fmla="*/ 79 w 258"/>
                <a:gd name="T57" fmla="*/ 234 h 304"/>
                <a:gd name="T58" fmla="*/ 99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0 w 258"/>
                <a:gd name="T65" fmla="*/ 256 h 304"/>
                <a:gd name="T66" fmla="*/ 204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2 w 258"/>
                <a:gd name="T75" fmla="*/ 296 h 304"/>
                <a:gd name="T76" fmla="*/ 176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7 w 258"/>
                <a:gd name="T83" fmla="*/ 294 h 304"/>
                <a:gd name="T84" fmla="*/ 61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1 w 258"/>
                <a:gd name="T105" fmla="*/ 22 h 304"/>
                <a:gd name="T106" fmla="*/ 83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81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3" y="125"/>
                  </a:lnTo>
                  <a:lnTo>
                    <a:pt x="210" y="125"/>
                  </a:lnTo>
                  <a:lnTo>
                    <a:pt x="210" y="119"/>
                  </a:lnTo>
                  <a:lnTo>
                    <a:pt x="208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8" y="52"/>
                  </a:lnTo>
                  <a:lnTo>
                    <a:pt x="160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1" y="165"/>
                  </a:lnTo>
                  <a:lnTo>
                    <a:pt x="57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9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0" y="256"/>
                  </a:lnTo>
                  <a:lnTo>
                    <a:pt x="204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6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7" y="294"/>
                  </a:lnTo>
                  <a:lnTo>
                    <a:pt x="61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1" y="22"/>
                  </a:lnTo>
                  <a:lnTo>
                    <a:pt x="83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816725" y="1681163"/>
              <a:ext cx="130175" cy="231775"/>
            </a:xfrm>
            <a:custGeom>
              <a:avLst/>
              <a:gdLst>
                <a:gd name="T0" fmla="*/ 139 w 164"/>
                <a:gd name="T1" fmla="*/ 0 h 292"/>
                <a:gd name="T2" fmla="*/ 147 w 164"/>
                <a:gd name="T3" fmla="*/ 0 h 292"/>
                <a:gd name="T4" fmla="*/ 155 w 164"/>
                <a:gd name="T5" fmla="*/ 0 h 292"/>
                <a:gd name="T6" fmla="*/ 161 w 164"/>
                <a:gd name="T7" fmla="*/ 2 h 292"/>
                <a:gd name="T8" fmla="*/ 164 w 164"/>
                <a:gd name="T9" fmla="*/ 2 h 292"/>
                <a:gd name="T10" fmla="*/ 164 w 164"/>
                <a:gd name="T11" fmla="*/ 46 h 292"/>
                <a:gd name="T12" fmla="*/ 147 w 164"/>
                <a:gd name="T13" fmla="*/ 46 h 292"/>
                <a:gd name="T14" fmla="*/ 117 w 164"/>
                <a:gd name="T15" fmla="*/ 48 h 292"/>
                <a:gd name="T16" fmla="*/ 93 w 164"/>
                <a:gd name="T17" fmla="*/ 56 h 292"/>
                <a:gd name="T18" fmla="*/ 75 w 164"/>
                <a:gd name="T19" fmla="*/ 70 h 292"/>
                <a:gd name="T20" fmla="*/ 61 w 164"/>
                <a:gd name="T21" fmla="*/ 91 h 292"/>
                <a:gd name="T22" fmla="*/ 54 w 164"/>
                <a:gd name="T23" fmla="*/ 119 h 292"/>
                <a:gd name="T24" fmla="*/ 52 w 164"/>
                <a:gd name="T25" fmla="*/ 153 h 292"/>
                <a:gd name="T26" fmla="*/ 52 w 164"/>
                <a:gd name="T27" fmla="*/ 292 h 292"/>
                <a:gd name="T28" fmla="*/ 0 w 164"/>
                <a:gd name="T29" fmla="*/ 292 h 292"/>
                <a:gd name="T30" fmla="*/ 0 w 164"/>
                <a:gd name="T31" fmla="*/ 4 h 292"/>
                <a:gd name="T32" fmla="*/ 26 w 164"/>
                <a:gd name="T33" fmla="*/ 4 h 292"/>
                <a:gd name="T34" fmla="*/ 36 w 164"/>
                <a:gd name="T35" fmla="*/ 4 h 292"/>
                <a:gd name="T36" fmla="*/ 42 w 164"/>
                <a:gd name="T37" fmla="*/ 6 h 292"/>
                <a:gd name="T38" fmla="*/ 46 w 164"/>
                <a:gd name="T39" fmla="*/ 10 h 292"/>
                <a:gd name="T40" fmla="*/ 50 w 164"/>
                <a:gd name="T41" fmla="*/ 16 h 292"/>
                <a:gd name="T42" fmla="*/ 50 w 164"/>
                <a:gd name="T43" fmla="*/ 24 h 292"/>
                <a:gd name="T44" fmla="*/ 50 w 164"/>
                <a:gd name="T45" fmla="*/ 52 h 292"/>
                <a:gd name="T46" fmla="*/ 65 w 164"/>
                <a:gd name="T47" fmla="*/ 30 h 292"/>
                <a:gd name="T48" fmla="*/ 85 w 164"/>
                <a:gd name="T49" fmla="*/ 12 h 292"/>
                <a:gd name="T50" fmla="*/ 111 w 164"/>
                <a:gd name="T51" fmla="*/ 2 h 292"/>
                <a:gd name="T52" fmla="*/ 139 w 16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292">
                  <a:moveTo>
                    <a:pt x="139" y="0"/>
                  </a:moveTo>
                  <a:lnTo>
                    <a:pt x="147" y="0"/>
                  </a:lnTo>
                  <a:lnTo>
                    <a:pt x="155" y="0"/>
                  </a:lnTo>
                  <a:lnTo>
                    <a:pt x="161" y="2"/>
                  </a:lnTo>
                  <a:lnTo>
                    <a:pt x="164" y="2"/>
                  </a:lnTo>
                  <a:lnTo>
                    <a:pt x="164" y="46"/>
                  </a:lnTo>
                  <a:lnTo>
                    <a:pt x="147" y="46"/>
                  </a:lnTo>
                  <a:lnTo>
                    <a:pt x="117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1"/>
                  </a:lnTo>
                  <a:lnTo>
                    <a:pt x="54" y="119"/>
                  </a:lnTo>
                  <a:lnTo>
                    <a:pt x="52" y="153"/>
                  </a:lnTo>
                  <a:lnTo>
                    <a:pt x="52" y="292"/>
                  </a:lnTo>
                  <a:lnTo>
                    <a:pt x="0" y="292"/>
                  </a:lnTo>
                  <a:lnTo>
                    <a:pt x="0" y="4"/>
                  </a:lnTo>
                  <a:lnTo>
                    <a:pt x="26" y="4"/>
                  </a:lnTo>
                  <a:lnTo>
                    <a:pt x="36" y="4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6"/>
                  </a:lnTo>
                  <a:lnTo>
                    <a:pt x="50" y="24"/>
                  </a:lnTo>
                  <a:lnTo>
                    <a:pt x="50" y="52"/>
                  </a:lnTo>
                  <a:lnTo>
                    <a:pt x="65" y="30"/>
                  </a:lnTo>
                  <a:lnTo>
                    <a:pt x="85" y="12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6985000" y="1592263"/>
              <a:ext cx="41275" cy="320675"/>
            </a:xfrm>
            <a:custGeom>
              <a:avLst/>
              <a:gdLst>
                <a:gd name="T0" fmla="*/ 0 w 54"/>
                <a:gd name="T1" fmla="*/ 117 h 405"/>
                <a:gd name="T2" fmla="*/ 52 w 54"/>
                <a:gd name="T3" fmla="*/ 117 h 405"/>
                <a:gd name="T4" fmla="*/ 52 w 54"/>
                <a:gd name="T5" fmla="*/ 405 h 405"/>
                <a:gd name="T6" fmla="*/ 0 w 54"/>
                <a:gd name="T7" fmla="*/ 405 h 405"/>
                <a:gd name="T8" fmla="*/ 0 w 54"/>
                <a:gd name="T9" fmla="*/ 117 h 405"/>
                <a:gd name="T10" fmla="*/ 0 w 54"/>
                <a:gd name="T11" fmla="*/ 0 h 405"/>
                <a:gd name="T12" fmla="*/ 54 w 54"/>
                <a:gd name="T13" fmla="*/ 0 h 405"/>
                <a:gd name="T14" fmla="*/ 54 w 54"/>
                <a:gd name="T15" fmla="*/ 60 h 405"/>
                <a:gd name="T16" fmla="*/ 0 w 54"/>
                <a:gd name="T17" fmla="*/ 60 h 405"/>
                <a:gd name="T18" fmla="*/ 0 w 54"/>
                <a:gd name="T1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5">
                  <a:moveTo>
                    <a:pt x="0" y="117"/>
                  </a:moveTo>
                  <a:lnTo>
                    <a:pt x="52" y="117"/>
                  </a:lnTo>
                  <a:lnTo>
                    <a:pt x="52" y="405"/>
                  </a:lnTo>
                  <a:lnTo>
                    <a:pt x="0" y="405"/>
                  </a:lnTo>
                  <a:lnTo>
                    <a:pt x="0" y="117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7078663" y="1677988"/>
              <a:ext cx="203200" cy="241300"/>
            </a:xfrm>
            <a:custGeom>
              <a:avLst/>
              <a:gdLst>
                <a:gd name="T0" fmla="*/ 139 w 256"/>
                <a:gd name="T1" fmla="*/ 42 h 304"/>
                <a:gd name="T2" fmla="*/ 117 w 256"/>
                <a:gd name="T3" fmla="*/ 46 h 304"/>
                <a:gd name="T4" fmla="*/ 97 w 256"/>
                <a:gd name="T5" fmla="*/ 52 h 304"/>
                <a:gd name="T6" fmla="*/ 79 w 256"/>
                <a:gd name="T7" fmla="*/ 66 h 304"/>
                <a:gd name="T8" fmla="*/ 67 w 256"/>
                <a:gd name="T9" fmla="*/ 82 h 304"/>
                <a:gd name="T10" fmla="*/ 57 w 256"/>
                <a:gd name="T11" fmla="*/ 101 h 304"/>
                <a:gd name="T12" fmla="*/ 51 w 256"/>
                <a:gd name="T13" fmla="*/ 125 h 304"/>
                <a:gd name="T14" fmla="*/ 208 w 256"/>
                <a:gd name="T15" fmla="*/ 125 h 304"/>
                <a:gd name="T16" fmla="*/ 208 w 256"/>
                <a:gd name="T17" fmla="*/ 119 h 304"/>
                <a:gd name="T18" fmla="*/ 206 w 256"/>
                <a:gd name="T19" fmla="*/ 97 h 304"/>
                <a:gd name="T20" fmla="*/ 200 w 256"/>
                <a:gd name="T21" fmla="*/ 78 h 304"/>
                <a:gd name="T22" fmla="*/ 190 w 256"/>
                <a:gd name="T23" fmla="*/ 64 h 304"/>
                <a:gd name="T24" fmla="*/ 176 w 256"/>
                <a:gd name="T25" fmla="*/ 52 h 304"/>
                <a:gd name="T26" fmla="*/ 159 w 256"/>
                <a:gd name="T27" fmla="*/ 46 h 304"/>
                <a:gd name="T28" fmla="*/ 139 w 256"/>
                <a:gd name="T29" fmla="*/ 42 h 304"/>
                <a:gd name="T30" fmla="*/ 137 w 256"/>
                <a:gd name="T31" fmla="*/ 0 h 304"/>
                <a:gd name="T32" fmla="*/ 164 w 256"/>
                <a:gd name="T33" fmla="*/ 2 h 304"/>
                <a:gd name="T34" fmla="*/ 188 w 256"/>
                <a:gd name="T35" fmla="*/ 10 h 304"/>
                <a:gd name="T36" fmla="*/ 210 w 256"/>
                <a:gd name="T37" fmla="*/ 20 h 304"/>
                <a:gd name="T38" fmla="*/ 226 w 256"/>
                <a:gd name="T39" fmla="*/ 36 h 304"/>
                <a:gd name="T40" fmla="*/ 240 w 256"/>
                <a:gd name="T41" fmla="*/ 56 h 304"/>
                <a:gd name="T42" fmla="*/ 250 w 256"/>
                <a:gd name="T43" fmla="*/ 78 h 304"/>
                <a:gd name="T44" fmla="*/ 254 w 256"/>
                <a:gd name="T45" fmla="*/ 103 h 304"/>
                <a:gd name="T46" fmla="*/ 256 w 256"/>
                <a:gd name="T47" fmla="*/ 129 h 304"/>
                <a:gd name="T48" fmla="*/ 254 w 256"/>
                <a:gd name="T49" fmla="*/ 165 h 304"/>
                <a:gd name="T50" fmla="*/ 51 w 256"/>
                <a:gd name="T51" fmla="*/ 165 h 304"/>
                <a:gd name="T52" fmla="*/ 55 w 256"/>
                <a:gd name="T53" fmla="*/ 193 h 304"/>
                <a:gd name="T54" fmla="*/ 65 w 256"/>
                <a:gd name="T55" fmla="*/ 216 h 304"/>
                <a:gd name="T56" fmla="*/ 79 w 256"/>
                <a:gd name="T57" fmla="*/ 234 h 304"/>
                <a:gd name="T58" fmla="*/ 97 w 256"/>
                <a:gd name="T59" fmla="*/ 248 h 304"/>
                <a:gd name="T60" fmla="*/ 123 w 256"/>
                <a:gd name="T61" fmla="*/ 256 h 304"/>
                <a:gd name="T62" fmla="*/ 151 w 256"/>
                <a:gd name="T63" fmla="*/ 260 h 304"/>
                <a:gd name="T64" fmla="*/ 178 w 256"/>
                <a:gd name="T65" fmla="*/ 256 h 304"/>
                <a:gd name="T66" fmla="*/ 204 w 256"/>
                <a:gd name="T67" fmla="*/ 248 h 304"/>
                <a:gd name="T68" fmla="*/ 224 w 256"/>
                <a:gd name="T69" fmla="*/ 236 h 304"/>
                <a:gd name="T70" fmla="*/ 246 w 256"/>
                <a:gd name="T71" fmla="*/ 270 h 304"/>
                <a:gd name="T72" fmla="*/ 226 w 256"/>
                <a:gd name="T73" fmla="*/ 286 h 304"/>
                <a:gd name="T74" fmla="*/ 202 w 256"/>
                <a:gd name="T75" fmla="*/ 296 h 304"/>
                <a:gd name="T76" fmla="*/ 174 w 256"/>
                <a:gd name="T77" fmla="*/ 302 h 304"/>
                <a:gd name="T78" fmla="*/ 147 w 256"/>
                <a:gd name="T79" fmla="*/ 304 h 304"/>
                <a:gd name="T80" fmla="*/ 115 w 256"/>
                <a:gd name="T81" fmla="*/ 302 h 304"/>
                <a:gd name="T82" fmla="*/ 85 w 256"/>
                <a:gd name="T83" fmla="*/ 294 h 304"/>
                <a:gd name="T84" fmla="*/ 61 w 256"/>
                <a:gd name="T85" fmla="*/ 282 h 304"/>
                <a:gd name="T86" fmla="*/ 40 w 256"/>
                <a:gd name="T87" fmla="*/ 264 h 304"/>
                <a:gd name="T88" fmla="*/ 22 w 256"/>
                <a:gd name="T89" fmla="*/ 242 h 304"/>
                <a:gd name="T90" fmla="*/ 10 w 256"/>
                <a:gd name="T91" fmla="*/ 216 h 304"/>
                <a:gd name="T92" fmla="*/ 2 w 256"/>
                <a:gd name="T93" fmla="*/ 185 h 304"/>
                <a:gd name="T94" fmla="*/ 0 w 256"/>
                <a:gd name="T95" fmla="*/ 149 h 304"/>
                <a:gd name="T96" fmla="*/ 2 w 256"/>
                <a:gd name="T97" fmla="*/ 115 h 304"/>
                <a:gd name="T98" fmla="*/ 10 w 256"/>
                <a:gd name="T99" fmla="*/ 86 h 304"/>
                <a:gd name="T100" fmla="*/ 22 w 256"/>
                <a:gd name="T101" fmla="*/ 60 h 304"/>
                <a:gd name="T102" fmla="*/ 40 w 256"/>
                <a:gd name="T103" fmla="*/ 40 h 304"/>
                <a:gd name="T104" fmla="*/ 59 w 256"/>
                <a:gd name="T105" fmla="*/ 22 h 304"/>
                <a:gd name="T106" fmla="*/ 83 w 256"/>
                <a:gd name="T107" fmla="*/ 10 h 304"/>
                <a:gd name="T108" fmla="*/ 109 w 256"/>
                <a:gd name="T109" fmla="*/ 2 h 304"/>
                <a:gd name="T110" fmla="*/ 137 w 256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304">
                  <a:moveTo>
                    <a:pt x="139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9" y="46"/>
                  </a:lnTo>
                  <a:lnTo>
                    <a:pt x="139" y="42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4" y="103"/>
                  </a:lnTo>
                  <a:lnTo>
                    <a:pt x="256" y="129"/>
                  </a:lnTo>
                  <a:lnTo>
                    <a:pt x="254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6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61" y="282"/>
                  </a:lnTo>
                  <a:lnTo>
                    <a:pt x="40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40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334250" y="1677988"/>
              <a:ext cx="198438" cy="234950"/>
            </a:xfrm>
            <a:custGeom>
              <a:avLst/>
              <a:gdLst>
                <a:gd name="T0" fmla="*/ 149 w 252"/>
                <a:gd name="T1" fmla="*/ 0 h 296"/>
                <a:gd name="T2" fmla="*/ 180 w 252"/>
                <a:gd name="T3" fmla="*/ 2 h 296"/>
                <a:gd name="T4" fmla="*/ 206 w 252"/>
                <a:gd name="T5" fmla="*/ 12 h 296"/>
                <a:gd name="T6" fmla="*/ 226 w 252"/>
                <a:gd name="T7" fmla="*/ 28 h 296"/>
                <a:gd name="T8" fmla="*/ 240 w 252"/>
                <a:gd name="T9" fmla="*/ 50 h 296"/>
                <a:gd name="T10" fmla="*/ 250 w 252"/>
                <a:gd name="T11" fmla="*/ 78 h 296"/>
                <a:gd name="T12" fmla="*/ 252 w 252"/>
                <a:gd name="T13" fmla="*/ 111 h 296"/>
                <a:gd name="T14" fmla="*/ 252 w 252"/>
                <a:gd name="T15" fmla="*/ 296 h 296"/>
                <a:gd name="T16" fmla="*/ 200 w 252"/>
                <a:gd name="T17" fmla="*/ 296 h 296"/>
                <a:gd name="T18" fmla="*/ 200 w 252"/>
                <a:gd name="T19" fmla="*/ 117 h 296"/>
                <a:gd name="T20" fmla="*/ 198 w 252"/>
                <a:gd name="T21" fmla="*/ 94 h 296"/>
                <a:gd name="T22" fmla="*/ 194 w 252"/>
                <a:gd name="T23" fmla="*/ 76 h 296"/>
                <a:gd name="T24" fmla="*/ 184 w 252"/>
                <a:gd name="T25" fmla="*/ 62 h 296"/>
                <a:gd name="T26" fmla="*/ 172 w 252"/>
                <a:gd name="T27" fmla="*/ 52 h 296"/>
                <a:gd name="T28" fmla="*/ 157 w 252"/>
                <a:gd name="T29" fmla="*/ 46 h 296"/>
                <a:gd name="T30" fmla="*/ 137 w 252"/>
                <a:gd name="T31" fmla="*/ 44 h 296"/>
                <a:gd name="T32" fmla="*/ 113 w 252"/>
                <a:gd name="T33" fmla="*/ 48 h 296"/>
                <a:gd name="T34" fmla="*/ 93 w 252"/>
                <a:gd name="T35" fmla="*/ 56 h 296"/>
                <a:gd name="T36" fmla="*/ 75 w 252"/>
                <a:gd name="T37" fmla="*/ 70 h 296"/>
                <a:gd name="T38" fmla="*/ 61 w 252"/>
                <a:gd name="T39" fmla="*/ 90 h 296"/>
                <a:gd name="T40" fmla="*/ 56 w 252"/>
                <a:gd name="T41" fmla="*/ 113 h 296"/>
                <a:gd name="T42" fmla="*/ 52 w 252"/>
                <a:gd name="T43" fmla="*/ 143 h 296"/>
                <a:gd name="T44" fmla="*/ 52 w 252"/>
                <a:gd name="T45" fmla="*/ 296 h 296"/>
                <a:gd name="T46" fmla="*/ 0 w 252"/>
                <a:gd name="T47" fmla="*/ 296 h 296"/>
                <a:gd name="T48" fmla="*/ 0 w 252"/>
                <a:gd name="T49" fmla="*/ 8 h 296"/>
                <a:gd name="T50" fmla="*/ 28 w 252"/>
                <a:gd name="T51" fmla="*/ 8 h 296"/>
                <a:gd name="T52" fmla="*/ 36 w 252"/>
                <a:gd name="T53" fmla="*/ 8 h 296"/>
                <a:gd name="T54" fmla="*/ 42 w 252"/>
                <a:gd name="T55" fmla="*/ 10 h 296"/>
                <a:gd name="T56" fmla="*/ 48 w 252"/>
                <a:gd name="T57" fmla="*/ 14 h 296"/>
                <a:gd name="T58" fmla="*/ 50 w 252"/>
                <a:gd name="T59" fmla="*/ 20 h 296"/>
                <a:gd name="T60" fmla="*/ 52 w 252"/>
                <a:gd name="T61" fmla="*/ 28 h 296"/>
                <a:gd name="T62" fmla="*/ 52 w 252"/>
                <a:gd name="T63" fmla="*/ 52 h 296"/>
                <a:gd name="T64" fmla="*/ 67 w 252"/>
                <a:gd name="T65" fmla="*/ 30 h 296"/>
                <a:gd name="T66" fmla="*/ 89 w 252"/>
                <a:gd name="T67" fmla="*/ 14 h 296"/>
                <a:gd name="T68" fmla="*/ 117 w 252"/>
                <a:gd name="T69" fmla="*/ 4 h 296"/>
                <a:gd name="T70" fmla="*/ 149 w 252"/>
                <a:gd name="T7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96">
                  <a:moveTo>
                    <a:pt x="149" y="0"/>
                  </a:moveTo>
                  <a:lnTo>
                    <a:pt x="180" y="2"/>
                  </a:lnTo>
                  <a:lnTo>
                    <a:pt x="206" y="12"/>
                  </a:lnTo>
                  <a:lnTo>
                    <a:pt x="226" y="28"/>
                  </a:lnTo>
                  <a:lnTo>
                    <a:pt x="240" y="50"/>
                  </a:lnTo>
                  <a:lnTo>
                    <a:pt x="250" y="78"/>
                  </a:lnTo>
                  <a:lnTo>
                    <a:pt x="252" y="111"/>
                  </a:lnTo>
                  <a:lnTo>
                    <a:pt x="252" y="296"/>
                  </a:lnTo>
                  <a:lnTo>
                    <a:pt x="200" y="296"/>
                  </a:lnTo>
                  <a:lnTo>
                    <a:pt x="200" y="117"/>
                  </a:lnTo>
                  <a:lnTo>
                    <a:pt x="198" y="94"/>
                  </a:lnTo>
                  <a:lnTo>
                    <a:pt x="194" y="76"/>
                  </a:lnTo>
                  <a:lnTo>
                    <a:pt x="184" y="62"/>
                  </a:lnTo>
                  <a:lnTo>
                    <a:pt x="172" y="52"/>
                  </a:lnTo>
                  <a:lnTo>
                    <a:pt x="157" y="46"/>
                  </a:lnTo>
                  <a:lnTo>
                    <a:pt x="137" y="44"/>
                  </a:lnTo>
                  <a:lnTo>
                    <a:pt x="113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0"/>
                  </a:lnTo>
                  <a:lnTo>
                    <a:pt x="56" y="113"/>
                  </a:lnTo>
                  <a:lnTo>
                    <a:pt x="52" y="143"/>
                  </a:lnTo>
                  <a:lnTo>
                    <a:pt x="52" y="296"/>
                  </a:lnTo>
                  <a:lnTo>
                    <a:pt x="0" y="296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50" y="20"/>
                  </a:lnTo>
                  <a:lnTo>
                    <a:pt x="52" y="28"/>
                  </a:lnTo>
                  <a:lnTo>
                    <a:pt x="52" y="52"/>
                  </a:lnTo>
                  <a:lnTo>
                    <a:pt x="67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580313" y="1677988"/>
              <a:ext cx="188913" cy="241300"/>
            </a:xfrm>
            <a:custGeom>
              <a:avLst/>
              <a:gdLst>
                <a:gd name="T0" fmla="*/ 149 w 238"/>
                <a:gd name="T1" fmla="*/ 0 h 304"/>
                <a:gd name="T2" fmla="*/ 182 w 238"/>
                <a:gd name="T3" fmla="*/ 2 h 304"/>
                <a:gd name="T4" fmla="*/ 212 w 238"/>
                <a:gd name="T5" fmla="*/ 12 h 304"/>
                <a:gd name="T6" fmla="*/ 236 w 238"/>
                <a:gd name="T7" fmla="*/ 28 h 304"/>
                <a:gd name="T8" fmla="*/ 216 w 238"/>
                <a:gd name="T9" fmla="*/ 64 h 304"/>
                <a:gd name="T10" fmla="*/ 204 w 238"/>
                <a:gd name="T11" fmla="*/ 56 h 304"/>
                <a:gd name="T12" fmla="*/ 188 w 238"/>
                <a:gd name="T13" fmla="*/ 50 h 304"/>
                <a:gd name="T14" fmla="*/ 173 w 238"/>
                <a:gd name="T15" fmla="*/ 46 h 304"/>
                <a:gd name="T16" fmla="*/ 151 w 238"/>
                <a:gd name="T17" fmla="*/ 44 h 304"/>
                <a:gd name="T18" fmla="*/ 123 w 238"/>
                <a:gd name="T19" fmla="*/ 48 h 304"/>
                <a:gd name="T20" fmla="*/ 99 w 238"/>
                <a:gd name="T21" fmla="*/ 56 h 304"/>
                <a:gd name="T22" fmla="*/ 79 w 238"/>
                <a:gd name="T23" fmla="*/ 72 h 304"/>
                <a:gd name="T24" fmla="*/ 66 w 238"/>
                <a:gd name="T25" fmla="*/ 94 h 304"/>
                <a:gd name="T26" fmla="*/ 58 w 238"/>
                <a:gd name="T27" fmla="*/ 119 h 304"/>
                <a:gd name="T28" fmla="*/ 54 w 238"/>
                <a:gd name="T29" fmla="*/ 151 h 304"/>
                <a:gd name="T30" fmla="*/ 58 w 238"/>
                <a:gd name="T31" fmla="*/ 183 h 304"/>
                <a:gd name="T32" fmla="*/ 66 w 238"/>
                <a:gd name="T33" fmla="*/ 210 h 304"/>
                <a:gd name="T34" fmla="*/ 79 w 238"/>
                <a:gd name="T35" fmla="*/ 232 h 304"/>
                <a:gd name="T36" fmla="*/ 99 w 238"/>
                <a:gd name="T37" fmla="*/ 246 h 304"/>
                <a:gd name="T38" fmla="*/ 123 w 238"/>
                <a:gd name="T39" fmla="*/ 256 h 304"/>
                <a:gd name="T40" fmla="*/ 151 w 238"/>
                <a:gd name="T41" fmla="*/ 260 h 304"/>
                <a:gd name="T42" fmla="*/ 186 w 238"/>
                <a:gd name="T43" fmla="*/ 254 h 304"/>
                <a:gd name="T44" fmla="*/ 202 w 238"/>
                <a:gd name="T45" fmla="*/ 248 h 304"/>
                <a:gd name="T46" fmla="*/ 218 w 238"/>
                <a:gd name="T47" fmla="*/ 240 h 304"/>
                <a:gd name="T48" fmla="*/ 238 w 238"/>
                <a:gd name="T49" fmla="*/ 276 h 304"/>
                <a:gd name="T50" fmla="*/ 212 w 238"/>
                <a:gd name="T51" fmla="*/ 292 h 304"/>
                <a:gd name="T52" fmla="*/ 182 w 238"/>
                <a:gd name="T53" fmla="*/ 300 h 304"/>
                <a:gd name="T54" fmla="*/ 147 w 238"/>
                <a:gd name="T55" fmla="*/ 304 h 304"/>
                <a:gd name="T56" fmla="*/ 111 w 238"/>
                <a:gd name="T57" fmla="*/ 302 h 304"/>
                <a:gd name="T58" fmla="*/ 81 w 238"/>
                <a:gd name="T59" fmla="*/ 292 h 304"/>
                <a:gd name="T60" fmla="*/ 58 w 238"/>
                <a:gd name="T61" fmla="*/ 278 h 304"/>
                <a:gd name="T62" fmla="*/ 36 w 238"/>
                <a:gd name="T63" fmla="*/ 260 h 304"/>
                <a:gd name="T64" fmla="*/ 20 w 238"/>
                <a:gd name="T65" fmla="*/ 238 h 304"/>
                <a:gd name="T66" fmla="*/ 10 w 238"/>
                <a:gd name="T67" fmla="*/ 214 h 304"/>
                <a:gd name="T68" fmla="*/ 2 w 238"/>
                <a:gd name="T69" fmla="*/ 185 h 304"/>
                <a:gd name="T70" fmla="*/ 0 w 238"/>
                <a:gd name="T71" fmla="*/ 153 h 304"/>
                <a:gd name="T72" fmla="*/ 4 w 238"/>
                <a:gd name="T73" fmla="*/ 121 h 304"/>
                <a:gd name="T74" fmla="*/ 10 w 238"/>
                <a:gd name="T75" fmla="*/ 90 h 304"/>
                <a:gd name="T76" fmla="*/ 24 w 238"/>
                <a:gd name="T77" fmla="*/ 64 h 304"/>
                <a:gd name="T78" fmla="*/ 40 w 238"/>
                <a:gd name="T79" fmla="*/ 42 h 304"/>
                <a:gd name="T80" fmla="*/ 62 w 238"/>
                <a:gd name="T81" fmla="*/ 24 h 304"/>
                <a:gd name="T82" fmla="*/ 87 w 238"/>
                <a:gd name="T83" fmla="*/ 10 h 304"/>
                <a:gd name="T84" fmla="*/ 115 w 238"/>
                <a:gd name="T85" fmla="*/ 2 h 304"/>
                <a:gd name="T86" fmla="*/ 149 w 238"/>
                <a:gd name="T8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8" h="304">
                  <a:moveTo>
                    <a:pt x="149" y="0"/>
                  </a:moveTo>
                  <a:lnTo>
                    <a:pt x="182" y="2"/>
                  </a:lnTo>
                  <a:lnTo>
                    <a:pt x="212" y="12"/>
                  </a:lnTo>
                  <a:lnTo>
                    <a:pt x="236" y="28"/>
                  </a:lnTo>
                  <a:lnTo>
                    <a:pt x="216" y="64"/>
                  </a:lnTo>
                  <a:lnTo>
                    <a:pt x="204" y="56"/>
                  </a:lnTo>
                  <a:lnTo>
                    <a:pt x="188" y="50"/>
                  </a:lnTo>
                  <a:lnTo>
                    <a:pt x="173" y="46"/>
                  </a:lnTo>
                  <a:lnTo>
                    <a:pt x="151" y="44"/>
                  </a:lnTo>
                  <a:lnTo>
                    <a:pt x="123" y="48"/>
                  </a:lnTo>
                  <a:lnTo>
                    <a:pt x="99" y="56"/>
                  </a:lnTo>
                  <a:lnTo>
                    <a:pt x="79" y="72"/>
                  </a:lnTo>
                  <a:lnTo>
                    <a:pt x="66" y="94"/>
                  </a:lnTo>
                  <a:lnTo>
                    <a:pt x="58" y="119"/>
                  </a:lnTo>
                  <a:lnTo>
                    <a:pt x="54" y="151"/>
                  </a:lnTo>
                  <a:lnTo>
                    <a:pt x="58" y="183"/>
                  </a:lnTo>
                  <a:lnTo>
                    <a:pt x="66" y="210"/>
                  </a:lnTo>
                  <a:lnTo>
                    <a:pt x="79" y="232"/>
                  </a:lnTo>
                  <a:lnTo>
                    <a:pt x="99" y="246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86" y="254"/>
                  </a:lnTo>
                  <a:lnTo>
                    <a:pt x="202" y="248"/>
                  </a:lnTo>
                  <a:lnTo>
                    <a:pt x="218" y="240"/>
                  </a:lnTo>
                  <a:lnTo>
                    <a:pt x="238" y="276"/>
                  </a:lnTo>
                  <a:lnTo>
                    <a:pt x="212" y="292"/>
                  </a:lnTo>
                  <a:lnTo>
                    <a:pt x="182" y="300"/>
                  </a:lnTo>
                  <a:lnTo>
                    <a:pt x="147" y="304"/>
                  </a:lnTo>
                  <a:lnTo>
                    <a:pt x="111" y="302"/>
                  </a:lnTo>
                  <a:lnTo>
                    <a:pt x="81" y="292"/>
                  </a:lnTo>
                  <a:lnTo>
                    <a:pt x="58" y="278"/>
                  </a:lnTo>
                  <a:lnTo>
                    <a:pt x="36" y="260"/>
                  </a:lnTo>
                  <a:lnTo>
                    <a:pt x="20" y="238"/>
                  </a:lnTo>
                  <a:lnTo>
                    <a:pt x="10" y="214"/>
                  </a:lnTo>
                  <a:lnTo>
                    <a:pt x="2" y="185"/>
                  </a:lnTo>
                  <a:lnTo>
                    <a:pt x="0" y="153"/>
                  </a:lnTo>
                  <a:lnTo>
                    <a:pt x="4" y="121"/>
                  </a:lnTo>
                  <a:lnTo>
                    <a:pt x="10" y="90"/>
                  </a:lnTo>
                  <a:lnTo>
                    <a:pt x="24" y="64"/>
                  </a:lnTo>
                  <a:lnTo>
                    <a:pt x="40" y="42"/>
                  </a:lnTo>
                  <a:lnTo>
                    <a:pt x="62" y="24"/>
                  </a:lnTo>
                  <a:lnTo>
                    <a:pt x="87" y="10"/>
                  </a:lnTo>
                  <a:lnTo>
                    <a:pt x="115" y="2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7789863" y="1677988"/>
              <a:ext cx="203200" cy="241300"/>
            </a:xfrm>
            <a:custGeom>
              <a:avLst/>
              <a:gdLst>
                <a:gd name="T0" fmla="*/ 138 w 255"/>
                <a:gd name="T1" fmla="*/ 42 h 304"/>
                <a:gd name="T2" fmla="*/ 117 w 255"/>
                <a:gd name="T3" fmla="*/ 46 h 304"/>
                <a:gd name="T4" fmla="*/ 97 w 255"/>
                <a:gd name="T5" fmla="*/ 52 h 304"/>
                <a:gd name="T6" fmla="*/ 79 w 255"/>
                <a:gd name="T7" fmla="*/ 66 h 304"/>
                <a:gd name="T8" fmla="*/ 67 w 255"/>
                <a:gd name="T9" fmla="*/ 82 h 304"/>
                <a:gd name="T10" fmla="*/ 57 w 255"/>
                <a:gd name="T11" fmla="*/ 101 h 304"/>
                <a:gd name="T12" fmla="*/ 51 w 255"/>
                <a:gd name="T13" fmla="*/ 125 h 304"/>
                <a:gd name="T14" fmla="*/ 208 w 255"/>
                <a:gd name="T15" fmla="*/ 125 h 304"/>
                <a:gd name="T16" fmla="*/ 208 w 255"/>
                <a:gd name="T17" fmla="*/ 119 h 304"/>
                <a:gd name="T18" fmla="*/ 206 w 255"/>
                <a:gd name="T19" fmla="*/ 97 h 304"/>
                <a:gd name="T20" fmla="*/ 200 w 255"/>
                <a:gd name="T21" fmla="*/ 78 h 304"/>
                <a:gd name="T22" fmla="*/ 190 w 255"/>
                <a:gd name="T23" fmla="*/ 64 h 304"/>
                <a:gd name="T24" fmla="*/ 176 w 255"/>
                <a:gd name="T25" fmla="*/ 52 h 304"/>
                <a:gd name="T26" fmla="*/ 158 w 255"/>
                <a:gd name="T27" fmla="*/ 46 h 304"/>
                <a:gd name="T28" fmla="*/ 138 w 255"/>
                <a:gd name="T29" fmla="*/ 42 h 304"/>
                <a:gd name="T30" fmla="*/ 136 w 255"/>
                <a:gd name="T31" fmla="*/ 0 h 304"/>
                <a:gd name="T32" fmla="*/ 164 w 255"/>
                <a:gd name="T33" fmla="*/ 2 h 304"/>
                <a:gd name="T34" fmla="*/ 188 w 255"/>
                <a:gd name="T35" fmla="*/ 10 h 304"/>
                <a:gd name="T36" fmla="*/ 210 w 255"/>
                <a:gd name="T37" fmla="*/ 20 h 304"/>
                <a:gd name="T38" fmla="*/ 226 w 255"/>
                <a:gd name="T39" fmla="*/ 36 h 304"/>
                <a:gd name="T40" fmla="*/ 240 w 255"/>
                <a:gd name="T41" fmla="*/ 56 h 304"/>
                <a:gd name="T42" fmla="*/ 249 w 255"/>
                <a:gd name="T43" fmla="*/ 78 h 304"/>
                <a:gd name="T44" fmla="*/ 253 w 255"/>
                <a:gd name="T45" fmla="*/ 103 h 304"/>
                <a:gd name="T46" fmla="*/ 255 w 255"/>
                <a:gd name="T47" fmla="*/ 129 h 304"/>
                <a:gd name="T48" fmla="*/ 253 w 255"/>
                <a:gd name="T49" fmla="*/ 165 h 304"/>
                <a:gd name="T50" fmla="*/ 51 w 255"/>
                <a:gd name="T51" fmla="*/ 165 h 304"/>
                <a:gd name="T52" fmla="*/ 55 w 255"/>
                <a:gd name="T53" fmla="*/ 193 h 304"/>
                <a:gd name="T54" fmla="*/ 65 w 255"/>
                <a:gd name="T55" fmla="*/ 216 h 304"/>
                <a:gd name="T56" fmla="*/ 79 w 255"/>
                <a:gd name="T57" fmla="*/ 234 h 304"/>
                <a:gd name="T58" fmla="*/ 97 w 255"/>
                <a:gd name="T59" fmla="*/ 248 h 304"/>
                <a:gd name="T60" fmla="*/ 123 w 255"/>
                <a:gd name="T61" fmla="*/ 256 h 304"/>
                <a:gd name="T62" fmla="*/ 150 w 255"/>
                <a:gd name="T63" fmla="*/ 260 h 304"/>
                <a:gd name="T64" fmla="*/ 178 w 255"/>
                <a:gd name="T65" fmla="*/ 256 h 304"/>
                <a:gd name="T66" fmla="*/ 204 w 255"/>
                <a:gd name="T67" fmla="*/ 248 h 304"/>
                <a:gd name="T68" fmla="*/ 224 w 255"/>
                <a:gd name="T69" fmla="*/ 236 h 304"/>
                <a:gd name="T70" fmla="*/ 245 w 255"/>
                <a:gd name="T71" fmla="*/ 270 h 304"/>
                <a:gd name="T72" fmla="*/ 226 w 255"/>
                <a:gd name="T73" fmla="*/ 286 h 304"/>
                <a:gd name="T74" fmla="*/ 202 w 255"/>
                <a:gd name="T75" fmla="*/ 296 h 304"/>
                <a:gd name="T76" fmla="*/ 174 w 255"/>
                <a:gd name="T77" fmla="*/ 302 h 304"/>
                <a:gd name="T78" fmla="*/ 146 w 255"/>
                <a:gd name="T79" fmla="*/ 304 h 304"/>
                <a:gd name="T80" fmla="*/ 115 w 255"/>
                <a:gd name="T81" fmla="*/ 302 h 304"/>
                <a:gd name="T82" fmla="*/ 85 w 255"/>
                <a:gd name="T83" fmla="*/ 294 h 304"/>
                <a:gd name="T84" fmla="*/ 59 w 255"/>
                <a:gd name="T85" fmla="*/ 282 h 304"/>
                <a:gd name="T86" fmla="*/ 39 w 255"/>
                <a:gd name="T87" fmla="*/ 264 h 304"/>
                <a:gd name="T88" fmla="*/ 22 w 255"/>
                <a:gd name="T89" fmla="*/ 242 h 304"/>
                <a:gd name="T90" fmla="*/ 10 w 255"/>
                <a:gd name="T91" fmla="*/ 216 h 304"/>
                <a:gd name="T92" fmla="*/ 2 w 255"/>
                <a:gd name="T93" fmla="*/ 185 h 304"/>
                <a:gd name="T94" fmla="*/ 0 w 255"/>
                <a:gd name="T95" fmla="*/ 149 h 304"/>
                <a:gd name="T96" fmla="*/ 2 w 255"/>
                <a:gd name="T97" fmla="*/ 115 h 304"/>
                <a:gd name="T98" fmla="*/ 10 w 255"/>
                <a:gd name="T99" fmla="*/ 86 h 304"/>
                <a:gd name="T100" fmla="*/ 22 w 255"/>
                <a:gd name="T101" fmla="*/ 60 h 304"/>
                <a:gd name="T102" fmla="*/ 39 w 255"/>
                <a:gd name="T103" fmla="*/ 40 h 304"/>
                <a:gd name="T104" fmla="*/ 59 w 255"/>
                <a:gd name="T105" fmla="*/ 22 h 304"/>
                <a:gd name="T106" fmla="*/ 83 w 255"/>
                <a:gd name="T107" fmla="*/ 10 h 304"/>
                <a:gd name="T108" fmla="*/ 109 w 255"/>
                <a:gd name="T109" fmla="*/ 2 h 304"/>
                <a:gd name="T110" fmla="*/ 136 w 255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5" h="304">
                  <a:moveTo>
                    <a:pt x="138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8" y="46"/>
                  </a:lnTo>
                  <a:lnTo>
                    <a:pt x="138" y="42"/>
                  </a:lnTo>
                  <a:close/>
                  <a:moveTo>
                    <a:pt x="136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49" y="78"/>
                  </a:lnTo>
                  <a:lnTo>
                    <a:pt x="253" y="103"/>
                  </a:lnTo>
                  <a:lnTo>
                    <a:pt x="255" y="129"/>
                  </a:lnTo>
                  <a:lnTo>
                    <a:pt x="253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0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5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6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59" y="282"/>
                  </a:lnTo>
                  <a:lnTo>
                    <a:pt x="39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39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586413" y="2159000"/>
              <a:ext cx="328613" cy="228600"/>
            </a:xfrm>
            <a:custGeom>
              <a:avLst/>
              <a:gdLst>
                <a:gd name="T0" fmla="*/ 0 w 414"/>
                <a:gd name="T1" fmla="*/ 0 h 287"/>
                <a:gd name="T2" fmla="*/ 56 w 414"/>
                <a:gd name="T3" fmla="*/ 0 h 287"/>
                <a:gd name="T4" fmla="*/ 117 w 414"/>
                <a:gd name="T5" fmla="*/ 232 h 287"/>
                <a:gd name="T6" fmla="*/ 185 w 414"/>
                <a:gd name="T7" fmla="*/ 22 h 287"/>
                <a:gd name="T8" fmla="*/ 236 w 414"/>
                <a:gd name="T9" fmla="*/ 22 h 287"/>
                <a:gd name="T10" fmla="*/ 301 w 414"/>
                <a:gd name="T11" fmla="*/ 236 h 287"/>
                <a:gd name="T12" fmla="*/ 363 w 414"/>
                <a:gd name="T13" fmla="*/ 0 h 287"/>
                <a:gd name="T14" fmla="*/ 414 w 414"/>
                <a:gd name="T15" fmla="*/ 0 h 287"/>
                <a:gd name="T16" fmla="*/ 325 w 414"/>
                <a:gd name="T17" fmla="*/ 287 h 287"/>
                <a:gd name="T18" fmla="*/ 274 w 414"/>
                <a:gd name="T19" fmla="*/ 287 h 287"/>
                <a:gd name="T20" fmla="*/ 208 w 414"/>
                <a:gd name="T21" fmla="*/ 81 h 287"/>
                <a:gd name="T22" fmla="*/ 141 w 414"/>
                <a:gd name="T23" fmla="*/ 287 h 287"/>
                <a:gd name="T24" fmla="*/ 89 w 414"/>
                <a:gd name="T25" fmla="*/ 287 h 287"/>
                <a:gd name="T26" fmla="*/ 0 w 414"/>
                <a:gd name="T2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287">
                  <a:moveTo>
                    <a:pt x="0" y="0"/>
                  </a:moveTo>
                  <a:lnTo>
                    <a:pt x="56" y="0"/>
                  </a:lnTo>
                  <a:lnTo>
                    <a:pt x="117" y="232"/>
                  </a:lnTo>
                  <a:lnTo>
                    <a:pt x="185" y="22"/>
                  </a:lnTo>
                  <a:lnTo>
                    <a:pt x="236" y="22"/>
                  </a:lnTo>
                  <a:lnTo>
                    <a:pt x="301" y="236"/>
                  </a:lnTo>
                  <a:lnTo>
                    <a:pt x="363" y="0"/>
                  </a:lnTo>
                  <a:lnTo>
                    <a:pt x="414" y="0"/>
                  </a:lnTo>
                  <a:lnTo>
                    <a:pt x="325" y="287"/>
                  </a:lnTo>
                  <a:lnTo>
                    <a:pt x="274" y="287"/>
                  </a:lnTo>
                  <a:lnTo>
                    <a:pt x="208" y="81"/>
                  </a:lnTo>
                  <a:lnTo>
                    <a:pt x="141" y="287"/>
                  </a:lnTo>
                  <a:lnTo>
                    <a:pt x="89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951538" y="2060575"/>
              <a:ext cx="198438" cy="327025"/>
            </a:xfrm>
            <a:custGeom>
              <a:avLst/>
              <a:gdLst>
                <a:gd name="T0" fmla="*/ 0 w 252"/>
                <a:gd name="T1" fmla="*/ 0 h 412"/>
                <a:gd name="T2" fmla="*/ 52 w 252"/>
                <a:gd name="T3" fmla="*/ 0 h 412"/>
                <a:gd name="T4" fmla="*/ 52 w 252"/>
                <a:gd name="T5" fmla="*/ 166 h 412"/>
                <a:gd name="T6" fmla="*/ 67 w 252"/>
                <a:gd name="T7" fmla="*/ 147 h 412"/>
                <a:gd name="T8" fmla="*/ 89 w 252"/>
                <a:gd name="T9" fmla="*/ 131 h 412"/>
                <a:gd name="T10" fmla="*/ 117 w 252"/>
                <a:gd name="T11" fmla="*/ 121 h 412"/>
                <a:gd name="T12" fmla="*/ 149 w 252"/>
                <a:gd name="T13" fmla="*/ 117 h 412"/>
                <a:gd name="T14" fmla="*/ 178 w 252"/>
                <a:gd name="T15" fmla="*/ 121 h 412"/>
                <a:gd name="T16" fmla="*/ 204 w 252"/>
                <a:gd name="T17" fmla="*/ 129 h 412"/>
                <a:gd name="T18" fmla="*/ 224 w 252"/>
                <a:gd name="T19" fmla="*/ 145 h 412"/>
                <a:gd name="T20" fmla="*/ 240 w 252"/>
                <a:gd name="T21" fmla="*/ 166 h 412"/>
                <a:gd name="T22" fmla="*/ 248 w 252"/>
                <a:gd name="T23" fmla="*/ 194 h 412"/>
                <a:gd name="T24" fmla="*/ 252 w 252"/>
                <a:gd name="T25" fmla="*/ 228 h 412"/>
                <a:gd name="T26" fmla="*/ 252 w 252"/>
                <a:gd name="T27" fmla="*/ 412 h 412"/>
                <a:gd name="T28" fmla="*/ 200 w 252"/>
                <a:gd name="T29" fmla="*/ 412 h 412"/>
                <a:gd name="T30" fmla="*/ 200 w 252"/>
                <a:gd name="T31" fmla="*/ 234 h 412"/>
                <a:gd name="T32" fmla="*/ 198 w 252"/>
                <a:gd name="T33" fmla="*/ 210 h 412"/>
                <a:gd name="T34" fmla="*/ 192 w 252"/>
                <a:gd name="T35" fmla="*/ 192 h 412"/>
                <a:gd name="T36" fmla="*/ 184 w 252"/>
                <a:gd name="T37" fmla="*/ 178 h 412"/>
                <a:gd name="T38" fmla="*/ 172 w 252"/>
                <a:gd name="T39" fmla="*/ 168 h 412"/>
                <a:gd name="T40" fmla="*/ 157 w 252"/>
                <a:gd name="T41" fmla="*/ 162 h 412"/>
                <a:gd name="T42" fmla="*/ 137 w 252"/>
                <a:gd name="T43" fmla="*/ 160 h 412"/>
                <a:gd name="T44" fmla="*/ 113 w 252"/>
                <a:gd name="T45" fmla="*/ 164 h 412"/>
                <a:gd name="T46" fmla="*/ 91 w 252"/>
                <a:gd name="T47" fmla="*/ 172 h 412"/>
                <a:gd name="T48" fmla="*/ 75 w 252"/>
                <a:gd name="T49" fmla="*/ 186 h 412"/>
                <a:gd name="T50" fmla="*/ 61 w 252"/>
                <a:gd name="T51" fmla="*/ 206 h 412"/>
                <a:gd name="T52" fmla="*/ 54 w 252"/>
                <a:gd name="T53" fmla="*/ 230 h 412"/>
                <a:gd name="T54" fmla="*/ 52 w 252"/>
                <a:gd name="T55" fmla="*/ 259 h 412"/>
                <a:gd name="T56" fmla="*/ 52 w 252"/>
                <a:gd name="T57" fmla="*/ 412 h 412"/>
                <a:gd name="T58" fmla="*/ 0 w 252"/>
                <a:gd name="T59" fmla="*/ 412 h 412"/>
                <a:gd name="T60" fmla="*/ 0 w 252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12">
                  <a:moveTo>
                    <a:pt x="0" y="0"/>
                  </a:moveTo>
                  <a:lnTo>
                    <a:pt x="52" y="0"/>
                  </a:lnTo>
                  <a:lnTo>
                    <a:pt x="52" y="166"/>
                  </a:lnTo>
                  <a:lnTo>
                    <a:pt x="67" y="147"/>
                  </a:lnTo>
                  <a:lnTo>
                    <a:pt x="89" y="131"/>
                  </a:lnTo>
                  <a:lnTo>
                    <a:pt x="117" y="121"/>
                  </a:lnTo>
                  <a:lnTo>
                    <a:pt x="149" y="117"/>
                  </a:lnTo>
                  <a:lnTo>
                    <a:pt x="178" y="121"/>
                  </a:lnTo>
                  <a:lnTo>
                    <a:pt x="204" y="129"/>
                  </a:lnTo>
                  <a:lnTo>
                    <a:pt x="224" y="145"/>
                  </a:lnTo>
                  <a:lnTo>
                    <a:pt x="240" y="166"/>
                  </a:lnTo>
                  <a:lnTo>
                    <a:pt x="248" y="194"/>
                  </a:lnTo>
                  <a:lnTo>
                    <a:pt x="252" y="228"/>
                  </a:lnTo>
                  <a:lnTo>
                    <a:pt x="252" y="412"/>
                  </a:lnTo>
                  <a:lnTo>
                    <a:pt x="200" y="412"/>
                  </a:lnTo>
                  <a:lnTo>
                    <a:pt x="200" y="234"/>
                  </a:lnTo>
                  <a:lnTo>
                    <a:pt x="198" y="210"/>
                  </a:lnTo>
                  <a:lnTo>
                    <a:pt x="192" y="192"/>
                  </a:lnTo>
                  <a:lnTo>
                    <a:pt x="184" y="178"/>
                  </a:lnTo>
                  <a:lnTo>
                    <a:pt x="172" y="168"/>
                  </a:lnTo>
                  <a:lnTo>
                    <a:pt x="157" y="162"/>
                  </a:lnTo>
                  <a:lnTo>
                    <a:pt x="137" y="160"/>
                  </a:lnTo>
                  <a:lnTo>
                    <a:pt x="113" y="164"/>
                  </a:lnTo>
                  <a:lnTo>
                    <a:pt x="91" y="172"/>
                  </a:lnTo>
                  <a:lnTo>
                    <a:pt x="75" y="186"/>
                  </a:lnTo>
                  <a:lnTo>
                    <a:pt x="61" y="206"/>
                  </a:lnTo>
                  <a:lnTo>
                    <a:pt x="54" y="230"/>
                  </a:lnTo>
                  <a:lnTo>
                    <a:pt x="52" y="259"/>
                  </a:lnTo>
                  <a:lnTo>
                    <a:pt x="52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6197600" y="2152650"/>
              <a:ext cx="206375" cy="241300"/>
            </a:xfrm>
            <a:custGeom>
              <a:avLst/>
              <a:gdLst>
                <a:gd name="T0" fmla="*/ 89 w 260"/>
                <a:gd name="T1" fmla="*/ 164 h 303"/>
                <a:gd name="T2" fmla="*/ 54 w 260"/>
                <a:gd name="T3" fmla="*/ 190 h 303"/>
                <a:gd name="T4" fmla="*/ 54 w 260"/>
                <a:gd name="T5" fmla="*/ 232 h 303"/>
                <a:gd name="T6" fmla="*/ 79 w 260"/>
                <a:gd name="T7" fmla="*/ 255 h 303"/>
                <a:gd name="T8" fmla="*/ 123 w 260"/>
                <a:gd name="T9" fmla="*/ 257 h 303"/>
                <a:gd name="T10" fmla="*/ 147 w 260"/>
                <a:gd name="T11" fmla="*/ 248 h 303"/>
                <a:gd name="T12" fmla="*/ 163 w 260"/>
                <a:gd name="T13" fmla="*/ 236 h 303"/>
                <a:gd name="T14" fmla="*/ 173 w 260"/>
                <a:gd name="T15" fmla="*/ 220 h 303"/>
                <a:gd name="T16" fmla="*/ 182 w 260"/>
                <a:gd name="T17" fmla="*/ 176 h 303"/>
                <a:gd name="T18" fmla="*/ 119 w 260"/>
                <a:gd name="T19" fmla="*/ 162 h 303"/>
                <a:gd name="T20" fmla="*/ 163 w 260"/>
                <a:gd name="T21" fmla="*/ 6 h 303"/>
                <a:gd name="T22" fmla="*/ 198 w 260"/>
                <a:gd name="T23" fmla="*/ 24 h 303"/>
                <a:gd name="T24" fmla="*/ 222 w 260"/>
                <a:gd name="T25" fmla="*/ 55 h 303"/>
                <a:gd name="T26" fmla="*/ 230 w 260"/>
                <a:gd name="T27" fmla="*/ 107 h 303"/>
                <a:gd name="T28" fmla="*/ 232 w 260"/>
                <a:gd name="T29" fmla="*/ 244 h 303"/>
                <a:gd name="T30" fmla="*/ 236 w 260"/>
                <a:gd name="T31" fmla="*/ 253 h 303"/>
                <a:gd name="T32" fmla="*/ 246 w 260"/>
                <a:gd name="T33" fmla="*/ 257 h 303"/>
                <a:gd name="T34" fmla="*/ 260 w 260"/>
                <a:gd name="T35" fmla="*/ 257 h 303"/>
                <a:gd name="T36" fmla="*/ 254 w 260"/>
                <a:gd name="T37" fmla="*/ 295 h 303"/>
                <a:gd name="T38" fmla="*/ 234 w 260"/>
                <a:gd name="T39" fmla="*/ 297 h 303"/>
                <a:gd name="T40" fmla="*/ 200 w 260"/>
                <a:gd name="T41" fmla="*/ 285 h 303"/>
                <a:gd name="T42" fmla="*/ 188 w 260"/>
                <a:gd name="T43" fmla="*/ 251 h 303"/>
                <a:gd name="T44" fmla="*/ 153 w 260"/>
                <a:gd name="T45" fmla="*/ 289 h 303"/>
                <a:gd name="T46" fmla="*/ 95 w 260"/>
                <a:gd name="T47" fmla="*/ 303 h 303"/>
                <a:gd name="T48" fmla="*/ 54 w 260"/>
                <a:gd name="T49" fmla="*/ 295 h 303"/>
                <a:gd name="T50" fmla="*/ 34 w 260"/>
                <a:gd name="T51" fmla="*/ 285 h 303"/>
                <a:gd name="T52" fmla="*/ 18 w 260"/>
                <a:gd name="T53" fmla="*/ 269 h 303"/>
                <a:gd name="T54" fmla="*/ 6 w 260"/>
                <a:gd name="T55" fmla="*/ 249 h 303"/>
                <a:gd name="T56" fmla="*/ 0 w 260"/>
                <a:gd name="T57" fmla="*/ 214 h 303"/>
                <a:gd name="T58" fmla="*/ 10 w 260"/>
                <a:gd name="T59" fmla="*/ 172 h 303"/>
                <a:gd name="T60" fmla="*/ 26 w 260"/>
                <a:gd name="T61" fmla="*/ 152 h 303"/>
                <a:gd name="T62" fmla="*/ 54 w 260"/>
                <a:gd name="T63" fmla="*/ 137 h 303"/>
                <a:gd name="T64" fmla="*/ 119 w 260"/>
                <a:gd name="T65" fmla="*/ 125 h 303"/>
                <a:gd name="T66" fmla="*/ 182 w 260"/>
                <a:gd name="T67" fmla="*/ 107 h 303"/>
                <a:gd name="T68" fmla="*/ 167 w 260"/>
                <a:gd name="T69" fmla="*/ 59 h 303"/>
                <a:gd name="T70" fmla="*/ 137 w 260"/>
                <a:gd name="T71" fmla="*/ 43 h 303"/>
                <a:gd name="T72" fmla="*/ 91 w 260"/>
                <a:gd name="T73" fmla="*/ 43 h 303"/>
                <a:gd name="T74" fmla="*/ 50 w 260"/>
                <a:gd name="T75" fmla="*/ 57 h 303"/>
                <a:gd name="T76" fmla="*/ 8 w 260"/>
                <a:gd name="T77" fmla="*/ 35 h 303"/>
                <a:gd name="T78" fmla="*/ 60 w 260"/>
                <a:gd name="T79" fmla="*/ 8 h 303"/>
                <a:gd name="T80" fmla="*/ 119 w 260"/>
                <a:gd name="T8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" h="303">
                  <a:moveTo>
                    <a:pt x="119" y="162"/>
                  </a:moveTo>
                  <a:lnTo>
                    <a:pt x="89" y="164"/>
                  </a:lnTo>
                  <a:lnTo>
                    <a:pt x="68" y="174"/>
                  </a:lnTo>
                  <a:lnTo>
                    <a:pt x="54" y="190"/>
                  </a:lnTo>
                  <a:lnTo>
                    <a:pt x="50" y="212"/>
                  </a:lnTo>
                  <a:lnTo>
                    <a:pt x="54" y="232"/>
                  </a:lnTo>
                  <a:lnTo>
                    <a:pt x="64" y="248"/>
                  </a:lnTo>
                  <a:lnTo>
                    <a:pt x="79" y="255"/>
                  </a:lnTo>
                  <a:lnTo>
                    <a:pt x="105" y="259"/>
                  </a:lnTo>
                  <a:lnTo>
                    <a:pt x="123" y="257"/>
                  </a:lnTo>
                  <a:lnTo>
                    <a:pt x="137" y="253"/>
                  </a:lnTo>
                  <a:lnTo>
                    <a:pt x="147" y="248"/>
                  </a:lnTo>
                  <a:lnTo>
                    <a:pt x="155" y="244"/>
                  </a:lnTo>
                  <a:lnTo>
                    <a:pt x="163" y="236"/>
                  </a:lnTo>
                  <a:lnTo>
                    <a:pt x="169" y="228"/>
                  </a:lnTo>
                  <a:lnTo>
                    <a:pt x="173" y="220"/>
                  </a:lnTo>
                  <a:lnTo>
                    <a:pt x="177" y="210"/>
                  </a:lnTo>
                  <a:lnTo>
                    <a:pt x="182" y="176"/>
                  </a:lnTo>
                  <a:lnTo>
                    <a:pt x="182" y="162"/>
                  </a:lnTo>
                  <a:lnTo>
                    <a:pt x="119" y="162"/>
                  </a:lnTo>
                  <a:close/>
                  <a:moveTo>
                    <a:pt x="119" y="0"/>
                  </a:moveTo>
                  <a:lnTo>
                    <a:pt x="163" y="6"/>
                  </a:lnTo>
                  <a:lnTo>
                    <a:pt x="180" y="12"/>
                  </a:lnTo>
                  <a:lnTo>
                    <a:pt x="198" y="24"/>
                  </a:lnTo>
                  <a:lnTo>
                    <a:pt x="212" y="37"/>
                  </a:lnTo>
                  <a:lnTo>
                    <a:pt x="222" y="55"/>
                  </a:lnTo>
                  <a:lnTo>
                    <a:pt x="228" y="79"/>
                  </a:lnTo>
                  <a:lnTo>
                    <a:pt x="230" y="107"/>
                  </a:lnTo>
                  <a:lnTo>
                    <a:pt x="230" y="236"/>
                  </a:lnTo>
                  <a:lnTo>
                    <a:pt x="232" y="244"/>
                  </a:lnTo>
                  <a:lnTo>
                    <a:pt x="232" y="249"/>
                  </a:lnTo>
                  <a:lnTo>
                    <a:pt x="236" y="253"/>
                  </a:lnTo>
                  <a:lnTo>
                    <a:pt x="240" y="255"/>
                  </a:lnTo>
                  <a:lnTo>
                    <a:pt x="246" y="257"/>
                  </a:lnTo>
                  <a:lnTo>
                    <a:pt x="254" y="257"/>
                  </a:lnTo>
                  <a:lnTo>
                    <a:pt x="260" y="257"/>
                  </a:lnTo>
                  <a:lnTo>
                    <a:pt x="260" y="293"/>
                  </a:lnTo>
                  <a:lnTo>
                    <a:pt x="254" y="295"/>
                  </a:lnTo>
                  <a:lnTo>
                    <a:pt x="248" y="297"/>
                  </a:lnTo>
                  <a:lnTo>
                    <a:pt x="234" y="297"/>
                  </a:lnTo>
                  <a:lnTo>
                    <a:pt x="214" y="295"/>
                  </a:lnTo>
                  <a:lnTo>
                    <a:pt x="200" y="285"/>
                  </a:lnTo>
                  <a:lnTo>
                    <a:pt x="192" y="271"/>
                  </a:lnTo>
                  <a:lnTo>
                    <a:pt x="188" y="251"/>
                  </a:lnTo>
                  <a:lnTo>
                    <a:pt x="173" y="273"/>
                  </a:lnTo>
                  <a:lnTo>
                    <a:pt x="153" y="289"/>
                  </a:lnTo>
                  <a:lnTo>
                    <a:pt x="125" y="299"/>
                  </a:lnTo>
                  <a:lnTo>
                    <a:pt x="95" y="303"/>
                  </a:lnTo>
                  <a:lnTo>
                    <a:pt x="73" y="301"/>
                  </a:lnTo>
                  <a:lnTo>
                    <a:pt x="54" y="295"/>
                  </a:lnTo>
                  <a:lnTo>
                    <a:pt x="44" y="291"/>
                  </a:lnTo>
                  <a:lnTo>
                    <a:pt x="34" y="285"/>
                  </a:lnTo>
                  <a:lnTo>
                    <a:pt x="24" y="277"/>
                  </a:lnTo>
                  <a:lnTo>
                    <a:pt x="18" y="269"/>
                  </a:lnTo>
                  <a:lnTo>
                    <a:pt x="12" y="259"/>
                  </a:lnTo>
                  <a:lnTo>
                    <a:pt x="6" y="249"/>
                  </a:lnTo>
                  <a:lnTo>
                    <a:pt x="2" y="232"/>
                  </a:lnTo>
                  <a:lnTo>
                    <a:pt x="0" y="214"/>
                  </a:lnTo>
                  <a:lnTo>
                    <a:pt x="2" y="192"/>
                  </a:lnTo>
                  <a:lnTo>
                    <a:pt x="10" y="172"/>
                  </a:lnTo>
                  <a:lnTo>
                    <a:pt x="18" y="162"/>
                  </a:lnTo>
                  <a:lnTo>
                    <a:pt x="26" y="152"/>
                  </a:lnTo>
                  <a:lnTo>
                    <a:pt x="36" y="144"/>
                  </a:lnTo>
                  <a:lnTo>
                    <a:pt x="54" y="137"/>
                  </a:lnTo>
                  <a:lnTo>
                    <a:pt x="73" y="129"/>
                  </a:lnTo>
                  <a:lnTo>
                    <a:pt x="119" y="125"/>
                  </a:lnTo>
                  <a:lnTo>
                    <a:pt x="182" y="125"/>
                  </a:lnTo>
                  <a:lnTo>
                    <a:pt x="182" y="107"/>
                  </a:lnTo>
                  <a:lnTo>
                    <a:pt x="179" y="79"/>
                  </a:lnTo>
                  <a:lnTo>
                    <a:pt x="167" y="59"/>
                  </a:lnTo>
                  <a:lnTo>
                    <a:pt x="155" y="49"/>
                  </a:lnTo>
                  <a:lnTo>
                    <a:pt x="137" y="43"/>
                  </a:lnTo>
                  <a:lnTo>
                    <a:pt x="113" y="43"/>
                  </a:lnTo>
                  <a:lnTo>
                    <a:pt x="91" y="43"/>
                  </a:lnTo>
                  <a:lnTo>
                    <a:pt x="70" y="49"/>
                  </a:lnTo>
                  <a:lnTo>
                    <a:pt x="50" y="57"/>
                  </a:lnTo>
                  <a:lnTo>
                    <a:pt x="30" y="69"/>
                  </a:lnTo>
                  <a:lnTo>
                    <a:pt x="8" y="35"/>
                  </a:lnTo>
                  <a:lnTo>
                    <a:pt x="32" y="20"/>
                  </a:lnTo>
                  <a:lnTo>
                    <a:pt x="60" y="8"/>
                  </a:lnTo>
                  <a:lnTo>
                    <a:pt x="87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423025" y="2101850"/>
              <a:ext cx="136525" cy="288925"/>
            </a:xfrm>
            <a:custGeom>
              <a:avLst/>
              <a:gdLst>
                <a:gd name="T0" fmla="*/ 49 w 172"/>
                <a:gd name="T1" fmla="*/ 0 h 365"/>
                <a:gd name="T2" fmla="*/ 101 w 172"/>
                <a:gd name="T3" fmla="*/ 0 h 365"/>
                <a:gd name="T4" fmla="*/ 101 w 172"/>
                <a:gd name="T5" fmla="*/ 74 h 365"/>
                <a:gd name="T6" fmla="*/ 172 w 172"/>
                <a:gd name="T7" fmla="*/ 74 h 365"/>
                <a:gd name="T8" fmla="*/ 172 w 172"/>
                <a:gd name="T9" fmla="*/ 115 h 365"/>
                <a:gd name="T10" fmla="*/ 101 w 172"/>
                <a:gd name="T11" fmla="*/ 115 h 365"/>
                <a:gd name="T12" fmla="*/ 101 w 172"/>
                <a:gd name="T13" fmla="*/ 270 h 365"/>
                <a:gd name="T14" fmla="*/ 101 w 172"/>
                <a:gd name="T15" fmla="*/ 288 h 365"/>
                <a:gd name="T16" fmla="*/ 105 w 172"/>
                <a:gd name="T17" fmla="*/ 302 h 365"/>
                <a:gd name="T18" fmla="*/ 113 w 172"/>
                <a:gd name="T19" fmla="*/ 312 h 365"/>
                <a:gd name="T20" fmla="*/ 130 w 172"/>
                <a:gd name="T21" fmla="*/ 319 h 365"/>
                <a:gd name="T22" fmla="*/ 158 w 172"/>
                <a:gd name="T23" fmla="*/ 321 h 365"/>
                <a:gd name="T24" fmla="*/ 172 w 172"/>
                <a:gd name="T25" fmla="*/ 321 h 365"/>
                <a:gd name="T26" fmla="*/ 172 w 172"/>
                <a:gd name="T27" fmla="*/ 361 h 365"/>
                <a:gd name="T28" fmla="*/ 156 w 172"/>
                <a:gd name="T29" fmla="*/ 363 h 365"/>
                <a:gd name="T30" fmla="*/ 148 w 172"/>
                <a:gd name="T31" fmla="*/ 363 h 365"/>
                <a:gd name="T32" fmla="*/ 140 w 172"/>
                <a:gd name="T33" fmla="*/ 365 h 365"/>
                <a:gd name="T34" fmla="*/ 111 w 172"/>
                <a:gd name="T35" fmla="*/ 361 h 365"/>
                <a:gd name="T36" fmla="*/ 87 w 172"/>
                <a:gd name="T37" fmla="*/ 353 h 365"/>
                <a:gd name="T38" fmla="*/ 71 w 172"/>
                <a:gd name="T39" fmla="*/ 341 h 365"/>
                <a:gd name="T40" fmla="*/ 57 w 172"/>
                <a:gd name="T41" fmla="*/ 321 h 365"/>
                <a:gd name="T42" fmla="*/ 51 w 172"/>
                <a:gd name="T43" fmla="*/ 298 h 365"/>
                <a:gd name="T44" fmla="*/ 49 w 172"/>
                <a:gd name="T45" fmla="*/ 264 h 365"/>
                <a:gd name="T46" fmla="*/ 49 w 172"/>
                <a:gd name="T47" fmla="*/ 115 h 365"/>
                <a:gd name="T48" fmla="*/ 0 w 172"/>
                <a:gd name="T49" fmla="*/ 115 h 365"/>
                <a:gd name="T50" fmla="*/ 0 w 172"/>
                <a:gd name="T51" fmla="*/ 74 h 365"/>
                <a:gd name="T52" fmla="*/ 49 w 172"/>
                <a:gd name="T53" fmla="*/ 74 h 365"/>
                <a:gd name="T54" fmla="*/ 49 w 172"/>
                <a:gd name="T5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2" h="365">
                  <a:moveTo>
                    <a:pt x="49" y="0"/>
                  </a:moveTo>
                  <a:lnTo>
                    <a:pt x="101" y="0"/>
                  </a:lnTo>
                  <a:lnTo>
                    <a:pt x="101" y="74"/>
                  </a:lnTo>
                  <a:lnTo>
                    <a:pt x="172" y="74"/>
                  </a:lnTo>
                  <a:lnTo>
                    <a:pt x="172" y="115"/>
                  </a:lnTo>
                  <a:lnTo>
                    <a:pt x="101" y="115"/>
                  </a:lnTo>
                  <a:lnTo>
                    <a:pt x="101" y="270"/>
                  </a:lnTo>
                  <a:lnTo>
                    <a:pt x="101" y="288"/>
                  </a:lnTo>
                  <a:lnTo>
                    <a:pt x="105" y="302"/>
                  </a:lnTo>
                  <a:lnTo>
                    <a:pt x="113" y="312"/>
                  </a:lnTo>
                  <a:lnTo>
                    <a:pt x="130" y="319"/>
                  </a:lnTo>
                  <a:lnTo>
                    <a:pt x="158" y="321"/>
                  </a:lnTo>
                  <a:lnTo>
                    <a:pt x="172" y="321"/>
                  </a:lnTo>
                  <a:lnTo>
                    <a:pt x="172" y="361"/>
                  </a:lnTo>
                  <a:lnTo>
                    <a:pt x="156" y="363"/>
                  </a:lnTo>
                  <a:lnTo>
                    <a:pt x="148" y="363"/>
                  </a:lnTo>
                  <a:lnTo>
                    <a:pt x="140" y="365"/>
                  </a:lnTo>
                  <a:lnTo>
                    <a:pt x="111" y="361"/>
                  </a:lnTo>
                  <a:lnTo>
                    <a:pt x="87" y="353"/>
                  </a:lnTo>
                  <a:lnTo>
                    <a:pt x="71" y="341"/>
                  </a:lnTo>
                  <a:lnTo>
                    <a:pt x="57" y="321"/>
                  </a:lnTo>
                  <a:lnTo>
                    <a:pt x="51" y="298"/>
                  </a:lnTo>
                  <a:lnTo>
                    <a:pt x="49" y="264"/>
                  </a:lnTo>
                  <a:lnTo>
                    <a:pt x="49" y="115"/>
                  </a:lnTo>
                  <a:lnTo>
                    <a:pt x="0" y="115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600825" y="2071688"/>
              <a:ext cx="44450" cy="122237"/>
            </a:xfrm>
            <a:custGeom>
              <a:avLst/>
              <a:gdLst>
                <a:gd name="T0" fmla="*/ 0 w 58"/>
                <a:gd name="T1" fmla="*/ 0 h 154"/>
                <a:gd name="T2" fmla="*/ 58 w 58"/>
                <a:gd name="T3" fmla="*/ 0 h 154"/>
                <a:gd name="T4" fmla="*/ 58 w 58"/>
                <a:gd name="T5" fmla="*/ 35 h 154"/>
                <a:gd name="T6" fmla="*/ 56 w 58"/>
                <a:gd name="T7" fmla="*/ 71 h 154"/>
                <a:gd name="T8" fmla="*/ 50 w 58"/>
                <a:gd name="T9" fmla="*/ 103 h 154"/>
                <a:gd name="T10" fmla="*/ 42 w 58"/>
                <a:gd name="T11" fmla="*/ 131 h 154"/>
                <a:gd name="T12" fmla="*/ 30 w 58"/>
                <a:gd name="T13" fmla="*/ 154 h 154"/>
                <a:gd name="T14" fmla="*/ 0 w 58"/>
                <a:gd name="T15" fmla="*/ 138 h 154"/>
                <a:gd name="T16" fmla="*/ 16 w 58"/>
                <a:gd name="T17" fmla="*/ 101 h 154"/>
                <a:gd name="T18" fmla="*/ 22 w 58"/>
                <a:gd name="T19" fmla="*/ 61 h 154"/>
                <a:gd name="T20" fmla="*/ 0 w 58"/>
                <a:gd name="T21" fmla="*/ 61 h 154"/>
                <a:gd name="T22" fmla="*/ 0 w 58"/>
                <a:gd name="T2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154">
                  <a:moveTo>
                    <a:pt x="0" y="0"/>
                  </a:moveTo>
                  <a:lnTo>
                    <a:pt x="58" y="0"/>
                  </a:lnTo>
                  <a:lnTo>
                    <a:pt x="58" y="35"/>
                  </a:lnTo>
                  <a:lnTo>
                    <a:pt x="56" y="71"/>
                  </a:lnTo>
                  <a:lnTo>
                    <a:pt x="50" y="103"/>
                  </a:lnTo>
                  <a:lnTo>
                    <a:pt x="42" y="131"/>
                  </a:lnTo>
                  <a:lnTo>
                    <a:pt x="30" y="154"/>
                  </a:lnTo>
                  <a:lnTo>
                    <a:pt x="0" y="138"/>
                  </a:lnTo>
                  <a:lnTo>
                    <a:pt x="16" y="101"/>
                  </a:lnTo>
                  <a:lnTo>
                    <a:pt x="22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661150" y="2152650"/>
              <a:ext cx="177800" cy="241300"/>
            </a:xfrm>
            <a:custGeom>
              <a:avLst/>
              <a:gdLst>
                <a:gd name="T0" fmla="*/ 170 w 224"/>
                <a:gd name="T1" fmla="*/ 8 h 303"/>
                <a:gd name="T2" fmla="*/ 216 w 224"/>
                <a:gd name="T3" fmla="*/ 30 h 303"/>
                <a:gd name="T4" fmla="*/ 160 w 224"/>
                <a:gd name="T5" fmla="*/ 49 h 303"/>
                <a:gd name="T6" fmla="*/ 117 w 224"/>
                <a:gd name="T7" fmla="*/ 43 h 303"/>
                <a:gd name="T8" fmla="*/ 77 w 224"/>
                <a:gd name="T9" fmla="*/ 51 h 303"/>
                <a:gd name="T10" fmla="*/ 65 w 224"/>
                <a:gd name="T11" fmla="*/ 63 h 303"/>
                <a:gd name="T12" fmla="*/ 61 w 224"/>
                <a:gd name="T13" fmla="*/ 83 h 303"/>
                <a:gd name="T14" fmla="*/ 67 w 224"/>
                <a:gd name="T15" fmla="*/ 103 h 303"/>
                <a:gd name="T16" fmla="*/ 79 w 224"/>
                <a:gd name="T17" fmla="*/ 111 h 303"/>
                <a:gd name="T18" fmla="*/ 97 w 224"/>
                <a:gd name="T19" fmla="*/ 119 h 303"/>
                <a:gd name="T20" fmla="*/ 182 w 224"/>
                <a:gd name="T21" fmla="*/ 148 h 303"/>
                <a:gd name="T22" fmla="*/ 218 w 224"/>
                <a:gd name="T23" fmla="*/ 188 h 303"/>
                <a:gd name="T24" fmla="*/ 220 w 224"/>
                <a:gd name="T25" fmla="*/ 240 h 303"/>
                <a:gd name="T26" fmla="*/ 194 w 224"/>
                <a:gd name="T27" fmla="*/ 279 h 303"/>
                <a:gd name="T28" fmla="*/ 144 w 224"/>
                <a:gd name="T29" fmla="*/ 301 h 303"/>
                <a:gd name="T30" fmla="*/ 79 w 224"/>
                <a:gd name="T31" fmla="*/ 301 h 303"/>
                <a:gd name="T32" fmla="*/ 24 w 224"/>
                <a:gd name="T33" fmla="*/ 281 h 303"/>
                <a:gd name="T34" fmla="*/ 24 w 224"/>
                <a:gd name="T35" fmla="*/ 230 h 303"/>
                <a:gd name="T36" fmla="*/ 65 w 224"/>
                <a:gd name="T37" fmla="*/ 251 h 303"/>
                <a:gd name="T38" fmla="*/ 113 w 224"/>
                <a:gd name="T39" fmla="*/ 259 h 303"/>
                <a:gd name="T40" fmla="*/ 156 w 224"/>
                <a:gd name="T41" fmla="*/ 249 h 303"/>
                <a:gd name="T42" fmla="*/ 172 w 224"/>
                <a:gd name="T43" fmla="*/ 216 h 303"/>
                <a:gd name="T44" fmla="*/ 168 w 224"/>
                <a:gd name="T45" fmla="*/ 198 h 303"/>
                <a:gd name="T46" fmla="*/ 156 w 224"/>
                <a:gd name="T47" fmla="*/ 186 h 303"/>
                <a:gd name="T48" fmla="*/ 135 w 224"/>
                <a:gd name="T49" fmla="*/ 176 h 303"/>
                <a:gd name="T50" fmla="*/ 49 w 224"/>
                <a:gd name="T51" fmla="*/ 148 h 303"/>
                <a:gd name="T52" fmla="*/ 14 w 224"/>
                <a:gd name="T53" fmla="*/ 109 h 303"/>
                <a:gd name="T54" fmla="*/ 12 w 224"/>
                <a:gd name="T55" fmla="*/ 63 h 303"/>
                <a:gd name="T56" fmla="*/ 24 w 224"/>
                <a:gd name="T57" fmla="*/ 37 h 303"/>
                <a:gd name="T58" fmla="*/ 41 w 224"/>
                <a:gd name="T59" fmla="*/ 20 h 303"/>
                <a:gd name="T60" fmla="*/ 75 w 224"/>
                <a:gd name="T61" fmla="*/ 6 h 303"/>
                <a:gd name="T62" fmla="*/ 117 w 224"/>
                <a:gd name="T6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4" h="303">
                  <a:moveTo>
                    <a:pt x="117" y="0"/>
                  </a:moveTo>
                  <a:lnTo>
                    <a:pt x="170" y="8"/>
                  </a:lnTo>
                  <a:lnTo>
                    <a:pt x="196" y="16"/>
                  </a:lnTo>
                  <a:lnTo>
                    <a:pt x="216" y="30"/>
                  </a:lnTo>
                  <a:lnTo>
                    <a:pt x="198" y="65"/>
                  </a:lnTo>
                  <a:lnTo>
                    <a:pt x="160" y="49"/>
                  </a:lnTo>
                  <a:lnTo>
                    <a:pt x="140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3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9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4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4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5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1" y="28"/>
                  </a:lnTo>
                  <a:lnTo>
                    <a:pt x="41" y="20"/>
                  </a:lnTo>
                  <a:lnTo>
                    <a:pt x="55" y="12"/>
                  </a:lnTo>
                  <a:lnTo>
                    <a:pt x="75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6994525" y="2068513"/>
              <a:ext cx="42863" cy="319087"/>
            </a:xfrm>
            <a:custGeom>
              <a:avLst/>
              <a:gdLst>
                <a:gd name="T0" fmla="*/ 2 w 53"/>
                <a:gd name="T1" fmla="*/ 115 h 402"/>
                <a:gd name="T2" fmla="*/ 53 w 53"/>
                <a:gd name="T3" fmla="*/ 115 h 402"/>
                <a:gd name="T4" fmla="*/ 53 w 53"/>
                <a:gd name="T5" fmla="*/ 402 h 402"/>
                <a:gd name="T6" fmla="*/ 2 w 53"/>
                <a:gd name="T7" fmla="*/ 402 h 402"/>
                <a:gd name="T8" fmla="*/ 2 w 53"/>
                <a:gd name="T9" fmla="*/ 115 h 402"/>
                <a:gd name="T10" fmla="*/ 0 w 53"/>
                <a:gd name="T11" fmla="*/ 0 h 402"/>
                <a:gd name="T12" fmla="*/ 53 w 53"/>
                <a:gd name="T13" fmla="*/ 0 h 402"/>
                <a:gd name="T14" fmla="*/ 53 w 53"/>
                <a:gd name="T15" fmla="*/ 57 h 402"/>
                <a:gd name="T16" fmla="*/ 0 w 53"/>
                <a:gd name="T17" fmla="*/ 57 h 402"/>
                <a:gd name="T18" fmla="*/ 0 w 53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02">
                  <a:moveTo>
                    <a:pt x="2" y="115"/>
                  </a:moveTo>
                  <a:lnTo>
                    <a:pt x="53" y="115"/>
                  </a:lnTo>
                  <a:lnTo>
                    <a:pt x="53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7104063" y="2152650"/>
              <a:ext cx="200025" cy="234950"/>
            </a:xfrm>
            <a:custGeom>
              <a:avLst/>
              <a:gdLst>
                <a:gd name="T0" fmla="*/ 148 w 251"/>
                <a:gd name="T1" fmla="*/ 0 h 295"/>
                <a:gd name="T2" fmla="*/ 178 w 251"/>
                <a:gd name="T3" fmla="*/ 4 h 295"/>
                <a:gd name="T4" fmla="*/ 204 w 251"/>
                <a:gd name="T5" fmla="*/ 12 h 295"/>
                <a:gd name="T6" fmla="*/ 224 w 251"/>
                <a:gd name="T7" fmla="*/ 28 h 295"/>
                <a:gd name="T8" fmla="*/ 239 w 251"/>
                <a:gd name="T9" fmla="*/ 49 h 295"/>
                <a:gd name="T10" fmla="*/ 247 w 251"/>
                <a:gd name="T11" fmla="*/ 77 h 295"/>
                <a:gd name="T12" fmla="*/ 251 w 251"/>
                <a:gd name="T13" fmla="*/ 111 h 295"/>
                <a:gd name="T14" fmla="*/ 251 w 251"/>
                <a:gd name="T15" fmla="*/ 295 h 295"/>
                <a:gd name="T16" fmla="*/ 200 w 251"/>
                <a:gd name="T17" fmla="*/ 295 h 295"/>
                <a:gd name="T18" fmla="*/ 200 w 251"/>
                <a:gd name="T19" fmla="*/ 117 h 295"/>
                <a:gd name="T20" fmla="*/ 198 w 251"/>
                <a:gd name="T21" fmla="*/ 93 h 295"/>
                <a:gd name="T22" fmla="*/ 192 w 251"/>
                <a:gd name="T23" fmla="*/ 75 h 295"/>
                <a:gd name="T24" fmla="*/ 184 w 251"/>
                <a:gd name="T25" fmla="*/ 61 h 295"/>
                <a:gd name="T26" fmla="*/ 172 w 251"/>
                <a:gd name="T27" fmla="*/ 51 h 295"/>
                <a:gd name="T28" fmla="*/ 156 w 251"/>
                <a:gd name="T29" fmla="*/ 45 h 295"/>
                <a:gd name="T30" fmla="*/ 136 w 251"/>
                <a:gd name="T31" fmla="*/ 43 h 295"/>
                <a:gd name="T32" fmla="*/ 113 w 251"/>
                <a:gd name="T33" fmla="*/ 47 h 295"/>
                <a:gd name="T34" fmla="*/ 91 w 251"/>
                <a:gd name="T35" fmla="*/ 55 h 295"/>
                <a:gd name="T36" fmla="*/ 75 w 251"/>
                <a:gd name="T37" fmla="*/ 69 h 295"/>
                <a:gd name="T38" fmla="*/ 61 w 251"/>
                <a:gd name="T39" fmla="*/ 89 h 295"/>
                <a:gd name="T40" fmla="*/ 53 w 251"/>
                <a:gd name="T41" fmla="*/ 113 h 295"/>
                <a:gd name="T42" fmla="*/ 51 w 251"/>
                <a:gd name="T43" fmla="*/ 142 h 295"/>
                <a:gd name="T44" fmla="*/ 51 w 251"/>
                <a:gd name="T45" fmla="*/ 295 h 295"/>
                <a:gd name="T46" fmla="*/ 0 w 251"/>
                <a:gd name="T47" fmla="*/ 295 h 295"/>
                <a:gd name="T48" fmla="*/ 0 w 251"/>
                <a:gd name="T49" fmla="*/ 8 h 295"/>
                <a:gd name="T50" fmla="*/ 25 w 251"/>
                <a:gd name="T51" fmla="*/ 8 h 295"/>
                <a:gd name="T52" fmla="*/ 35 w 251"/>
                <a:gd name="T53" fmla="*/ 8 h 295"/>
                <a:gd name="T54" fmla="*/ 41 w 251"/>
                <a:gd name="T55" fmla="*/ 10 h 295"/>
                <a:gd name="T56" fmla="*/ 45 w 251"/>
                <a:gd name="T57" fmla="*/ 16 h 295"/>
                <a:gd name="T58" fmla="*/ 49 w 251"/>
                <a:gd name="T59" fmla="*/ 20 h 295"/>
                <a:gd name="T60" fmla="*/ 49 w 251"/>
                <a:gd name="T61" fmla="*/ 28 h 295"/>
                <a:gd name="T62" fmla="*/ 49 w 251"/>
                <a:gd name="T63" fmla="*/ 51 h 295"/>
                <a:gd name="T64" fmla="*/ 65 w 251"/>
                <a:gd name="T65" fmla="*/ 30 h 295"/>
                <a:gd name="T66" fmla="*/ 89 w 251"/>
                <a:gd name="T67" fmla="*/ 14 h 295"/>
                <a:gd name="T68" fmla="*/ 117 w 251"/>
                <a:gd name="T69" fmla="*/ 4 h 295"/>
                <a:gd name="T70" fmla="*/ 148 w 251"/>
                <a:gd name="T7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1" h="295">
                  <a:moveTo>
                    <a:pt x="148" y="0"/>
                  </a:moveTo>
                  <a:lnTo>
                    <a:pt x="178" y="4"/>
                  </a:lnTo>
                  <a:lnTo>
                    <a:pt x="204" y="12"/>
                  </a:lnTo>
                  <a:lnTo>
                    <a:pt x="224" y="28"/>
                  </a:lnTo>
                  <a:lnTo>
                    <a:pt x="239" y="49"/>
                  </a:lnTo>
                  <a:lnTo>
                    <a:pt x="247" y="77"/>
                  </a:lnTo>
                  <a:lnTo>
                    <a:pt x="251" y="111"/>
                  </a:lnTo>
                  <a:lnTo>
                    <a:pt x="251" y="295"/>
                  </a:lnTo>
                  <a:lnTo>
                    <a:pt x="200" y="295"/>
                  </a:lnTo>
                  <a:lnTo>
                    <a:pt x="200" y="117"/>
                  </a:lnTo>
                  <a:lnTo>
                    <a:pt x="198" y="93"/>
                  </a:lnTo>
                  <a:lnTo>
                    <a:pt x="192" y="75"/>
                  </a:lnTo>
                  <a:lnTo>
                    <a:pt x="184" y="61"/>
                  </a:lnTo>
                  <a:lnTo>
                    <a:pt x="172" y="51"/>
                  </a:lnTo>
                  <a:lnTo>
                    <a:pt x="156" y="45"/>
                  </a:lnTo>
                  <a:lnTo>
                    <a:pt x="136" y="43"/>
                  </a:lnTo>
                  <a:lnTo>
                    <a:pt x="113" y="47"/>
                  </a:lnTo>
                  <a:lnTo>
                    <a:pt x="91" y="55"/>
                  </a:lnTo>
                  <a:lnTo>
                    <a:pt x="75" y="69"/>
                  </a:lnTo>
                  <a:lnTo>
                    <a:pt x="61" y="89"/>
                  </a:lnTo>
                  <a:lnTo>
                    <a:pt x="53" y="113"/>
                  </a:lnTo>
                  <a:lnTo>
                    <a:pt x="51" y="142"/>
                  </a:lnTo>
                  <a:lnTo>
                    <a:pt x="51" y="295"/>
                  </a:lnTo>
                  <a:lnTo>
                    <a:pt x="0" y="295"/>
                  </a:lnTo>
                  <a:lnTo>
                    <a:pt x="0" y="8"/>
                  </a:lnTo>
                  <a:lnTo>
                    <a:pt x="25" y="8"/>
                  </a:lnTo>
                  <a:lnTo>
                    <a:pt x="35" y="8"/>
                  </a:lnTo>
                  <a:lnTo>
                    <a:pt x="41" y="10"/>
                  </a:lnTo>
                  <a:lnTo>
                    <a:pt x="45" y="16"/>
                  </a:lnTo>
                  <a:lnTo>
                    <a:pt x="49" y="20"/>
                  </a:lnTo>
                  <a:lnTo>
                    <a:pt x="49" y="28"/>
                  </a:lnTo>
                  <a:lnTo>
                    <a:pt x="49" y="51"/>
                  </a:lnTo>
                  <a:lnTo>
                    <a:pt x="65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348538" y="2152650"/>
              <a:ext cx="176213" cy="241300"/>
            </a:xfrm>
            <a:custGeom>
              <a:avLst/>
              <a:gdLst>
                <a:gd name="T0" fmla="*/ 143 w 222"/>
                <a:gd name="T1" fmla="*/ 2 h 303"/>
                <a:gd name="T2" fmla="*/ 194 w 222"/>
                <a:gd name="T3" fmla="*/ 16 h 303"/>
                <a:gd name="T4" fmla="*/ 196 w 222"/>
                <a:gd name="T5" fmla="*/ 65 h 303"/>
                <a:gd name="T6" fmla="*/ 141 w 222"/>
                <a:gd name="T7" fmla="*/ 43 h 303"/>
                <a:gd name="T8" fmla="*/ 95 w 222"/>
                <a:gd name="T9" fmla="*/ 45 h 303"/>
                <a:gd name="T10" fmla="*/ 69 w 222"/>
                <a:gd name="T11" fmla="*/ 57 h 303"/>
                <a:gd name="T12" fmla="*/ 61 w 222"/>
                <a:gd name="T13" fmla="*/ 73 h 303"/>
                <a:gd name="T14" fmla="*/ 61 w 222"/>
                <a:gd name="T15" fmla="*/ 93 h 303"/>
                <a:gd name="T16" fmla="*/ 71 w 222"/>
                <a:gd name="T17" fmla="*/ 107 h 303"/>
                <a:gd name="T18" fmla="*/ 87 w 222"/>
                <a:gd name="T19" fmla="*/ 115 h 303"/>
                <a:gd name="T20" fmla="*/ 150 w 222"/>
                <a:gd name="T21" fmla="*/ 135 h 303"/>
                <a:gd name="T22" fmla="*/ 206 w 222"/>
                <a:gd name="T23" fmla="*/ 166 h 303"/>
                <a:gd name="T24" fmla="*/ 222 w 222"/>
                <a:gd name="T25" fmla="*/ 214 h 303"/>
                <a:gd name="T26" fmla="*/ 210 w 222"/>
                <a:gd name="T27" fmla="*/ 259 h 303"/>
                <a:gd name="T28" fmla="*/ 172 w 222"/>
                <a:gd name="T29" fmla="*/ 293 h 303"/>
                <a:gd name="T30" fmla="*/ 113 w 222"/>
                <a:gd name="T31" fmla="*/ 303 h 303"/>
                <a:gd name="T32" fmla="*/ 49 w 222"/>
                <a:gd name="T33" fmla="*/ 293 h 303"/>
                <a:gd name="T34" fmla="*/ 0 w 222"/>
                <a:gd name="T35" fmla="*/ 265 h 303"/>
                <a:gd name="T36" fmla="*/ 43 w 222"/>
                <a:gd name="T37" fmla="*/ 242 h 303"/>
                <a:gd name="T38" fmla="*/ 87 w 222"/>
                <a:gd name="T39" fmla="*/ 257 h 303"/>
                <a:gd name="T40" fmla="*/ 137 w 222"/>
                <a:gd name="T41" fmla="*/ 257 h 303"/>
                <a:gd name="T42" fmla="*/ 168 w 222"/>
                <a:gd name="T43" fmla="*/ 236 h 303"/>
                <a:gd name="T44" fmla="*/ 170 w 222"/>
                <a:gd name="T45" fmla="*/ 206 h 303"/>
                <a:gd name="T46" fmla="*/ 164 w 222"/>
                <a:gd name="T47" fmla="*/ 192 h 303"/>
                <a:gd name="T48" fmla="*/ 146 w 222"/>
                <a:gd name="T49" fmla="*/ 182 h 303"/>
                <a:gd name="T50" fmla="*/ 81 w 222"/>
                <a:gd name="T51" fmla="*/ 160 h 303"/>
                <a:gd name="T52" fmla="*/ 28 w 222"/>
                <a:gd name="T53" fmla="*/ 131 h 303"/>
                <a:gd name="T54" fmla="*/ 10 w 222"/>
                <a:gd name="T55" fmla="*/ 83 h 303"/>
                <a:gd name="T56" fmla="*/ 18 w 222"/>
                <a:gd name="T57" fmla="*/ 47 h 303"/>
                <a:gd name="T58" fmla="*/ 32 w 222"/>
                <a:gd name="T59" fmla="*/ 28 h 303"/>
                <a:gd name="T60" fmla="*/ 55 w 222"/>
                <a:gd name="T61" fmla="*/ 12 h 303"/>
                <a:gd name="T62" fmla="*/ 95 w 222"/>
                <a:gd name="T63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2" h="303">
                  <a:moveTo>
                    <a:pt x="117" y="0"/>
                  </a:moveTo>
                  <a:lnTo>
                    <a:pt x="143" y="2"/>
                  </a:lnTo>
                  <a:lnTo>
                    <a:pt x="170" y="8"/>
                  </a:lnTo>
                  <a:lnTo>
                    <a:pt x="194" y="16"/>
                  </a:lnTo>
                  <a:lnTo>
                    <a:pt x="216" y="30"/>
                  </a:lnTo>
                  <a:lnTo>
                    <a:pt x="196" y="65"/>
                  </a:lnTo>
                  <a:lnTo>
                    <a:pt x="160" y="49"/>
                  </a:lnTo>
                  <a:lnTo>
                    <a:pt x="141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1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7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2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5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3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2" y="28"/>
                  </a:lnTo>
                  <a:lnTo>
                    <a:pt x="39" y="20"/>
                  </a:lnTo>
                  <a:lnTo>
                    <a:pt x="55" y="12"/>
                  </a:lnTo>
                  <a:lnTo>
                    <a:pt x="73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7575550" y="2068513"/>
              <a:ext cx="42863" cy="319087"/>
            </a:xfrm>
            <a:custGeom>
              <a:avLst/>
              <a:gdLst>
                <a:gd name="T0" fmla="*/ 2 w 54"/>
                <a:gd name="T1" fmla="*/ 115 h 402"/>
                <a:gd name="T2" fmla="*/ 54 w 54"/>
                <a:gd name="T3" fmla="*/ 115 h 402"/>
                <a:gd name="T4" fmla="*/ 54 w 54"/>
                <a:gd name="T5" fmla="*/ 402 h 402"/>
                <a:gd name="T6" fmla="*/ 2 w 54"/>
                <a:gd name="T7" fmla="*/ 402 h 402"/>
                <a:gd name="T8" fmla="*/ 2 w 54"/>
                <a:gd name="T9" fmla="*/ 115 h 402"/>
                <a:gd name="T10" fmla="*/ 0 w 54"/>
                <a:gd name="T11" fmla="*/ 0 h 402"/>
                <a:gd name="T12" fmla="*/ 54 w 54"/>
                <a:gd name="T13" fmla="*/ 0 h 402"/>
                <a:gd name="T14" fmla="*/ 54 w 54"/>
                <a:gd name="T15" fmla="*/ 57 h 402"/>
                <a:gd name="T16" fmla="*/ 0 w 54"/>
                <a:gd name="T17" fmla="*/ 57 h 402"/>
                <a:gd name="T18" fmla="*/ 0 w 54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2">
                  <a:moveTo>
                    <a:pt x="2" y="115"/>
                  </a:moveTo>
                  <a:lnTo>
                    <a:pt x="54" y="115"/>
                  </a:lnTo>
                  <a:lnTo>
                    <a:pt x="54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7669213" y="2060575"/>
              <a:ext cx="219075" cy="333375"/>
            </a:xfrm>
            <a:custGeom>
              <a:avLst/>
              <a:gdLst>
                <a:gd name="T0" fmla="*/ 141 w 278"/>
                <a:gd name="T1" fmla="*/ 160 h 420"/>
                <a:gd name="T2" fmla="*/ 115 w 278"/>
                <a:gd name="T3" fmla="*/ 164 h 420"/>
                <a:gd name="T4" fmla="*/ 93 w 278"/>
                <a:gd name="T5" fmla="*/ 174 h 420"/>
                <a:gd name="T6" fmla="*/ 77 w 278"/>
                <a:gd name="T7" fmla="*/ 190 h 420"/>
                <a:gd name="T8" fmla="*/ 64 w 278"/>
                <a:gd name="T9" fmla="*/ 210 h 420"/>
                <a:gd name="T10" fmla="*/ 58 w 278"/>
                <a:gd name="T11" fmla="*/ 238 h 420"/>
                <a:gd name="T12" fmla="*/ 54 w 278"/>
                <a:gd name="T13" fmla="*/ 269 h 420"/>
                <a:gd name="T14" fmla="*/ 58 w 278"/>
                <a:gd name="T15" fmla="*/ 301 h 420"/>
                <a:gd name="T16" fmla="*/ 64 w 278"/>
                <a:gd name="T17" fmla="*/ 327 h 420"/>
                <a:gd name="T18" fmla="*/ 77 w 278"/>
                <a:gd name="T19" fmla="*/ 349 h 420"/>
                <a:gd name="T20" fmla="*/ 93 w 278"/>
                <a:gd name="T21" fmla="*/ 365 h 420"/>
                <a:gd name="T22" fmla="*/ 115 w 278"/>
                <a:gd name="T23" fmla="*/ 372 h 420"/>
                <a:gd name="T24" fmla="*/ 141 w 278"/>
                <a:gd name="T25" fmla="*/ 376 h 420"/>
                <a:gd name="T26" fmla="*/ 167 w 278"/>
                <a:gd name="T27" fmla="*/ 372 h 420"/>
                <a:gd name="T28" fmla="*/ 186 w 278"/>
                <a:gd name="T29" fmla="*/ 363 h 420"/>
                <a:gd name="T30" fmla="*/ 204 w 278"/>
                <a:gd name="T31" fmla="*/ 347 h 420"/>
                <a:gd name="T32" fmla="*/ 216 w 278"/>
                <a:gd name="T33" fmla="*/ 325 h 420"/>
                <a:gd name="T34" fmla="*/ 224 w 278"/>
                <a:gd name="T35" fmla="*/ 299 h 420"/>
                <a:gd name="T36" fmla="*/ 226 w 278"/>
                <a:gd name="T37" fmla="*/ 269 h 420"/>
                <a:gd name="T38" fmla="*/ 224 w 278"/>
                <a:gd name="T39" fmla="*/ 236 h 420"/>
                <a:gd name="T40" fmla="*/ 218 w 278"/>
                <a:gd name="T41" fmla="*/ 210 h 420"/>
                <a:gd name="T42" fmla="*/ 204 w 278"/>
                <a:gd name="T43" fmla="*/ 188 h 420"/>
                <a:gd name="T44" fmla="*/ 188 w 278"/>
                <a:gd name="T45" fmla="*/ 174 h 420"/>
                <a:gd name="T46" fmla="*/ 167 w 278"/>
                <a:gd name="T47" fmla="*/ 164 h 420"/>
                <a:gd name="T48" fmla="*/ 141 w 278"/>
                <a:gd name="T49" fmla="*/ 160 h 420"/>
                <a:gd name="T50" fmla="*/ 226 w 278"/>
                <a:gd name="T51" fmla="*/ 0 h 420"/>
                <a:gd name="T52" fmla="*/ 278 w 278"/>
                <a:gd name="T53" fmla="*/ 0 h 420"/>
                <a:gd name="T54" fmla="*/ 278 w 278"/>
                <a:gd name="T55" fmla="*/ 412 h 420"/>
                <a:gd name="T56" fmla="*/ 250 w 278"/>
                <a:gd name="T57" fmla="*/ 412 h 420"/>
                <a:gd name="T58" fmla="*/ 242 w 278"/>
                <a:gd name="T59" fmla="*/ 412 h 420"/>
                <a:gd name="T60" fmla="*/ 236 w 278"/>
                <a:gd name="T61" fmla="*/ 410 h 420"/>
                <a:gd name="T62" fmla="*/ 230 w 278"/>
                <a:gd name="T63" fmla="*/ 406 h 420"/>
                <a:gd name="T64" fmla="*/ 228 w 278"/>
                <a:gd name="T65" fmla="*/ 400 h 420"/>
                <a:gd name="T66" fmla="*/ 226 w 278"/>
                <a:gd name="T67" fmla="*/ 392 h 420"/>
                <a:gd name="T68" fmla="*/ 226 w 278"/>
                <a:gd name="T69" fmla="*/ 370 h 420"/>
                <a:gd name="T70" fmla="*/ 210 w 278"/>
                <a:gd name="T71" fmla="*/ 390 h 420"/>
                <a:gd name="T72" fmla="*/ 188 w 278"/>
                <a:gd name="T73" fmla="*/ 406 h 420"/>
                <a:gd name="T74" fmla="*/ 161 w 278"/>
                <a:gd name="T75" fmla="*/ 416 h 420"/>
                <a:gd name="T76" fmla="*/ 129 w 278"/>
                <a:gd name="T77" fmla="*/ 420 h 420"/>
                <a:gd name="T78" fmla="*/ 99 w 278"/>
                <a:gd name="T79" fmla="*/ 418 h 420"/>
                <a:gd name="T80" fmla="*/ 73 w 278"/>
                <a:gd name="T81" fmla="*/ 410 h 420"/>
                <a:gd name="T82" fmla="*/ 52 w 278"/>
                <a:gd name="T83" fmla="*/ 396 h 420"/>
                <a:gd name="T84" fmla="*/ 34 w 278"/>
                <a:gd name="T85" fmla="*/ 378 h 420"/>
                <a:gd name="T86" fmla="*/ 20 w 278"/>
                <a:gd name="T87" fmla="*/ 357 h 420"/>
                <a:gd name="T88" fmla="*/ 10 w 278"/>
                <a:gd name="T89" fmla="*/ 331 h 420"/>
                <a:gd name="T90" fmla="*/ 2 w 278"/>
                <a:gd name="T91" fmla="*/ 301 h 420"/>
                <a:gd name="T92" fmla="*/ 0 w 278"/>
                <a:gd name="T93" fmla="*/ 269 h 420"/>
                <a:gd name="T94" fmla="*/ 2 w 278"/>
                <a:gd name="T95" fmla="*/ 236 h 420"/>
                <a:gd name="T96" fmla="*/ 10 w 278"/>
                <a:gd name="T97" fmla="*/ 208 h 420"/>
                <a:gd name="T98" fmla="*/ 20 w 278"/>
                <a:gd name="T99" fmla="*/ 182 h 420"/>
                <a:gd name="T100" fmla="*/ 36 w 278"/>
                <a:gd name="T101" fmla="*/ 160 h 420"/>
                <a:gd name="T102" fmla="*/ 54 w 278"/>
                <a:gd name="T103" fmla="*/ 141 h 420"/>
                <a:gd name="T104" fmla="*/ 77 w 278"/>
                <a:gd name="T105" fmla="*/ 129 h 420"/>
                <a:gd name="T106" fmla="*/ 103 w 278"/>
                <a:gd name="T107" fmla="*/ 119 h 420"/>
                <a:gd name="T108" fmla="*/ 133 w 278"/>
                <a:gd name="T109" fmla="*/ 117 h 420"/>
                <a:gd name="T110" fmla="*/ 163 w 278"/>
                <a:gd name="T111" fmla="*/ 121 h 420"/>
                <a:gd name="T112" fmla="*/ 188 w 278"/>
                <a:gd name="T113" fmla="*/ 129 h 420"/>
                <a:gd name="T114" fmla="*/ 208 w 278"/>
                <a:gd name="T115" fmla="*/ 143 h 420"/>
                <a:gd name="T116" fmla="*/ 226 w 278"/>
                <a:gd name="T117" fmla="*/ 162 h 420"/>
                <a:gd name="T118" fmla="*/ 226 w 278"/>
                <a:gd name="T11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8" h="420">
                  <a:moveTo>
                    <a:pt x="141" y="160"/>
                  </a:moveTo>
                  <a:lnTo>
                    <a:pt x="115" y="164"/>
                  </a:lnTo>
                  <a:lnTo>
                    <a:pt x="93" y="174"/>
                  </a:lnTo>
                  <a:lnTo>
                    <a:pt x="77" y="190"/>
                  </a:lnTo>
                  <a:lnTo>
                    <a:pt x="64" y="210"/>
                  </a:lnTo>
                  <a:lnTo>
                    <a:pt x="58" y="238"/>
                  </a:lnTo>
                  <a:lnTo>
                    <a:pt x="54" y="269"/>
                  </a:lnTo>
                  <a:lnTo>
                    <a:pt x="58" y="301"/>
                  </a:lnTo>
                  <a:lnTo>
                    <a:pt x="64" y="327"/>
                  </a:lnTo>
                  <a:lnTo>
                    <a:pt x="77" y="349"/>
                  </a:lnTo>
                  <a:lnTo>
                    <a:pt x="93" y="365"/>
                  </a:lnTo>
                  <a:lnTo>
                    <a:pt x="115" y="372"/>
                  </a:lnTo>
                  <a:lnTo>
                    <a:pt x="141" y="376"/>
                  </a:lnTo>
                  <a:lnTo>
                    <a:pt x="167" y="372"/>
                  </a:lnTo>
                  <a:lnTo>
                    <a:pt x="186" y="363"/>
                  </a:lnTo>
                  <a:lnTo>
                    <a:pt x="204" y="347"/>
                  </a:lnTo>
                  <a:lnTo>
                    <a:pt x="216" y="325"/>
                  </a:lnTo>
                  <a:lnTo>
                    <a:pt x="224" y="299"/>
                  </a:lnTo>
                  <a:lnTo>
                    <a:pt x="226" y="269"/>
                  </a:lnTo>
                  <a:lnTo>
                    <a:pt x="224" y="236"/>
                  </a:lnTo>
                  <a:lnTo>
                    <a:pt x="218" y="210"/>
                  </a:lnTo>
                  <a:lnTo>
                    <a:pt x="204" y="188"/>
                  </a:lnTo>
                  <a:lnTo>
                    <a:pt x="188" y="174"/>
                  </a:lnTo>
                  <a:lnTo>
                    <a:pt x="167" y="164"/>
                  </a:lnTo>
                  <a:lnTo>
                    <a:pt x="141" y="160"/>
                  </a:lnTo>
                  <a:close/>
                  <a:moveTo>
                    <a:pt x="226" y="0"/>
                  </a:moveTo>
                  <a:lnTo>
                    <a:pt x="278" y="0"/>
                  </a:lnTo>
                  <a:lnTo>
                    <a:pt x="278" y="412"/>
                  </a:lnTo>
                  <a:lnTo>
                    <a:pt x="250" y="412"/>
                  </a:lnTo>
                  <a:lnTo>
                    <a:pt x="242" y="412"/>
                  </a:lnTo>
                  <a:lnTo>
                    <a:pt x="236" y="410"/>
                  </a:lnTo>
                  <a:lnTo>
                    <a:pt x="230" y="406"/>
                  </a:lnTo>
                  <a:lnTo>
                    <a:pt x="228" y="400"/>
                  </a:lnTo>
                  <a:lnTo>
                    <a:pt x="226" y="392"/>
                  </a:lnTo>
                  <a:lnTo>
                    <a:pt x="226" y="370"/>
                  </a:lnTo>
                  <a:lnTo>
                    <a:pt x="210" y="390"/>
                  </a:lnTo>
                  <a:lnTo>
                    <a:pt x="188" y="406"/>
                  </a:lnTo>
                  <a:lnTo>
                    <a:pt x="161" y="416"/>
                  </a:lnTo>
                  <a:lnTo>
                    <a:pt x="129" y="420"/>
                  </a:lnTo>
                  <a:lnTo>
                    <a:pt x="99" y="418"/>
                  </a:lnTo>
                  <a:lnTo>
                    <a:pt x="73" y="410"/>
                  </a:lnTo>
                  <a:lnTo>
                    <a:pt x="52" y="396"/>
                  </a:lnTo>
                  <a:lnTo>
                    <a:pt x="34" y="378"/>
                  </a:lnTo>
                  <a:lnTo>
                    <a:pt x="20" y="357"/>
                  </a:lnTo>
                  <a:lnTo>
                    <a:pt x="10" y="331"/>
                  </a:lnTo>
                  <a:lnTo>
                    <a:pt x="2" y="301"/>
                  </a:lnTo>
                  <a:lnTo>
                    <a:pt x="0" y="269"/>
                  </a:lnTo>
                  <a:lnTo>
                    <a:pt x="2" y="236"/>
                  </a:lnTo>
                  <a:lnTo>
                    <a:pt x="10" y="208"/>
                  </a:lnTo>
                  <a:lnTo>
                    <a:pt x="20" y="182"/>
                  </a:lnTo>
                  <a:lnTo>
                    <a:pt x="36" y="160"/>
                  </a:lnTo>
                  <a:lnTo>
                    <a:pt x="54" y="141"/>
                  </a:lnTo>
                  <a:lnTo>
                    <a:pt x="77" y="129"/>
                  </a:lnTo>
                  <a:lnTo>
                    <a:pt x="103" y="119"/>
                  </a:lnTo>
                  <a:lnTo>
                    <a:pt x="133" y="117"/>
                  </a:lnTo>
                  <a:lnTo>
                    <a:pt x="163" y="121"/>
                  </a:lnTo>
                  <a:lnTo>
                    <a:pt x="188" y="129"/>
                  </a:lnTo>
                  <a:lnTo>
                    <a:pt x="208" y="143"/>
                  </a:lnTo>
                  <a:lnTo>
                    <a:pt x="226" y="16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940675" y="2152650"/>
              <a:ext cx="204788" cy="241300"/>
            </a:xfrm>
            <a:custGeom>
              <a:avLst/>
              <a:gdLst>
                <a:gd name="T0" fmla="*/ 139 w 258"/>
                <a:gd name="T1" fmla="*/ 43 h 303"/>
                <a:gd name="T2" fmla="*/ 117 w 258"/>
                <a:gd name="T3" fmla="*/ 45 h 303"/>
                <a:gd name="T4" fmla="*/ 97 w 258"/>
                <a:gd name="T5" fmla="*/ 51 h 303"/>
                <a:gd name="T6" fmla="*/ 81 w 258"/>
                <a:gd name="T7" fmla="*/ 65 h 303"/>
                <a:gd name="T8" fmla="*/ 67 w 258"/>
                <a:gd name="T9" fmla="*/ 81 h 303"/>
                <a:gd name="T10" fmla="*/ 57 w 258"/>
                <a:gd name="T11" fmla="*/ 101 h 303"/>
                <a:gd name="T12" fmla="*/ 54 w 258"/>
                <a:gd name="T13" fmla="*/ 125 h 303"/>
                <a:gd name="T14" fmla="*/ 208 w 258"/>
                <a:gd name="T15" fmla="*/ 125 h 303"/>
                <a:gd name="T16" fmla="*/ 208 w 258"/>
                <a:gd name="T17" fmla="*/ 121 h 303"/>
                <a:gd name="T18" fmla="*/ 206 w 258"/>
                <a:gd name="T19" fmla="*/ 97 h 303"/>
                <a:gd name="T20" fmla="*/ 200 w 258"/>
                <a:gd name="T21" fmla="*/ 77 h 303"/>
                <a:gd name="T22" fmla="*/ 190 w 258"/>
                <a:gd name="T23" fmla="*/ 63 h 303"/>
                <a:gd name="T24" fmla="*/ 176 w 258"/>
                <a:gd name="T25" fmla="*/ 51 h 303"/>
                <a:gd name="T26" fmla="*/ 161 w 258"/>
                <a:gd name="T27" fmla="*/ 45 h 303"/>
                <a:gd name="T28" fmla="*/ 139 w 258"/>
                <a:gd name="T29" fmla="*/ 43 h 303"/>
                <a:gd name="T30" fmla="*/ 139 w 258"/>
                <a:gd name="T31" fmla="*/ 0 h 303"/>
                <a:gd name="T32" fmla="*/ 166 w 258"/>
                <a:gd name="T33" fmla="*/ 2 h 303"/>
                <a:gd name="T34" fmla="*/ 190 w 258"/>
                <a:gd name="T35" fmla="*/ 10 h 303"/>
                <a:gd name="T36" fmla="*/ 210 w 258"/>
                <a:gd name="T37" fmla="*/ 22 h 303"/>
                <a:gd name="T38" fmla="*/ 226 w 258"/>
                <a:gd name="T39" fmla="*/ 35 h 303"/>
                <a:gd name="T40" fmla="*/ 240 w 258"/>
                <a:gd name="T41" fmla="*/ 55 h 303"/>
                <a:gd name="T42" fmla="*/ 250 w 258"/>
                <a:gd name="T43" fmla="*/ 77 h 303"/>
                <a:gd name="T44" fmla="*/ 256 w 258"/>
                <a:gd name="T45" fmla="*/ 103 h 303"/>
                <a:gd name="T46" fmla="*/ 258 w 258"/>
                <a:gd name="T47" fmla="*/ 131 h 303"/>
                <a:gd name="T48" fmla="*/ 254 w 258"/>
                <a:gd name="T49" fmla="*/ 164 h 303"/>
                <a:gd name="T50" fmla="*/ 52 w 258"/>
                <a:gd name="T51" fmla="*/ 164 h 303"/>
                <a:gd name="T52" fmla="*/ 55 w 258"/>
                <a:gd name="T53" fmla="*/ 192 h 303"/>
                <a:gd name="T54" fmla="*/ 65 w 258"/>
                <a:gd name="T55" fmla="*/ 216 h 303"/>
                <a:gd name="T56" fmla="*/ 79 w 258"/>
                <a:gd name="T57" fmla="*/ 236 h 303"/>
                <a:gd name="T58" fmla="*/ 99 w 258"/>
                <a:gd name="T59" fmla="*/ 248 h 303"/>
                <a:gd name="T60" fmla="*/ 123 w 258"/>
                <a:gd name="T61" fmla="*/ 255 h 303"/>
                <a:gd name="T62" fmla="*/ 151 w 258"/>
                <a:gd name="T63" fmla="*/ 259 h 303"/>
                <a:gd name="T64" fmla="*/ 180 w 258"/>
                <a:gd name="T65" fmla="*/ 255 h 303"/>
                <a:gd name="T66" fmla="*/ 204 w 258"/>
                <a:gd name="T67" fmla="*/ 249 h 303"/>
                <a:gd name="T68" fmla="*/ 224 w 258"/>
                <a:gd name="T69" fmla="*/ 236 h 303"/>
                <a:gd name="T70" fmla="*/ 246 w 258"/>
                <a:gd name="T71" fmla="*/ 269 h 303"/>
                <a:gd name="T72" fmla="*/ 226 w 258"/>
                <a:gd name="T73" fmla="*/ 285 h 303"/>
                <a:gd name="T74" fmla="*/ 202 w 258"/>
                <a:gd name="T75" fmla="*/ 295 h 303"/>
                <a:gd name="T76" fmla="*/ 176 w 258"/>
                <a:gd name="T77" fmla="*/ 301 h 303"/>
                <a:gd name="T78" fmla="*/ 147 w 258"/>
                <a:gd name="T79" fmla="*/ 303 h 303"/>
                <a:gd name="T80" fmla="*/ 115 w 258"/>
                <a:gd name="T81" fmla="*/ 301 h 303"/>
                <a:gd name="T82" fmla="*/ 85 w 258"/>
                <a:gd name="T83" fmla="*/ 293 h 303"/>
                <a:gd name="T84" fmla="*/ 61 w 258"/>
                <a:gd name="T85" fmla="*/ 281 h 303"/>
                <a:gd name="T86" fmla="*/ 40 w 258"/>
                <a:gd name="T87" fmla="*/ 263 h 303"/>
                <a:gd name="T88" fmla="*/ 24 w 258"/>
                <a:gd name="T89" fmla="*/ 242 h 303"/>
                <a:gd name="T90" fmla="*/ 10 w 258"/>
                <a:gd name="T91" fmla="*/ 216 h 303"/>
                <a:gd name="T92" fmla="*/ 2 w 258"/>
                <a:gd name="T93" fmla="*/ 184 h 303"/>
                <a:gd name="T94" fmla="*/ 0 w 258"/>
                <a:gd name="T95" fmla="*/ 148 h 303"/>
                <a:gd name="T96" fmla="*/ 2 w 258"/>
                <a:gd name="T97" fmla="*/ 115 h 303"/>
                <a:gd name="T98" fmla="*/ 10 w 258"/>
                <a:gd name="T99" fmla="*/ 85 h 303"/>
                <a:gd name="T100" fmla="*/ 24 w 258"/>
                <a:gd name="T101" fmla="*/ 59 h 303"/>
                <a:gd name="T102" fmla="*/ 40 w 258"/>
                <a:gd name="T103" fmla="*/ 39 h 303"/>
                <a:gd name="T104" fmla="*/ 59 w 258"/>
                <a:gd name="T105" fmla="*/ 22 h 303"/>
                <a:gd name="T106" fmla="*/ 83 w 258"/>
                <a:gd name="T107" fmla="*/ 10 h 303"/>
                <a:gd name="T108" fmla="*/ 109 w 258"/>
                <a:gd name="T109" fmla="*/ 2 h 303"/>
                <a:gd name="T110" fmla="*/ 139 w 258"/>
                <a:gd name="T1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3">
                  <a:moveTo>
                    <a:pt x="139" y="43"/>
                  </a:moveTo>
                  <a:lnTo>
                    <a:pt x="117" y="45"/>
                  </a:lnTo>
                  <a:lnTo>
                    <a:pt x="97" y="51"/>
                  </a:lnTo>
                  <a:lnTo>
                    <a:pt x="81" y="65"/>
                  </a:lnTo>
                  <a:lnTo>
                    <a:pt x="67" y="81"/>
                  </a:lnTo>
                  <a:lnTo>
                    <a:pt x="57" y="101"/>
                  </a:lnTo>
                  <a:lnTo>
                    <a:pt x="54" y="125"/>
                  </a:lnTo>
                  <a:lnTo>
                    <a:pt x="208" y="125"/>
                  </a:lnTo>
                  <a:lnTo>
                    <a:pt x="208" y="121"/>
                  </a:lnTo>
                  <a:lnTo>
                    <a:pt x="206" y="97"/>
                  </a:lnTo>
                  <a:lnTo>
                    <a:pt x="200" y="77"/>
                  </a:lnTo>
                  <a:lnTo>
                    <a:pt x="190" y="63"/>
                  </a:lnTo>
                  <a:lnTo>
                    <a:pt x="176" y="51"/>
                  </a:lnTo>
                  <a:lnTo>
                    <a:pt x="161" y="45"/>
                  </a:lnTo>
                  <a:lnTo>
                    <a:pt x="139" y="43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2"/>
                  </a:lnTo>
                  <a:lnTo>
                    <a:pt x="226" y="35"/>
                  </a:lnTo>
                  <a:lnTo>
                    <a:pt x="240" y="55"/>
                  </a:lnTo>
                  <a:lnTo>
                    <a:pt x="250" y="77"/>
                  </a:lnTo>
                  <a:lnTo>
                    <a:pt x="256" y="103"/>
                  </a:lnTo>
                  <a:lnTo>
                    <a:pt x="258" y="131"/>
                  </a:lnTo>
                  <a:lnTo>
                    <a:pt x="254" y="164"/>
                  </a:lnTo>
                  <a:lnTo>
                    <a:pt x="52" y="164"/>
                  </a:lnTo>
                  <a:lnTo>
                    <a:pt x="55" y="192"/>
                  </a:lnTo>
                  <a:lnTo>
                    <a:pt x="65" y="216"/>
                  </a:lnTo>
                  <a:lnTo>
                    <a:pt x="79" y="236"/>
                  </a:lnTo>
                  <a:lnTo>
                    <a:pt x="99" y="248"/>
                  </a:lnTo>
                  <a:lnTo>
                    <a:pt x="123" y="255"/>
                  </a:lnTo>
                  <a:lnTo>
                    <a:pt x="151" y="259"/>
                  </a:lnTo>
                  <a:lnTo>
                    <a:pt x="180" y="255"/>
                  </a:lnTo>
                  <a:lnTo>
                    <a:pt x="204" y="249"/>
                  </a:lnTo>
                  <a:lnTo>
                    <a:pt x="224" y="236"/>
                  </a:lnTo>
                  <a:lnTo>
                    <a:pt x="246" y="269"/>
                  </a:lnTo>
                  <a:lnTo>
                    <a:pt x="226" y="285"/>
                  </a:lnTo>
                  <a:lnTo>
                    <a:pt x="202" y="295"/>
                  </a:lnTo>
                  <a:lnTo>
                    <a:pt x="176" y="301"/>
                  </a:lnTo>
                  <a:lnTo>
                    <a:pt x="147" y="303"/>
                  </a:lnTo>
                  <a:lnTo>
                    <a:pt x="115" y="301"/>
                  </a:lnTo>
                  <a:lnTo>
                    <a:pt x="85" y="293"/>
                  </a:lnTo>
                  <a:lnTo>
                    <a:pt x="61" y="281"/>
                  </a:lnTo>
                  <a:lnTo>
                    <a:pt x="40" y="263"/>
                  </a:lnTo>
                  <a:lnTo>
                    <a:pt x="24" y="242"/>
                  </a:lnTo>
                  <a:lnTo>
                    <a:pt x="10" y="216"/>
                  </a:lnTo>
                  <a:lnTo>
                    <a:pt x="2" y="184"/>
                  </a:lnTo>
                  <a:lnTo>
                    <a:pt x="0" y="148"/>
                  </a:lnTo>
                  <a:lnTo>
                    <a:pt x="2" y="115"/>
                  </a:lnTo>
                  <a:lnTo>
                    <a:pt x="10" y="85"/>
                  </a:lnTo>
                  <a:lnTo>
                    <a:pt x="24" y="59"/>
                  </a:lnTo>
                  <a:lnTo>
                    <a:pt x="40" y="39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94189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4" y="1604434"/>
            <a:ext cx="10970683" cy="4567767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133">
                <a:solidFill>
                  <a:schemeClr val="tx2"/>
                </a:solidFill>
              </a:defRPr>
            </a:lvl3pPr>
            <a:lvl4pPr>
              <a:defRPr sz="1867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18pt Intel Clear body text</a:t>
            </a:r>
          </a:p>
          <a:p>
            <a:pPr lvl="1"/>
            <a:r>
              <a:rPr lang="en-US" dirty="0"/>
              <a:t>18pt Intel Clear bullet one</a:t>
            </a:r>
          </a:p>
          <a:p>
            <a:pPr lvl="2"/>
            <a:r>
              <a:rPr lang="en-US" dirty="0"/>
              <a:t>16pt Intel Clear sub-bullet</a:t>
            </a:r>
          </a:p>
          <a:p>
            <a:pPr lvl="3"/>
            <a:r>
              <a:rPr lang="en-US" dirty="0"/>
              <a:t>14pt Intel Clear fourth level</a:t>
            </a:r>
          </a:p>
          <a:p>
            <a:pPr lvl="4"/>
            <a:r>
              <a:rPr lang="en-US" dirty="0"/>
              <a:t>12pt Intel Clear fifth level</a:t>
            </a:r>
          </a:p>
        </p:txBody>
      </p:sp>
    </p:spTree>
    <p:extLst>
      <p:ext uri="{BB962C8B-B14F-4D97-AF65-F5344CB8AC3E}">
        <p14:creationId xmlns:p14="http://schemas.microsoft.com/office/powerpoint/2010/main" val="230863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l_wht_rgb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3273" y="6204476"/>
            <a:ext cx="719979" cy="47440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6885A37-9B51-4B29-A440-FC578471DE31}" type="slidenum">
              <a:rPr/>
              <a:pPr/>
              <a:t>‹#›</a:t>
            </a:fld>
            <a:endParaRPr/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8"/>
            <a:ext cx="10972800" cy="722314"/>
          </a:xfrm>
        </p:spPr>
        <p:txBody>
          <a:bodyPr/>
          <a:lstStyle>
            <a:lvl1pPr>
              <a:defRPr b="0" i="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kumimoji="0" lang="en-US" sz="5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rPr>
              <a:t>44pt medium headline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5" y="1604437"/>
            <a:ext cx="10970683" cy="45677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2417">
                <a:solidFill>
                  <a:schemeClr val="bg1"/>
                </a:solidFill>
              </a:defRPr>
            </a:lvl2pPr>
            <a:lvl3pPr>
              <a:defRPr sz="2417">
                <a:solidFill>
                  <a:schemeClr val="bg1"/>
                </a:solidFill>
              </a:defRPr>
            </a:lvl3pPr>
            <a:lvl4pPr>
              <a:defRPr sz="2167"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18pt Intel Clear body text</a:t>
            </a:r>
          </a:p>
          <a:p>
            <a:pPr lvl="1"/>
            <a:r>
              <a:rPr lang="en-US" dirty="0"/>
              <a:t>18pt Intel Clear bullet one</a:t>
            </a:r>
          </a:p>
          <a:p>
            <a:pPr lvl="2"/>
            <a:r>
              <a:rPr lang="en-US" dirty="0"/>
              <a:t>18pt Intel Clear sub-bullet</a:t>
            </a:r>
          </a:p>
          <a:p>
            <a:pPr lvl="3"/>
            <a:r>
              <a:rPr lang="en-US" dirty="0"/>
              <a:t>16pt Intel Clear fourth level</a:t>
            </a:r>
          </a:p>
          <a:p>
            <a:pPr lvl="4"/>
            <a:r>
              <a:rPr lang="en-US" dirty="0" err="1"/>
              <a:t>14pt</a:t>
            </a:r>
            <a:r>
              <a:rPr lang="en-US" dirty="0"/>
              <a:t> Intel Clear fifth level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prstClr val="white"/>
                </a:solidFill>
              </a:rPr>
              <a:t>Intel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983274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l_wht_rgb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3273" y="6204476"/>
            <a:ext cx="719979" cy="47440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6885A37-9B51-4B29-A440-FC578471DE31}" type="slidenum">
              <a:rPr/>
              <a:pPr/>
              <a:t>‹#›</a:t>
            </a:fld>
            <a:endParaRPr/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8"/>
            <a:ext cx="10972800" cy="722314"/>
          </a:xfrm>
        </p:spPr>
        <p:txBody>
          <a:bodyPr/>
          <a:lstStyle>
            <a:lvl1pPr>
              <a:defRPr b="0" i="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kumimoji="0" lang="en-US" sz="5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rPr>
              <a:t>44pt medium headline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5" y="1604437"/>
            <a:ext cx="10970683" cy="45677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2417">
                <a:solidFill>
                  <a:schemeClr val="bg1"/>
                </a:solidFill>
              </a:defRPr>
            </a:lvl2pPr>
            <a:lvl3pPr>
              <a:defRPr sz="2417">
                <a:solidFill>
                  <a:schemeClr val="bg1"/>
                </a:solidFill>
              </a:defRPr>
            </a:lvl3pPr>
            <a:lvl4pPr>
              <a:defRPr sz="2167"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18pt Intel Clear body text</a:t>
            </a:r>
          </a:p>
          <a:p>
            <a:pPr lvl="1"/>
            <a:r>
              <a:rPr lang="en-US" dirty="0"/>
              <a:t>18pt Intel Clear bullet one</a:t>
            </a:r>
          </a:p>
          <a:p>
            <a:pPr lvl="2"/>
            <a:r>
              <a:rPr lang="en-US" dirty="0"/>
              <a:t>18pt Intel Clear sub-bullet</a:t>
            </a:r>
          </a:p>
          <a:p>
            <a:pPr lvl="3"/>
            <a:r>
              <a:rPr lang="en-US" dirty="0"/>
              <a:t>16pt Intel Clear fourth level</a:t>
            </a:r>
          </a:p>
          <a:p>
            <a:pPr lvl="4"/>
            <a:r>
              <a:rPr lang="en-US" dirty="0" err="1"/>
              <a:t>14pt</a:t>
            </a:r>
            <a:r>
              <a:rPr lang="en-US" dirty="0"/>
              <a:t> Intel Clear fifth level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prstClr val="white"/>
                </a:solidFill>
              </a:rPr>
              <a:t>Intel Confidential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prstClr val="white"/>
                </a:solidFill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prstClr val="white"/>
                </a:solidFill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997153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2916" y="3305897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6667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50pt Intel Clear pro Title</a:t>
            </a:r>
            <a:br>
              <a:rPr lang="en-US" dirty="0"/>
            </a:br>
            <a:r>
              <a:rPr lang="en-US" dirty="0"/>
              <a:t>with Linear gradient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4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</p:spTree>
    <p:extLst>
      <p:ext uri="{BB962C8B-B14F-4D97-AF65-F5344CB8AC3E}">
        <p14:creationId xmlns:p14="http://schemas.microsoft.com/office/powerpoint/2010/main" val="126377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604433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867" dirty="0" smtClean="0">
                <a:solidFill>
                  <a:schemeClr val="tx2"/>
                </a:solidFill>
              </a:defRPr>
            </a:lvl3pPr>
            <a:lvl4pPr>
              <a:defRPr lang="en-US" sz="1600" dirty="0" smtClean="0">
                <a:solidFill>
                  <a:schemeClr val="tx2"/>
                </a:solidFill>
              </a:defRPr>
            </a:lvl4pPr>
            <a:lvl5pPr>
              <a:defRPr lang="en-US" sz="16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1018" y="1257907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>
                <a:latin typeface="Arial"/>
              </a:rPr>
              <a:t>Click icon to add picture</a:t>
            </a:r>
            <a:endParaRPr lang="en-US" sz="1467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441018" y="3791863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>
                <a:latin typeface="Arial"/>
              </a:rPr>
              <a:t>Click icon to add picture</a:t>
            </a:r>
            <a:endParaRPr lang="en-US" sz="1467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4762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604433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867" dirty="0" smtClean="0">
                <a:solidFill>
                  <a:schemeClr val="tx2"/>
                </a:solidFill>
              </a:defRPr>
            </a:lvl3pPr>
            <a:lvl4pPr>
              <a:defRPr lang="en-US" sz="1600" dirty="0" smtClean="0">
                <a:solidFill>
                  <a:schemeClr val="tx2"/>
                </a:solidFill>
              </a:defRPr>
            </a:lvl4pPr>
            <a:lvl5pPr>
              <a:defRPr lang="en-US" sz="16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237817" y="1604433"/>
            <a:ext cx="5340352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867" dirty="0" smtClean="0">
                <a:solidFill>
                  <a:schemeClr val="tx2"/>
                </a:solidFill>
              </a:defRPr>
            </a:lvl3pPr>
            <a:lvl4pPr>
              <a:defRPr lang="en-US" sz="1600" dirty="0" smtClean="0">
                <a:solidFill>
                  <a:schemeClr val="tx2"/>
                </a:solidFill>
              </a:defRPr>
            </a:lvl4pPr>
            <a:lvl5pPr>
              <a:defRPr lang="en-US" sz="16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428203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7485" y="1604434"/>
            <a:ext cx="10970684" cy="4567767"/>
          </a:xfrm>
        </p:spPr>
        <p:txBody>
          <a:bodyPr anchor="ctr" anchorCtr="0"/>
          <a:lstStyle>
            <a:lvl1pPr marL="253994" indent="-253994">
              <a:defRPr sz="48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556670" indent="-300559">
              <a:buFont typeface="Intel Clear" pitchFamily="34" charset="0"/>
              <a:buChar char="–"/>
              <a:defRPr sz="1600" baseline="0">
                <a:latin typeface="+mn-lt"/>
                <a:cs typeface="Arial" panose="020B0604020202020204" pitchFamily="34" charset="0"/>
              </a:defRPr>
            </a:lvl2pPr>
            <a:lvl3pPr marL="914377" indent="-304792">
              <a:buFont typeface="Intel Clear" pitchFamily="34" charset="0"/>
              <a:buChar char="–"/>
              <a:defRPr sz="1600">
                <a:latin typeface="+mn-lt"/>
              </a:defRPr>
            </a:lvl3pPr>
            <a:lvl4pPr>
              <a:buFont typeface="Intel Clear" pitchFamily="34" charset="0"/>
              <a:buChar char="–"/>
              <a:defRPr sz="1467">
                <a:latin typeface="+mn-lt"/>
              </a:defRPr>
            </a:lvl4pPr>
            <a:lvl5pPr>
              <a:buFont typeface="Intel Clear" pitchFamily="34" charset="0"/>
              <a:buChar char="–"/>
              <a:defRPr sz="1400">
                <a:latin typeface="+mn-lt"/>
              </a:defRPr>
            </a:lvl5pPr>
          </a:lstStyle>
          <a:p>
            <a:pPr lvl="0"/>
            <a:r>
              <a:rPr lang="en-US" dirty="0"/>
              <a:t>“36pt Intel Clear Bold Text”</a:t>
            </a:r>
          </a:p>
          <a:p>
            <a:pPr lvl="1"/>
            <a:r>
              <a:rPr lang="en-US" dirty="0" err="1"/>
              <a:t>12pt</a:t>
            </a:r>
            <a:r>
              <a:rPr lang="en-US" dirty="0"/>
              <a:t> Attribution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589733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+mj-lt"/>
              </a:defRPr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432516"/>
            <a:ext cx="2844800" cy="365125"/>
          </a:xfrm>
        </p:spPr>
        <p:txBody>
          <a:bodyPr/>
          <a:lstStyle/>
          <a:p>
            <a:fld id="{F928D49C-7AAD-42A7-9471-114E7580396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336200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5"/>
            <a:ext cx="12192000" cy="2926292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432516"/>
            <a:ext cx="2844800" cy="365125"/>
          </a:xfrm>
        </p:spPr>
        <p:txBody>
          <a:bodyPr/>
          <a:lstStyle/>
          <a:p>
            <a:fld id="{F928D49C-7AAD-42A7-9471-114E7580396C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604433"/>
            <a:ext cx="5342468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867" dirty="0" smtClean="0">
                <a:solidFill>
                  <a:schemeClr val="tx2"/>
                </a:solidFill>
              </a:defRPr>
            </a:lvl3pPr>
            <a:lvl4pPr>
              <a:defRPr lang="en-US" sz="1600" dirty="0" smtClean="0">
                <a:solidFill>
                  <a:schemeClr val="tx2"/>
                </a:solidFill>
              </a:defRPr>
            </a:lvl4pPr>
            <a:lvl5pPr>
              <a:defRPr lang="en-US" sz="16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37817" y="1604433"/>
            <a:ext cx="5340352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867" dirty="0" smtClean="0">
                <a:solidFill>
                  <a:schemeClr val="tx2"/>
                </a:solidFill>
              </a:defRPr>
            </a:lvl3pPr>
            <a:lvl4pPr>
              <a:defRPr lang="en-US" sz="1600" dirty="0" smtClean="0">
                <a:solidFill>
                  <a:schemeClr val="tx2"/>
                </a:solidFill>
              </a:defRPr>
            </a:lvl4pPr>
            <a:lvl5pPr>
              <a:defRPr lang="en-US" sz="16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45983" y="6634394"/>
            <a:ext cx="18473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33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147400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40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2116" y="6345936"/>
            <a:ext cx="12192000" cy="512064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6554" y="6440786"/>
            <a:ext cx="485781" cy="3201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11624735" y="6432680"/>
            <a:ext cx="3175" cy="316992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484" y="413507"/>
            <a:ext cx="10972800" cy="11582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28pt Intel Clear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484" y="1604434"/>
            <a:ext cx="10970683" cy="456776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18pt Intel Clear body text</a:t>
            </a:r>
          </a:p>
          <a:p>
            <a:pPr lvl="1"/>
            <a:r>
              <a:rPr lang="en-US" dirty="0"/>
              <a:t>16pt Intel Clear bullet one</a:t>
            </a:r>
          </a:p>
          <a:p>
            <a:pPr lvl="2"/>
            <a:r>
              <a:rPr lang="en-US" dirty="0"/>
              <a:t>16pt Intel Clear sub-bullet</a:t>
            </a:r>
          </a:p>
          <a:p>
            <a:pPr lvl="3"/>
            <a:r>
              <a:rPr lang="en-US" dirty="0" err="1"/>
              <a:t>14pt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14pt</a:t>
            </a:r>
            <a:r>
              <a:rPr lang="en-US" dirty="0"/>
              <a:t> Intel Clear 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63136" y="6432516"/>
            <a:ext cx="284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67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F928D49C-7AAD-42A7-9471-114E758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93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609585" rtl="0" eaLnBrk="1" latinLnBrk="0" hangingPunct="1">
        <a:lnSpc>
          <a:spcPct val="100000"/>
        </a:lnSpc>
        <a:spcBef>
          <a:spcPct val="0"/>
        </a:spcBef>
        <a:buNone/>
        <a:defRPr sz="3733" b="0" i="0" kern="1200" spc="0" baseline="0">
          <a:solidFill>
            <a:schemeClr val="tx2"/>
          </a:solidFill>
          <a:latin typeface="+mj-lt"/>
          <a:ea typeface="Intel Clear"/>
          <a:cs typeface="Arial" panose="020B0604020202020204" pitchFamily="34" charset="0"/>
        </a:defRPr>
      </a:lvl1pPr>
    </p:titleStyle>
    <p:bodyStyle>
      <a:lvl1pPr marL="0" indent="0" algn="l" defTabSz="609585" rtl="0" eaLnBrk="1" latinLnBrk="0" hangingPunct="1">
        <a:spcBef>
          <a:spcPts val="1600"/>
        </a:spcBef>
        <a:spcAft>
          <a:spcPts val="0"/>
        </a:spcAft>
        <a:buFont typeface="Wingdings" panose="05000000000000000000" pitchFamily="2" charset="2"/>
        <a:buNone/>
        <a:defRPr sz="2400" b="0" kern="1200">
          <a:solidFill>
            <a:srgbClr val="0071C5"/>
          </a:solidFill>
          <a:latin typeface="+mn-lt"/>
          <a:ea typeface="+mn-ea"/>
          <a:cs typeface="Arial" panose="020B0604020202020204" pitchFamily="34" charset="0"/>
        </a:defRPr>
      </a:lvl1pPr>
      <a:lvl2pPr marL="300559" indent="-300559" algn="l" defTabSz="609585" rtl="0" eaLnBrk="1" latinLnBrk="0" hangingPunct="1">
        <a:spcBef>
          <a:spcPts val="1600"/>
        </a:spcBef>
        <a:buFont typeface="Wingdings" charset="2"/>
        <a:buChar char="§"/>
        <a:defRPr sz="2133" kern="1200" baseline="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761981" indent="-304792" algn="l" defTabSz="609585" rtl="0" eaLnBrk="1" latinLnBrk="0" hangingPunct="1">
        <a:spcBef>
          <a:spcPts val="1067"/>
        </a:spcBef>
        <a:buFont typeface="Intel Clear" panose="020B0604020203020204" pitchFamily="34" charset="0"/>
        <a:buChar char="–"/>
        <a:defRPr sz="2133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1293252" indent="-304792" algn="l" defTabSz="609585" rtl="0" eaLnBrk="1" latinLnBrk="0" hangingPunct="1">
        <a:spcBef>
          <a:spcPct val="20000"/>
        </a:spcBef>
        <a:buFont typeface="Arial"/>
        <a:buChar char="–"/>
        <a:defRPr sz="1867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1758907" indent="-304792" algn="l" defTabSz="609585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867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6406896"/>
            <a:ext cx="12192000" cy="451104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633712" y="6516195"/>
            <a:ext cx="0" cy="238125"/>
          </a:xfrm>
          <a:prstGeom prst="line">
            <a:avLst/>
          </a:prstGeom>
          <a:ln w="317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950" y="414529"/>
            <a:ext cx="11248101" cy="65659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950" y="1558456"/>
            <a:ext cx="11248101" cy="42851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97792" y="6553185"/>
            <a:ext cx="170987" cy="164148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0" tIns="0" rIns="0" bIns="0" anchor="ctr" anchorCtr="0">
            <a:spAutoFit/>
          </a:bodyPr>
          <a:lstStyle>
            <a:lvl1pPr algn="l">
              <a:defRPr lang="en-US" sz="1067" smtClean="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E6885A37-9B51-4B29-A440-FC578471DE31}" type="slidenum">
              <a:rPr/>
              <a:pPr/>
              <a:t>‹#›</a:t>
            </a:fld>
            <a:endParaRPr/>
          </a:p>
        </p:txBody>
      </p:sp>
      <p:grpSp>
        <p:nvGrpSpPr>
          <p:cNvPr id="15" name="Group 14"/>
          <p:cNvGrpSpPr/>
          <p:nvPr/>
        </p:nvGrpSpPr>
        <p:grpSpPr>
          <a:xfrm>
            <a:off x="11027965" y="6486789"/>
            <a:ext cx="452539" cy="298259"/>
            <a:chOff x="451796" y="386081"/>
            <a:chExt cx="1249194" cy="823318"/>
          </a:xfrm>
        </p:grpSpPr>
        <p:sp>
          <p:nvSpPr>
            <p:cNvPr id="16" name="Freeform 36"/>
            <p:cNvSpPr>
              <a:spLocks noEditPoints="1"/>
            </p:cNvSpPr>
            <p:nvPr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1905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4" r:id="rId2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9170" rtl="0" eaLnBrk="1" latinLnBrk="0" hangingPunct="1">
        <a:lnSpc>
          <a:spcPct val="80000"/>
        </a:lnSpc>
        <a:spcBef>
          <a:spcPct val="0"/>
        </a:spcBef>
        <a:buNone/>
        <a:defRPr sz="5333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800"/>
        </a:spcBef>
        <a:buClr>
          <a:schemeClr val="accent2"/>
        </a:buClr>
        <a:buFontTx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28594" indent="-228594" algn="l" defTabSz="1219170" rtl="0" eaLnBrk="1" latinLnBrk="0" hangingPunct="1">
        <a:spcBef>
          <a:spcPts val="800"/>
        </a:spcBef>
        <a:buClr>
          <a:schemeClr val="tx2"/>
        </a:buClr>
        <a:buFont typeface="Arial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463539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681550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133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18610" indent="-224361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186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2276" y="2784689"/>
            <a:ext cx="10950515" cy="147002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800" dirty="0"/>
              <a:t>Summary of offline discussion on multiple SCTP for NG</a:t>
            </a:r>
            <a:br>
              <a:rPr lang="en-US" sz="4800" dirty="0"/>
            </a:b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71760" y="182880"/>
            <a:ext cx="1920240" cy="436881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b="1" dirty="0"/>
              <a:t>R3-191123</a:t>
            </a:r>
          </a:p>
        </p:txBody>
      </p:sp>
    </p:spTree>
    <p:extLst>
      <p:ext uri="{BB962C8B-B14F-4D97-AF65-F5344CB8AC3E}">
        <p14:creationId xmlns:p14="http://schemas.microsoft.com/office/powerpoint/2010/main" val="305045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6C303-26DC-4462-9490-07598DFA4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SCTP connections knot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08BB14-4703-4844-8C91-E8A638E25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2</a:t>
            </a:fld>
            <a:endParaRPr lang="en-US"/>
          </a:p>
        </p:txBody>
      </p:sp>
      <p:pic>
        <p:nvPicPr>
          <p:cNvPr id="1026" name="Picture 2" descr="Image result for knot complex">
            <a:extLst>
              <a:ext uri="{FF2B5EF4-FFF2-40B4-BE49-F238E27FC236}">
                <a16:creationId xmlns:a16="http://schemas.microsoft.com/office/drawing/2014/main" id="{AB89FC5A-FC32-4925-ACAB-8E8828D563B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43" y="1223963"/>
            <a:ext cx="7651757" cy="5103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2827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3D950-A8BD-42F2-AD2C-8E0C6FB15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C966D5-4B61-4001-A856-B890013046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our specs (e.g. 38.413) we use the terminology TNL </a:t>
            </a:r>
            <a:r>
              <a:rPr lang="en-US" u="sng" dirty="0"/>
              <a:t>Association</a:t>
            </a:r>
            <a:r>
              <a:rPr lang="en-US" dirty="0"/>
              <a:t>, e.g. in “AMF TNL Association to Add List”</a:t>
            </a:r>
          </a:p>
          <a:p>
            <a:r>
              <a:rPr lang="en-US" dirty="0"/>
              <a:t>However, in practice, NG-AP AMF CONFIGURATION UPDATE signals information about new </a:t>
            </a:r>
            <a:r>
              <a:rPr lang="en-US" u="sng" dirty="0"/>
              <a:t>end points</a:t>
            </a:r>
          </a:p>
          <a:p>
            <a:r>
              <a:rPr lang="en-US" dirty="0"/>
              <a:t>This is one of the causes for confusion</a:t>
            </a:r>
          </a:p>
          <a:p>
            <a:r>
              <a:rPr lang="en-US" b="1" dirty="0"/>
              <a:t>Proposal 1: it is proposed to modify the terminology from “TNL association” to “SCTP end point” for the IEs AMF TNL Association to Add/Remove and texts related to these IEs</a:t>
            </a:r>
          </a:p>
          <a:p>
            <a:r>
              <a:rPr lang="en-US" dirty="0"/>
              <a:t>NOTE: not necessarily in RAN3#103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998AEB-3C8C-480A-B760-2D5CC82E5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451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F0B35-61DC-4141-AC40-A6BC5172B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Companies have three scenarios in mind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49E08-1FF6-4393-9F81-719367F6C1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Scenario 1: AMF adds new SCTP end points using AMF CONFIGURATION UPDATE, NG-RAN continues using previously allocated end point(s)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This is what is currently supported by 38.413</a:t>
            </a:r>
          </a:p>
          <a:p>
            <a:r>
              <a:rPr lang="en-US" dirty="0"/>
              <a:t>Scenario 2: NG-RAN adds new SCTP end points using NG-RAN CONFIGURATION UPDATE, AMF continues using previously allocated end points(s)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This is what all companies agree to introduce, by NG-RAN initiating RAN Configuration Update with add/remove over the existing SCTP association, and NG-RAN initiating RAN Configuration Update with RAN Node ID over the new SCTP association.</a:t>
            </a:r>
          </a:p>
          <a:p>
            <a:r>
              <a:rPr lang="en-US" dirty="0"/>
              <a:t>Scenario 3: AMF adds new SCTP end points using AMF CONFIGURATION UPDATE, NG-RAN </a:t>
            </a:r>
            <a:r>
              <a:rPr lang="en-US" u="sng"/>
              <a:t>simultaneously</a:t>
            </a:r>
            <a:r>
              <a:rPr lang="en-US"/>
              <a:t> adds </a:t>
            </a:r>
            <a:r>
              <a:rPr lang="en-US" dirty="0"/>
              <a:t>new SCTP end points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This is what some companies propose</a:t>
            </a:r>
          </a:p>
          <a:p>
            <a:r>
              <a:rPr lang="en-US" b="1" dirty="0"/>
              <a:t>Proposal 2: to support all three scenarios</a:t>
            </a:r>
          </a:p>
          <a:p>
            <a:r>
              <a:rPr lang="en-US" b="1" dirty="0"/>
              <a:t>Proposal 3: to approve stage-3 CRs introducing: TNL Associations to Add List, TNL Associations to Remove List and Global node ID in RAN CONFIGURATION UPDATE</a:t>
            </a:r>
          </a:p>
          <a:p>
            <a:r>
              <a:rPr lang="en-US" b="1" dirty="0"/>
              <a:t>Proposal 4: to approve a stage-2 CR clarifying the issue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B35493-87FB-443D-9892-6C0D880D7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334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657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eme_Intel_1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Intel Clear">
      <a:majorFont>
        <a:latin typeface="Intel Clear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_Intel_1" id="{032C2D25-6FB5-4E1E-885A-B15252465F90}" vid="{0669C548-3A9C-4FE6-B3FC-B21D882AD74B}"/>
    </a:ext>
  </a:extLst>
</a:theme>
</file>

<file path=ppt/theme/theme2.xml><?xml version="1.0" encoding="utf-8"?>
<a:theme xmlns:a="http://schemas.openxmlformats.org/drawingml/2006/main" name="Theme_Intel_2">
  <a:themeElements>
    <a:clrScheme name="INTEL 2016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Custom 47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2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_Intel_2" id="{9E409007-6636-4D49-B01E-A61732E5C6FD}" vid="{08B5FB48-D40A-4F7F-AF7E-9D5D250E8A7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Theme_Intel_1</Template>
  <TotalTime>53547</TotalTime>
  <Words>293</Words>
  <Application>Microsoft Office PowerPoint</Application>
  <PresentationFormat>Widescreen</PresentationFormat>
  <Paragraphs>24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ＭＳ Ｐゴシック</vt:lpstr>
      <vt:lpstr>Arial</vt:lpstr>
      <vt:lpstr>Calibri</vt:lpstr>
      <vt:lpstr>Intel Clear</vt:lpstr>
      <vt:lpstr>Intel Clear Light</vt:lpstr>
      <vt:lpstr>Intel Clear Pro</vt:lpstr>
      <vt:lpstr>Intel Clear Pro Bold</vt:lpstr>
      <vt:lpstr>Lucida Grande</vt:lpstr>
      <vt:lpstr>Neo Sans Intel</vt:lpstr>
      <vt:lpstr>Wingdings</vt:lpstr>
      <vt:lpstr>Theme_Intel_1</vt:lpstr>
      <vt:lpstr>Theme_Intel_2</vt:lpstr>
      <vt:lpstr>Summary of offline discussion on multiple SCTP for NG </vt:lpstr>
      <vt:lpstr>Multiple SCTP connections knot</vt:lpstr>
      <vt:lpstr>Terminology</vt:lpstr>
      <vt:lpstr>Companies have three scenarios in mind</vt:lpstr>
      <vt:lpstr>PowerPoint Presentation</vt:lpstr>
    </vt:vector>
  </TitlesOfParts>
  <Company>Intel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Sasha Sirotkin</dc:creator>
  <cp:keywords>CTPClassification=CTP_NT</cp:keywords>
  <cp:lastModifiedBy>Sirotkin, Sasha</cp:lastModifiedBy>
  <cp:revision>930</cp:revision>
  <dcterms:created xsi:type="dcterms:W3CDTF">2018-04-06T15:49:22Z</dcterms:created>
  <dcterms:modified xsi:type="dcterms:W3CDTF">2019-03-01T12:41:09Z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bfb39ccc-856d-48b6-91c0-aa21f798b210</vt:lpwstr>
  </property>
  <property fmtid="{D5CDD505-2E9C-101B-9397-08002B2CF9AE}" pid="3" name="CTP_TimeStamp">
    <vt:lpwstr>2019-03-01 12:41:09Z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