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2" r:id="rId4"/>
    <p:sldId id="281" r:id="rId5"/>
    <p:sldId id="287" r:id="rId6"/>
    <p:sldId id="291" r:id="rId7"/>
    <p:sldId id="289" r:id="rId8"/>
    <p:sldId id="288" r:id="rId9"/>
    <p:sldId id="263" r:id="rId10"/>
    <p:sldId id="285" r:id="rId11"/>
    <p:sldId id="271" r:id="rId1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11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0356" autoAdjust="0"/>
  </p:normalViewPr>
  <p:slideViewPr>
    <p:cSldViewPr>
      <p:cViewPr varScale="1">
        <p:scale>
          <a:sx n="69" d="100"/>
          <a:sy n="69" d="100"/>
        </p:scale>
        <p:origin x="1200" y="40"/>
      </p:cViewPr>
      <p:guideLst>
        <p:guide orient="horz" pos="2160"/>
        <p:guide pos="2880"/>
        <p:guide pos="11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85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352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314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83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57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2018/11/17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011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2018/11/17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145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2018/11/17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59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2018/11/17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10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2018/11/17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724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2018/11/17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101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1649B-CC91-4089-970A-D2E85541FAC8}" type="datetimeFigureOut">
              <a:rPr kumimoji="1" lang="ja-JP" altLang="en-US" smtClean="0"/>
              <a:t>2018/11/17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76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file:///C:\temp\RAN3#102\Docs\R3-187008.zip" TargetMode="External"/><Relationship Id="rId13" Type="http://schemas.openxmlformats.org/officeDocument/2006/relationships/hyperlink" Target="file:///C:\temp\RAN3#102\Docs\R3-186783.zip" TargetMode="External"/><Relationship Id="rId3" Type="http://schemas.openxmlformats.org/officeDocument/2006/relationships/hyperlink" Target="file:///C:\temp\RAN3#102\Docs\R3-186479.zip" TargetMode="External"/><Relationship Id="rId7" Type="http://schemas.openxmlformats.org/officeDocument/2006/relationships/hyperlink" Target="file:///C:\temp\RAN3#102\Docs\R3-186509.zip" TargetMode="External"/><Relationship Id="rId12" Type="http://schemas.openxmlformats.org/officeDocument/2006/relationships/hyperlink" Target="file:///C:\temp\RAN3#102\Docs\R3-186782.zip" TargetMode="External"/><Relationship Id="rId2" Type="http://schemas.openxmlformats.org/officeDocument/2006/relationships/hyperlink" Target="file:///C:\temp\RAN3#102\Docs\R3-18614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temp\RAN3#102\Docs\R3-186482.zip" TargetMode="External"/><Relationship Id="rId11" Type="http://schemas.openxmlformats.org/officeDocument/2006/relationships/hyperlink" Target="file:///C:\temp\RAN3#102\Docs\R3-186873.zip" TargetMode="External"/><Relationship Id="rId5" Type="http://schemas.openxmlformats.org/officeDocument/2006/relationships/hyperlink" Target="file:///C:\temp\RAN3#102\Docs\R3-186481.zip" TargetMode="External"/><Relationship Id="rId10" Type="http://schemas.openxmlformats.org/officeDocument/2006/relationships/hyperlink" Target="file:///C:\temp\RAN3#102\Docs\R3-187009.zip" TargetMode="External"/><Relationship Id="rId4" Type="http://schemas.openxmlformats.org/officeDocument/2006/relationships/hyperlink" Target="file:///C:\temp\RAN3#102\Docs\R3-186480.zip" TargetMode="External"/><Relationship Id="rId9" Type="http://schemas.openxmlformats.org/officeDocument/2006/relationships/hyperlink" Target="file:///C:\temp\RAN3#102\Docs\R3-186872.zip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temp\RAN3#102\Inbox\R3-187111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ja-JP" sz="3200" dirty="0" err="1"/>
              <a:t>SoD</a:t>
            </a:r>
            <a:r>
              <a:rPr lang="en-US" altLang="ja-JP" sz="3200" dirty="0"/>
              <a:t> for TNL Address Discovery on Option 3</a:t>
            </a:r>
            <a:endParaRPr kumimoji="1" lang="ja-JP" altLang="en-US" sz="32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308304" y="25443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R3-187111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496" y="44624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b="1" dirty="0"/>
              <a:t>3GPP TSG-RAN WG3 RAN3#102</a:t>
            </a:r>
            <a:r>
              <a:rPr lang="en-GB" altLang="ja-JP" b="1" i="1" dirty="0"/>
              <a:t>	</a:t>
            </a:r>
          </a:p>
          <a:p>
            <a:r>
              <a:rPr lang="en-GB" altLang="ja-JP" b="1" dirty="0"/>
              <a:t>Spokane, Washington, USA, 12th Nov 2018 - 16th Nov 2018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124521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&lt;Annex&gt;Call flow for Option 1 and 2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ja-JP" dirty="0" smtClean="0"/>
              <a:t>Example call flow is shown below.</a:t>
            </a:r>
            <a:endParaRPr kumimoji="1" lang="en-US" altLang="ja-JP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259632" y="220486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156176" y="6165304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Red</a:t>
            </a:r>
            <a:r>
              <a:rPr kumimoji="1" lang="en-US" altLang="ja-JP" dirty="0" smtClean="0"/>
              <a:t>: specific for Option 1</a:t>
            </a:r>
          </a:p>
          <a:p>
            <a:r>
              <a:rPr lang="en-US" altLang="ja-JP" dirty="0" smtClean="0">
                <a:solidFill>
                  <a:srgbClr val="0070C0"/>
                </a:solidFill>
              </a:rPr>
              <a:t>Blue</a:t>
            </a:r>
            <a:r>
              <a:rPr lang="en-US" altLang="ja-JP" dirty="0" smtClean="0"/>
              <a:t>: specific for Option 2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395536" y="2780928"/>
            <a:ext cx="864096" cy="2880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UE</a:t>
            </a:r>
            <a:endParaRPr kumimoji="1" lang="ja-JP" altLang="en-US" dirty="0"/>
          </a:p>
        </p:txBody>
      </p:sp>
      <p:cxnSp>
        <p:nvCxnSpPr>
          <p:cNvPr id="9" name="直線コネクタ 8"/>
          <p:cNvCxnSpPr/>
          <p:nvPr/>
        </p:nvCxnSpPr>
        <p:spPr>
          <a:xfrm>
            <a:off x="827584" y="3068960"/>
            <a:ext cx="0" cy="32541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/>
        </p:nvSpPr>
        <p:spPr>
          <a:xfrm>
            <a:off x="1979712" y="2780928"/>
            <a:ext cx="864096" cy="2880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eNB1</a:t>
            </a:r>
            <a:endParaRPr kumimoji="1" lang="ja-JP" altLang="en-US" dirty="0"/>
          </a:p>
        </p:txBody>
      </p:sp>
      <p:cxnSp>
        <p:nvCxnSpPr>
          <p:cNvPr id="11" name="直線コネクタ 10"/>
          <p:cNvCxnSpPr/>
          <p:nvPr/>
        </p:nvCxnSpPr>
        <p:spPr>
          <a:xfrm>
            <a:off x="2411760" y="3068960"/>
            <a:ext cx="0" cy="32541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/>
          <p:cNvSpPr/>
          <p:nvPr/>
        </p:nvSpPr>
        <p:spPr>
          <a:xfrm>
            <a:off x="3563888" y="2780928"/>
            <a:ext cx="864096" cy="2880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MME</a:t>
            </a:r>
            <a:endParaRPr kumimoji="1" lang="ja-JP" altLang="en-US" dirty="0"/>
          </a:p>
        </p:txBody>
      </p:sp>
      <p:cxnSp>
        <p:nvCxnSpPr>
          <p:cNvPr id="13" name="直線コネクタ 12"/>
          <p:cNvCxnSpPr/>
          <p:nvPr/>
        </p:nvCxnSpPr>
        <p:spPr>
          <a:xfrm>
            <a:off x="3995936" y="3068960"/>
            <a:ext cx="0" cy="32541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正方形/長方形 13"/>
          <p:cNvSpPr/>
          <p:nvPr/>
        </p:nvSpPr>
        <p:spPr>
          <a:xfrm>
            <a:off x="5148064" y="2780928"/>
            <a:ext cx="864096" cy="2880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eNB2</a:t>
            </a:r>
            <a:endParaRPr kumimoji="1" lang="ja-JP" altLang="en-US" dirty="0"/>
          </a:p>
        </p:txBody>
      </p:sp>
      <p:cxnSp>
        <p:nvCxnSpPr>
          <p:cNvPr id="15" name="直線コネクタ 14"/>
          <p:cNvCxnSpPr/>
          <p:nvPr/>
        </p:nvCxnSpPr>
        <p:spPr>
          <a:xfrm>
            <a:off x="5580112" y="3068960"/>
            <a:ext cx="0" cy="32541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正方形/長方形 15"/>
          <p:cNvSpPr/>
          <p:nvPr/>
        </p:nvSpPr>
        <p:spPr>
          <a:xfrm>
            <a:off x="6660232" y="2780928"/>
            <a:ext cx="1080120" cy="27419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err="1" smtClean="0"/>
              <a:t>en-gNB</a:t>
            </a:r>
            <a:r>
              <a:rPr lang="en-US" altLang="ja-JP" dirty="0" smtClean="0"/>
              <a:t> A</a:t>
            </a:r>
            <a:endParaRPr kumimoji="1" lang="ja-JP" altLang="en-US" dirty="0"/>
          </a:p>
        </p:txBody>
      </p:sp>
      <p:cxnSp>
        <p:nvCxnSpPr>
          <p:cNvPr id="17" name="直線コネクタ 16"/>
          <p:cNvCxnSpPr/>
          <p:nvPr/>
        </p:nvCxnSpPr>
        <p:spPr>
          <a:xfrm>
            <a:off x="7092280" y="3055122"/>
            <a:ext cx="0" cy="32541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/>
          <p:cNvCxnSpPr/>
          <p:nvPr/>
        </p:nvCxnSpPr>
        <p:spPr>
          <a:xfrm>
            <a:off x="827584" y="4149080"/>
            <a:ext cx="158417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764811" y="3645024"/>
            <a:ext cx="2295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CGI reporting</a:t>
            </a:r>
          </a:p>
          <a:p>
            <a:r>
              <a:rPr kumimoji="1" lang="en-US" altLang="ja-JP" sz="1400" dirty="0" smtClean="0"/>
              <a:t>(</a:t>
            </a:r>
            <a:r>
              <a:rPr kumimoji="1" lang="en-US" altLang="ja-JP" sz="1400" dirty="0" err="1" smtClean="0"/>
              <a:t>gNB</a:t>
            </a:r>
            <a:r>
              <a:rPr kumimoji="1" lang="en-US" altLang="ja-JP" sz="1400" dirty="0" smtClean="0"/>
              <a:t> ID (A))</a:t>
            </a:r>
            <a:endParaRPr kumimoji="1" lang="ja-JP" altLang="en-US" sz="1400" dirty="0"/>
          </a:p>
        </p:txBody>
      </p:sp>
      <p:cxnSp>
        <p:nvCxnSpPr>
          <p:cNvPr id="21" name="直線矢印コネクタ 20"/>
          <p:cNvCxnSpPr/>
          <p:nvPr/>
        </p:nvCxnSpPr>
        <p:spPr>
          <a:xfrm>
            <a:off x="5580112" y="3429000"/>
            <a:ext cx="1512168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/>
          <p:cNvSpPr txBox="1"/>
          <p:nvPr/>
        </p:nvSpPr>
        <p:spPr>
          <a:xfrm>
            <a:off x="5589347" y="3068960"/>
            <a:ext cx="13589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EN-DC X2 setup</a:t>
            </a:r>
            <a:endParaRPr kumimoji="1" lang="ja-JP" altLang="en-US" sz="1400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3419872" y="3212976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S1Setup/</a:t>
            </a:r>
            <a:r>
              <a:rPr lang="en-US" altLang="ja-JP" sz="1400" dirty="0" err="1" smtClean="0"/>
              <a:t>eNB</a:t>
            </a:r>
            <a:r>
              <a:rPr lang="en-US" altLang="ja-JP" sz="1400" dirty="0" smtClean="0"/>
              <a:t> </a:t>
            </a:r>
            <a:r>
              <a:rPr lang="en-US" altLang="ja-JP" sz="1400" dirty="0" err="1" smtClean="0"/>
              <a:t>Config</a:t>
            </a:r>
            <a:r>
              <a:rPr lang="en-US" altLang="ja-JP" sz="1400" dirty="0" smtClean="0"/>
              <a:t>. Update</a:t>
            </a:r>
          </a:p>
          <a:p>
            <a:r>
              <a:rPr lang="en-US" altLang="ja-JP" sz="1400" dirty="0"/>
              <a:t>(</a:t>
            </a:r>
            <a:r>
              <a:rPr lang="en-US" altLang="ja-JP" sz="1400" dirty="0" err="1"/>
              <a:t>eNB</a:t>
            </a:r>
            <a:r>
              <a:rPr lang="en-US" altLang="ja-JP" sz="1400" dirty="0"/>
              <a:t> ID </a:t>
            </a:r>
            <a:r>
              <a:rPr lang="en-US" altLang="ja-JP" sz="1400" dirty="0" smtClean="0"/>
              <a:t>(2) </a:t>
            </a:r>
            <a:r>
              <a:rPr lang="en-US" altLang="ja-JP" sz="1400" dirty="0"/>
              <a:t>and </a:t>
            </a:r>
            <a:r>
              <a:rPr lang="en-US" altLang="ja-JP" sz="1400" dirty="0" err="1">
                <a:solidFill>
                  <a:srgbClr val="FF0000"/>
                </a:solidFill>
              </a:rPr>
              <a:t>gNB</a:t>
            </a:r>
            <a:r>
              <a:rPr lang="en-US" altLang="ja-JP" sz="1400" dirty="0">
                <a:solidFill>
                  <a:srgbClr val="FF0000"/>
                </a:solidFill>
              </a:rPr>
              <a:t> ID (A)</a:t>
            </a:r>
            <a:r>
              <a:rPr lang="en-US" altLang="ja-JP" sz="1400" dirty="0"/>
              <a:t>)</a:t>
            </a:r>
            <a:endParaRPr kumimoji="1" lang="ja-JP" altLang="en-US" sz="1400" dirty="0"/>
          </a:p>
        </p:txBody>
      </p:sp>
      <p:cxnSp>
        <p:nvCxnSpPr>
          <p:cNvPr id="25" name="直線矢印コネクタ 24"/>
          <p:cNvCxnSpPr/>
          <p:nvPr/>
        </p:nvCxnSpPr>
        <p:spPr>
          <a:xfrm flipH="1" flipV="1">
            <a:off x="3995936" y="3645023"/>
            <a:ext cx="1584176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/>
          <p:nvPr/>
        </p:nvCxnSpPr>
        <p:spPr>
          <a:xfrm>
            <a:off x="2411760" y="4221088"/>
            <a:ext cx="158417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>
          <a:xfrm>
            <a:off x="2411760" y="3913311"/>
            <a:ext cx="2006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err="1" smtClean="0"/>
              <a:t>eNB</a:t>
            </a:r>
            <a:r>
              <a:rPr lang="en-US" altLang="ja-JP" sz="1400" dirty="0" smtClean="0"/>
              <a:t> </a:t>
            </a:r>
            <a:r>
              <a:rPr lang="en-US" altLang="ja-JP" sz="1400" dirty="0" err="1" smtClean="0"/>
              <a:t>Config</a:t>
            </a:r>
            <a:r>
              <a:rPr lang="en-US" altLang="ja-JP" sz="1400" dirty="0" smtClean="0"/>
              <a:t>. Transfer</a:t>
            </a:r>
            <a:endParaRPr kumimoji="1" lang="ja-JP" altLang="en-US" sz="1400" dirty="0"/>
          </a:p>
        </p:txBody>
      </p:sp>
      <p:sp>
        <p:nvSpPr>
          <p:cNvPr id="31" name="正方形/長方形 30"/>
          <p:cNvSpPr/>
          <p:nvPr/>
        </p:nvSpPr>
        <p:spPr>
          <a:xfrm>
            <a:off x="3447256" y="4293096"/>
            <a:ext cx="1124744" cy="34029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Get the eNB2 address</a:t>
            </a:r>
            <a:endParaRPr kumimoji="1" lang="ja-JP" altLang="en-US" sz="1200" dirty="0"/>
          </a:p>
        </p:txBody>
      </p:sp>
      <p:cxnSp>
        <p:nvCxnSpPr>
          <p:cNvPr id="32" name="直線矢印コネクタ 31"/>
          <p:cNvCxnSpPr/>
          <p:nvPr/>
        </p:nvCxnSpPr>
        <p:spPr>
          <a:xfrm>
            <a:off x="4005171" y="4960913"/>
            <a:ext cx="158417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/>
          <p:cNvSpPr txBox="1"/>
          <p:nvPr/>
        </p:nvSpPr>
        <p:spPr>
          <a:xfrm>
            <a:off x="4005171" y="4653136"/>
            <a:ext cx="2006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MME </a:t>
            </a:r>
            <a:r>
              <a:rPr lang="en-US" altLang="ja-JP" sz="1400" dirty="0" err="1" smtClean="0"/>
              <a:t>Config</a:t>
            </a:r>
            <a:r>
              <a:rPr lang="en-US" altLang="ja-JP" sz="1400" dirty="0" smtClean="0"/>
              <a:t>. Transfer</a:t>
            </a:r>
            <a:endParaRPr kumimoji="1" lang="ja-JP" altLang="en-US" sz="1400" dirty="0"/>
          </a:p>
        </p:txBody>
      </p:sp>
      <p:cxnSp>
        <p:nvCxnSpPr>
          <p:cNvPr id="34" name="直線矢印コネクタ 33"/>
          <p:cNvCxnSpPr/>
          <p:nvPr/>
        </p:nvCxnSpPr>
        <p:spPr>
          <a:xfrm>
            <a:off x="5580112" y="5176937"/>
            <a:ext cx="1512168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テキスト ボックス 34"/>
          <p:cNvSpPr txBox="1"/>
          <p:nvPr/>
        </p:nvSpPr>
        <p:spPr>
          <a:xfrm>
            <a:off x="5652120" y="4869160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EN-DC </a:t>
            </a:r>
            <a:r>
              <a:rPr kumimoji="1" lang="en-US" altLang="ja-JP" sz="1400" dirty="0" err="1" smtClean="0"/>
              <a:t>Config</a:t>
            </a:r>
            <a:r>
              <a:rPr kumimoji="1" lang="en-US" altLang="ja-JP" sz="1400" dirty="0" smtClean="0"/>
              <a:t> Transfer and resp.</a:t>
            </a:r>
            <a:endParaRPr kumimoji="1" lang="ja-JP" altLang="en-US" sz="1400" dirty="0"/>
          </a:p>
        </p:txBody>
      </p:sp>
      <p:cxnSp>
        <p:nvCxnSpPr>
          <p:cNvPr id="37" name="直線矢印コネクタ 36"/>
          <p:cNvCxnSpPr/>
          <p:nvPr/>
        </p:nvCxnSpPr>
        <p:spPr>
          <a:xfrm flipH="1" flipV="1">
            <a:off x="3995936" y="5373215"/>
            <a:ext cx="1584176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テキスト ボックス 37"/>
          <p:cNvSpPr txBox="1"/>
          <p:nvPr/>
        </p:nvSpPr>
        <p:spPr>
          <a:xfrm>
            <a:off x="3923928" y="5065439"/>
            <a:ext cx="2006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err="1" smtClean="0"/>
              <a:t>eNB</a:t>
            </a:r>
            <a:r>
              <a:rPr lang="en-US" altLang="ja-JP" sz="1400" dirty="0" smtClean="0"/>
              <a:t> </a:t>
            </a:r>
            <a:r>
              <a:rPr lang="en-US" altLang="ja-JP" sz="1400" dirty="0" err="1" smtClean="0"/>
              <a:t>Config</a:t>
            </a:r>
            <a:r>
              <a:rPr lang="en-US" altLang="ja-JP" sz="1400" dirty="0" smtClean="0"/>
              <a:t>. Transfer</a:t>
            </a:r>
            <a:endParaRPr kumimoji="1" lang="ja-JP" altLang="en-US" sz="1400" dirty="0"/>
          </a:p>
        </p:txBody>
      </p:sp>
      <p:cxnSp>
        <p:nvCxnSpPr>
          <p:cNvPr id="39" name="直線矢印コネクタ 38"/>
          <p:cNvCxnSpPr/>
          <p:nvPr/>
        </p:nvCxnSpPr>
        <p:spPr>
          <a:xfrm flipH="1" flipV="1">
            <a:off x="2411760" y="5661247"/>
            <a:ext cx="1584176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/>
          <p:cNvSpPr txBox="1"/>
          <p:nvPr/>
        </p:nvSpPr>
        <p:spPr>
          <a:xfrm>
            <a:off x="2267744" y="5353471"/>
            <a:ext cx="2006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MME </a:t>
            </a:r>
            <a:r>
              <a:rPr lang="en-US" altLang="ja-JP" sz="1400" dirty="0" err="1" smtClean="0"/>
              <a:t>Config</a:t>
            </a:r>
            <a:r>
              <a:rPr lang="en-US" altLang="ja-JP" sz="1400" dirty="0" smtClean="0"/>
              <a:t>. Transfer</a:t>
            </a:r>
            <a:endParaRPr kumimoji="1" lang="ja-JP" altLang="en-US" sz="1400" dirty="0"/>
          </a:p>
        </p:txBody>
      </p:sp>
      <p:cxnSp>
        <p:nvCxnSpPr>
          <p:cNvPr id="41" name="直線矢印コネクタ 40"/>
          <p:cNvCxnSpPr/>
          <p:nvPr/>
        </p:nvCxnSpPr>
        <p:spPr>
          <a:xfrm>
            <a:off x="2449784" y="6040819"/>
            <a:ext cx="4642496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テキスト ボックス 42"/>
          <p:cNvSpPr txBox="1"/>
          <p:nvPr/>
        </p:nvSpPr>
        <p:spPr>
          <a:xfrm>
            <a:off x="4139952" y="5713511"/>
            <a:ext cx="13589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EN-DC X2 setup</a:t>
            </a:r>
            <a:endParaRPr kumimoji="1" lang="ja-JP" altLang="en-US" sz="1400" dirty="0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827584" y="3068960"/>
            <a:ext cx="2295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solidFill>
                  <a:srgbClr val="0070C0"/>
                </a:solidFill>
              </a:rPr>
              <a:t>Measurement reporting</a:t>
            </a:r>
          </a:p>
          <a:p>
            <a:r>
              <a:rPr kumimoji="1" lang="en-US" altLang="ja-JP" sz="1400" dirty="0" smtClean="0">
                <a:solidFill>
                  <a:srgbClr val="0070C0"/>
                </a:solidFill>
              </a:rPr>
              <a:t>(PCI for </a:t>
            </a:r>
            <a:r>
              <a:rPr kumimoji="1" lang="en-US" altLang="ja-JP" sz="1400" dirty="0" err="1" smtClean="0">
                <a:solidFill>
                  <a:srgbClr val="0070C0"/>
                </a:solidFill>
              </a:rPr>
              <a:t>eNB</a:t>
            </a:r>
            <a:r>
              <a:rPr kumimoji="1" lang="en-US" altLang="ja-JP" sz="1400" dirty="0" smtClean="0">
                <a:solidFill>
                  <a:srgbClr val="0070C0"/>
                </a:solidFill>
              </a:rPr>
              <a:t> ID 1)</a:t>
            </a:r>
            <a:endParaRPr kumimoji="1" lang="ja-JP" altLang="en-US" sz="1400" dirty="0">
              <a:solidFill>
                <a:srgbClr val="0070C0"/>
              </a:solidFill>
            </a:endParaRPr>
          </a:p>
        </p:txBody>
      </p:sp>
      <p:cxnSp>
        <p:nvCxnSpPr>
          <p:cNvPr id="42" name="直線矢印コネクタ 41"/>
          <p:cNvCxnSpPr/>
          <p:nvPr/>
        </p:nvCxnSpPr>
        <p:spPr>
          <a:xfrm>
            <a:off x="827584" y="3645024"/>
            <a:ext cx="158417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7980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</p:nvPr>
        </p:nvGraphicFramePr>
        <p:xfrm>
          <a:off x="1419860" y="1828641"/>
          <a:ext cx="6304280" cy="4069080"/>
        </p:xfrm>
        <a:graphic>
          <a:graphicData uri="http://schemas.openxmlformats.org/drawingml/2006/table">
            <a:tbl>
              <a:tblPr/>
              <a:tblGrid>
                <a:gridCol w="718820">
                  <a:extLst>
                    <a:ext uri="{9D8B030D-6E8A-4147-A177-3AD203B41FA5}">
                      <a16:colId xmlns:a16="http://schemas.microsoft.com/office/drawing/2014/main" val="1897343372"/>
                    </a:ext>
                  </a:extLst>
                </a:gridCol>
                <a:gridCol w="2686050">
                  <a:extLst>
                    <a:ext uri="{9D8B030D-6E8A-4147-A177-3AD203B41FA5}">
                      <a16:colId xmlns:a16="http://schemas.microsoft.com/office/drawing/2014/main" val="3781492421"/>
                    </a:ext>
                  </a:extLst>
                </a:gridCol>
                <a:gridCol w="2899410">
                  <a:extLst>
                    <a:ext uri="{9D8B030D-6E8A-4147-A177-3AD203B41FA5}">
                      <a16:colId xmlns:a16="http://schemas.microsoft.com/office/drawing/2014/main" val="3001401413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marL="1143000" lvl="2" indent="-22860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"/>
                      </a:pPr>
                      <a:r>
                        <a:rPr lang="en-US" sz="1000" b="1">
                          <a:solidFill>
                            <a:srgbClr val="8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31.3.3. TNL Address Discovery for Option 3</a:t>
                      </a:r>
                      <a:endParaRPr lang="ja-JP" sz="1000" b="1">
                        <a:solidFill>
                          <a:srgbClr val="8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Specification needs to enable routing of TNL address requests at MME for TNL address discovery of Opt 3 in Rel-15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 use a protocol fn of S1 equivalent to current functionality (e.g. S1 TNL config transfer procedure to start TNL address discovery)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Routing function of TNL address requests resides in the MME; further details are FFS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i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Previous summary of offline disc (</a:t>
                      </a:r>
                      <a:r>
                        <a:rPr lang="en-US" sz="800" i="1" u="sng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" action="ppaction://hlinkfile"/>
                        </a:rPr>
                        <a:t>R3-186141</a:t>
                      </a:r>
                      <a:r>
                        <a:rPr lang="en-US" sz="800" i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), noted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i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be continued on the basis of the 2 solutions currently on the table…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40942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u="sng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3" action="ppaction://hlinkfile"/>
                        </a:rPr>
                        <a:t>R3-186479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En-gNB X2 TNL address discovery (Huawei)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31938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u="sng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4" action="ppaction://hlinkfile"/>
                        </a:rPr>
                        <a:t>R3-186480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En-gNB X2 TNL address discovery (Huawei)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draftCRr, TS 36.300 v15.3.0, Rel-15, Cat. F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93658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u="sng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5" action="ppaction://hlinkfile"/>
                        </a:rPr>
                        <a:t>R3-186481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En-gNB X2 TNL address discovery (Huawei)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CR1634r, TS 36.413 v15.3.0, Rel-15, Cat. F</a:t>
                      </a:r>
                      <a:endParaRPr lang="ja-JP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ja-JP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25546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u="sng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6" action="ppaction://hlinkfile"/>
                        </a:rPr>
                        <a:t>R3-186482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En-gNB X2 TNL address discovery (Huawei)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CR1262r, TS 36.423 v15.3.0, Rel-15, Cat. F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08267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u="sng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7" action="ppaction://hlinkfile"/>
                        </a:rPr>
                        <a:t>R3-186509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Left issue for ANR of option 3 (ZTE Corporation)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Resp in </a:t>
                      </a:r>
                      <a:r>
                        <a:rPr lang="en-US" sz="900" u="sng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8" action="ppaction://hlinkfile"/>
                        </a:rPr>
                        <a:t>R3-187008</a:t>
                      </a: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 noted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0225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u="sng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9" action="ppaction://hlinkfile"/>
                        </a:rPr>
                        <a:t>R3-186872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Introducing X2 TNL Address discovery for en-gNBs for EN-DC (Ericsson)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Resp in </a:t>
                      </a:r>
                      <a:r>
                        <a:rPr lang="en-US" sz="900" u="sng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10" action="ppaction://hlinkfile"/>
                        </a:rPr>
                        <a:t>R3-187009</a:t>
                      </a: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 noted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5770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u="sng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11" action="ppaction://hlinkfile"/>
                        </a:rPr>
                        <a:t>R3-186873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Introducing X2 TNL Address discovery for en-gNBs for EN-DC (Ericsson)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draftCRr, TS 36.300 v15.3.0, Rel-15, Cat. F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03959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u="sng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12" action="ppaction://hlinkfile"/>
                        </a:rPr>
                        <a:t>R3-186782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Introducing X2 TNL Address discovery for en-gNBs for EN-DC (Ericsson, Vodafone)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CR1599r3, TS 36.413 v15.3.0, Rel-15, Cat. F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46676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u="sng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13" action="ppaction://hlinkfile"/>
                        </a:rPr>
                        <a:t>R3-186783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Introducing X2 TNL Address discovery for en-gNBs for EN-D (Ericsson, Vodafone)</a:t>
                      </a:r>
                      <a:endParaRPr lang="ja-JP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CR1228r2, TS 36.423 v15.3.0, Rel-15, Cat. F</a:t>
                      </a:r>
                      <a:endParaRPr lang="ja-JP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ja-JP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4377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2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Tasked work in this CB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800" b="1" dirty="0">
                <a:solidFill>
                  <a:srgbClr val="FF00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CB: # 27_ANRopt3</a:t>
            </a:r>
            <a:endParaRPr lang="ja-JP" altLang="ja-JP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800" b="1" dirty="0">
                <a:solidFill>
                  <a:srgbClr val="FF00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 further clarify scenario, implications</a:t>
            </a:r>
            <a:endParaRPr lang="ja-JP" altLang="ja-JP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(NTT)</a:t>
            </a:r>
            <a:endParaRPr lang="ja-JP" altLang="ja-JP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ja-JP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summary of offline disc </a:t>
            </a:r>
            <a:r>
              <a:rPr lang="en-US" altLang="ja-JP" sz="2800" u="sng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hlinkClick r:id="rId2" action="ppaction://hlinkfile"/>
              </a:rPr>
              <a:t>R3-187111</a:t>
            </a:r>
            <a:endParaRPr kumimoji="1" lang="ja-JP" altLang="en-US" sz="2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3786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Outline of </a:t>
            </a:r>
            <a:r>
              <a:rPr kumimoji="1" lang="en-US" altLang="ja-JP" dirty="0" smtClean="0"/>
              <a:t>Option 1 </a:t>
            </a:r>
            <a:r>
              <a:rPr lang="en-US" altLang="ja-JP" dirty="0" smtClean="0"/>
              <a:t>and</a:t>
            </a:r>
            <a:r>
              <a:rPr kumimoji="1" lang="en-US" altLang="ja-JP" dirty="0" smtClean="0"/>
              <a:t> Option 2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en-US" altLang="ja-JP" sz="1800" dirty="0" smtClean="0"/>
              <a:t>The difference of Option 1 and Option 2 is which “key” is used to </a:t>
            </a:r>
            <a:r>
              <a:rPr lang="en-US" altLang="ja-JP" sz="1800" dirty="0"/>
              <a:t>find the </a:t>
            </a:r>
            <a:r>
              <a:rPr lang="en-US" altLang="ja-JP" sz="1800" dirty="0" smtClean="0"/>
              <a:t>associated </a:t>
            </a:r>
            <a:r>
              <a:rPr lang="en-US" altLang="ja-JP" sz="1800" dirty="0" err="1" smtClean="0"/>
              <a:t>eNB</a:t>
            </a:r>
            <a:r>
              <a:rPr lang="ja-JP" altLang="en-US" sz="1800" dirty="0"/>
              <a:t> </a:t>
            </a:r>
            <a:r>
              <a:rPr lang="en-US" altLang="ja-JP" sz="1800" dirty="0" smtClean="0"/>
              <a:t>in MME.</a:t>
            </a:r>
          </a:p>
          <a:p>
            <a:pPr lvl="1"/>
            <a:r>
              <a:rPr lang="en-US" altLang="ja-JP" sz="1600" dirty="0" err="1" smtClean="0"/>
              <a:t>gNB</a:t>
            </a:r>
            <a:r>
              <a:rPr lang="en-US" altLang="ja-JP" sz="1600" dirty="0" smtClean="0"/>
              <a:t>  ID for Option 1 and </a:t>
            </a:r>
            <a:r>
              <a:rPr lang="en-US" altLang="ja-JP" sz="1600" dirty="0" err="1" smtClean="0"/>
              <a:t>eNB</a:t>
            </a:r>
            <a:r>
              <a:rPr lang="en-US" altLang="ja-JP" sz="1600" dirty="0" smtClean="0"/>
              <a:t> ID for Option 2</a:t>
            </a:r>
          </a:p>
          <a:p>
            <a:pPr lvl="1"/>
            <a:endParaRPr lang="en-US" altLang="ja-JP" sz="1600" dirty="0"/>
          </a:p>
          <a:p>
            <a:pPr lvl="1"/>
            <a:endParaRPr lang="en-US" altLang="ja-JP" sz="1600" dirty="0" smtClean="0"/>
          </a:p>
          <a:p>
            <a:pPr lvl="1"/>
            <a:endParaRPr lang="en-US" altLang="ja-JP" sz="1600" dirty="0"/>
          </a:p>
          <a:p>
            <a:pPr lvl="1"/>
            <a:endParaRPr lang="en-US" altLang="ja-JP" sz="1600" dirty="0" smtClean="0"/>
          </a:p>
          <a:p>
            <a:pPr lvl="1"/>
            <a:endParaRPr lang="en-US" altLang="ja-JP" sz="1600" dirty="0" smtClean="0"/>
          </a:p>
          <a:p>
            <a:pPr lvl="1"/>
            <a:endParaRPr lang="en-US" altLang="ja-JP" sz="1600" dirty="0" smtClean="0"/>
          </a:p>
          <a:p>
            <a:pPr lvl="1"/>
            <a:endParaRPr lang="en-US" altLang="ja-JP" sz="1600" dirty="0"/>
          </a:p>
          <a:p>
            <a:pPr lvl="1"/>
            <a:endParaRPr lang="en-US" altLang="ja-JP" sz="1600" dirty="0" smtClean="0"/>
          </a:p>
          <a:p>
            <a:endParaRPr lang="en-US" altLang="ja-JP" sz="1800" dirty="0" smtClean="0"/>
          </a:p>
          <a:p>
            <a:r>
              <a:rPr lang="en-US" altLang="ja-JP" sz="1800" dirty="0" smtClean="0"/>
              <a:t>Option 2 would be better from MME impact point of view.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271059"/>
              </p:ext>
            </p:extLst>
          </p:nvPr>
        </p:nvGraphicFramePr>
        <p:xfrm>
          <a:off x="1029081" y="2564904"/>
          <a:ext cx="2971039" cy="1691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005">
                  <a:extLst>
                    <a:ext uri="{9D8B030D-6E8A-4147-A177-3AD203B41FA5}">
                      <a16:colId xmlns:a16="http://schemas.microsoft.com/office/drawing/2014/main" val="3941931475"/>
                    </a:ext>
                  </a:extLst>
                </a:gridCol>
                <a:gridCol w="628968">
                  <a:extLst>
                    <a:ext uri="{9D8B030D-6E8A-4147-A177-3AD203B41FA5}">
                      <a16:colId xmlns:a16="http://schemas.microsoft.com/office/drawing/2014/main" val="3687427521"/>
                    </a:ext>
                  </a:extLst>
                </a:gridCol>
                <a:gridCol w="1413066">
                  <a:extLst>
                    <a:ext uri="{9D8B030D-6E8A-4147-A177-3AD203B41FA5}">
                      <a16:colId xmlns:a16="http://schemas.microsoft.com/office/drawing/2014/main" val="2026513104"/>
                    </a:ext>
                  </a:extLst>
                </a:gridCol>
              </a:tblGrid>
              <a:tr h="236426">
                <a:tc>
                  <a:txBody>
                    <a:bodyPr/>
                    <a:lstStyle/>
                    <a:p>
                      <a:r>
                        <a:rPr kumimoji="1" lang="en-US" altLang="ja-JP" sz="1200" dirty="0" err="1" smtClean="0"/>
                        <a:t>gNB</a:t>
                      </a:r>
                      <a:r>
                        <a:rPr kumimoji="1" lang="en-US" altLang="ja-JP" sz="1200" dirty="0" smtClean="0"/>
                        <a:t>  ID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err="1" smtClean="0"/>
                        <a:t>eNB</a:t>
                      </a:r>
                      <a:r>
                        <a:rPr kumimoji="1" lang="en-US" altLang="ja-JP" sz="1200" dirty="0" smtClean="0"/>
                        <a:t> </a:t>
                      </a:r>
                      <a:r>
                        <a:rPr kumimoji="1" lang="en-US" altLang="ja-JP" sz="1200" baseline="0" dirty="0" smtClean="0"/>
                        <a:t>ID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err="1" smtClean="0"/>
                        <a:t>eNB</a:t>
                      </a:r>
                      <a:r>
                        <a:rPr kumimoji="1" lang="en-US" altLang="ja-JP" sz="1200" dirty="0" smtClean="0"/>
                        <a:t> S1</a:t>
                      </a:r>
                      <a:r>
                        <a:rPr kumimoji="1" lang="en-US" altLang="ja-JP" sz="1200" baseline="0" dirty="0" smtClean="0"/>
                        <a:t> AP Address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2391646"/>
                  </a:ext>
                </a:extLst>
              </a:tr>
              <a:tr h="236426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A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…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2299991"/>
                  </a:ext>
                </a:extLst>
              </a:tr>
              <a:tr h="236426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B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…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5727100"/>
                  </a:ext>
                </a:extLst>
              </a:tr>
              <a:tr h="236426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…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…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…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385024"/>
                  </a:ext>
                </a:extLst>
              </a:tr>
              <a:tr h="236426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X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…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9100017"/>
                  </a:ext>
                </a:extLst>
              </a:tr>
              <a:tr h="319613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A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n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…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1060889"/>
                  </a:ext>
                </a:extLst>
              </a:tr>
            </a:tbl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975784" y="4653136"/>
            <a:ext cx="3024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 dirty="0" smtClean="0"/>
              <a:t>Note that  </a:t>
            </a:r>
            <a:r>
              <a:rPr lang="en-US" altLang="ja-JP" sz="1100" dirty="0" err="1"/>
              <a:t>eNB</a:t>
            </a:r>
            <a:r>
              <a:rPr lang="en-US" altLang="ja-JP" sz="1100" dirty="0"/>
              <a:t> ID/</a:t>
            </a:r>
            <a:r>
              <a:rPr lang="en-US" altLang="ja-JP" sz="1100" dirty="0" err="1"/>
              <a:t>en-gNB</a:t>
            </a:r>
            <a:r>
              <a:rPr lang="en-US" altLang="ja-JP" sz="1100" dirty="0"/>
              <a:t> ID may be duplicated as this is several vs several mapping.</a:t>
            </a:r>
          </a:p>
          <a:p>
            <a:endParaRPr kumimoji="1" lang="ja-JP" altLang="en-US" sz="11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61346" y="4382408"/>
            <a:ext cx="3722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Example of table in MME for </a:t>
            </a:r>
            <a:r>
              <a:rPr kumimoji="1" lang="en-US" altLang="ja-JP" dirty="0" smtClean="0"/>
              <a:t>Option 1 </a:t>
            </a:r>
            <a:endParaRPr kumimoji="1" lang="ja-JP" altLang="en-US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785038"/>
              </p:ext>
            </p:extLst>
          </p:nvPr>
        </p:nvGraphicFramePr>
        <p:xfrm>
          <a:off x="5076056" y="2582629"/>
          <a:ext cx="2042034" cy="1691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968">
                  <a:extLst>
                    <a:ext uri="{9D8B030D-6E8A-4147-A177-3AD203B41FA5}">
                      <a16:colId xmlns:a16="http://schemas.microsoft.com/office/drawing/2014/main" val="3687427521"/>
                    </a:ext>
                  </a:extLst>
                </a:gridCol>
                <a:gridCol w="1413066">
                  <a:extLst>
                    <a:ext uri="{9D8B030D-6E8A-4147-A177-3AD203B41FA5}">
                      <a16:colId xmlns:a16="http://schemas.microsoft.com/office/drawing/2014/main" val="2026513104"/>
                    </a:ext>
                  </a:extLst>
                </a:gridCol>
              </a:tblGrid>
              <a:tr h="236426">
                <a:tc>
                  <a:txBody>
                    <a:bodyPr/>
                    <a:lstStyle/>
                    <a:p>
                      <a:r>
                        <a:rPr kumimoji="1" lang="en-US" altLang="ja-JP" sz="1200" dirty="0" err="1" smtClean="0"/>
                        <a:t>eNB</a:t>
                      </a:r>
                      <a:r>
                        <a:rPr kumimoji="1" lang="en-US" altLang="ja-JP" sz="1200" dirty="0" smtClean="0"/>
                        <a:t> </a:t>
                      </a:r>
                      <a:r>
                        <a:rPr kumimoji="1" lang="en-US" altLang="ja-JP" sz="1200" baseline="0" dirty="0" smtClean="0"/>
                        <a:t>ID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err="1" smtClean="0"/>
                        <a:t>eNB</a:t>
                      </a:r>
                      <a:r>
                        <a:rPr kumimoji="1" lang="en-US" altLang="ja-JP" sz="1200" dirty="0" smtClean="0"/>
                        <a:t> S1</a:t>
                      </a:r>
                      <a:r>
                        <a:rPr kumimoji="1" lang="en-US" altLang="ja-JP" sz="1200" baseline="0" dirty="0" smtClean="0"/>
                        <a:t> AP Address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2391646"/>
                  </a:ext>
                </a:extLst>
              </a:tr>
              <a:tr h="236426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…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2299991"/>
                  </a:ext>
                </a:extLst>
              </a:tr>
              <a:tr h="236426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…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5727100"/>
                  </a:ext>
                </a:extLst>
              </a:tr>
              <a:tr h="236426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…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…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385024"/>
                  </a:ext>
                </a:extLst>
              </a:tr>
              <a:tr h="236426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…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…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9100017"/>
                  </a:ext>
                </a:extLst>
              </a:tr>
              <a:tr h="319613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n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…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1060889"/>
                  </a:ext>
                </a:extLst>
              </a:tr>
            </a:tbl>
          </a:graphicData>
        </a:graphic>
      </p:graphicFrame>
      <p:sp>
        <p:nvSpPr>
          <p:cNvPr id="8" name="テキスト ボックス 7"/>
          <p:cNvSpPr txBox="1"/>
          <p:nvPr/>
        </p:nvSpPr>
        <p:spPr>
          <a:xfrm>
            <a:off x="4593794" y="4365104"/>
            <a:ext cx="3722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Example of table in MME for </a:t>
            </a:r>
            <a:r>
              <a:rPr kumimoji="1" lang="en-US" altLang="ja-JP" dirty="0" smtClean="0"/>
              <a:t>Option 2 </a:t>
            </a:r>
            <a:endParaRPr kumimoji="1" lang="ja-JP" altLang="en-US" dirty="0"/>
          </a:p>
        </p:txBody>
      </p:sp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942387"/>
              </p:ext>
            </p:extLst>
          </p:nvPr>
        </p:nvGraphicFramePr>
        <p:xfrm>
          <a:off x="1293021" y="5542342"/>
          <a:ext cx="5551361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3811">
                  <a:extLst>
                    <a:ext uri="{9D8B030D-6E8A-4147-A177-3AD203B41FA5}">
                      <a16:colId xmlns:a16="http://schemas.microsoft.com/office/drawing/2014/main" val="3656055915"/>
                    </a:ext>
                  </a:extLst>
                </a:gridCol>
                <a:gridCol w="1635760">
                  <a:extLst>
                    <a:ext uri="{9D8B030D-6E8A-4147-A177-3AD203B41FA5}">
                      <a16:colId xmlns:a16="http://schemas.microsoft.com/office/drawing/2014/main" val="3687427521"/>
                    </a:ext>
                  </a:extLst>
                </a:gridCol>
                <a:gridCol w="2891790">
                  <a:extLst>
                    <a:ext uri="{9D8B030D-6E8A-4147-A177-3AD203B41FA5}">
                      <a16:colId xmlns:a16="http://schemas.microsoft.com/office/drawing/2014/main" val="2026513104"/>
                    </a:ext>
                  </a:extLst>
                </a:gridCol>
              </a:tblGrid>
              <a:tr h="236426">
                <a:tc>
                  <a:txBody>
                    <a:bodyPr/>
                    <a:lstStyle/>
                    <a:p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Option 1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Option 2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2391646"/>
                  </a:ext>
                </a:extLst>
              </a:tr>
              <a:tr h="236426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Table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Needs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to be updated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Re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use the function on LTE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2299991"/>
                  </a:ext>
                </a:extLst>
              </a:tr>
              <a:tr h="236426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Function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9832324"/>
                  </a:ext>
                </a:extLst>
              </a:tr>
              <a:tr h="236426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Frequency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of</a:t>
                      </a:r>
                      <a:endParaRPr kumimoji="1" lang="en-US" altLang="ja-JP" sz="12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Update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More</a:t>
                      </a:r>
                    </a:p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kumimoji="1" lang="en-US" altLang="ja-JP" sz="1200" dirty="0" err="1" smtClean="0">
                          <a:solidFill>
                            <a:schemeClr val="tx1"/>
                          </a:solidFill>
                        </a:rPr>
                        <a:t>eNB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sz="1200" dirty="0" err="1" smtClean="0">
                          <a:solidFill>
                            <a:schemeClr val="tx1"/>
                          </a:solidFill>
                        </a:rPr>
                        <a:t>connection+en-gNB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 connection basis)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Less</a:t>
                      </a:r>
                    </a:p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kumimoji="1" lang="en-US" altLang="ja-JP" sz="1200" dirty="0" err="1" smtClean="0">
                          <a:solidFill>
                            <a:schemeClr val="tx1"/>
                          </a:solidFill>
                        </a:rPr>
                        <a:t>eNB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 connection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basis)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5727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2511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200" dirty="0" smtClean="0"/>
              <a:t>Scenario 1:</a:t>
            </a:r>
            <a:r>
              <a:rPr lang="en-US" altLang="ja-JP" sz="3200" dirty="0" smtClean="0"/>
              <a:t>An area is covered by only  two </a:t>
            </a:r>
            <a:r>
              <a:rPr lang="en-US" altLang="ja-JP" sz="3200" dirty="0" err="1" smtClean="0"/>
              <a:t>eNBs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51309"/>
            <a:ext cx="8229600" cy="4525963"/>
          </a:xfrm>
        </p:spPr>
        <p:txBody>
          <a:bodyPr>
            <a:normAutofit/>
          </a:bodyPr>
          <a:lstStyle/>
          <a:p>
            <a:r>
              <a:rPr kumimoji="1" lang="en-US" altLang="ja-JP" sz="2000" dirty="0" smtClean="0"/>
              <a:t>Both options can find associated </a:t>
            </a:r>
            <a:r>
              <a:rPr kumimoji="1" lang="en-US" altLang="ja-JP" sz="2000" dirty="0" err="1" smtClean="0"/>
              <a:t>eNB</a:t>
            </a:r>
            <a:r>
              <a:rPr kumimoji="1" lang="en-US" altLang="ja-JP" sz="2000" dirty="0" smtClean="0"/>
              <a:t> if associated </a:t>
            </a:r>
            <a:r>
              <a:rPr kumimoji="1" lang="en-US" altLang="ja-JP" sz="2000" dirty="0" err="1" smtClean="0"/>
              <a:t>eNB</a:t>
            </a:r>
            <a:r>
              <a:rPr kumimoji="1" lang="en-US" altLang="ja-JP" sz="2000" dirty="0" smtClean="0"/>
              <a:t> is properly configured.</a:t>
            </a:r>
          </a:p>
          <a:p>
            <a:pPr lvl="1"/>
            <a:r>
              <a:rPr lang="en-US" altLang="ja-JP" sz="1800" dirty="0" smtClean="0"/>
              <a:t>On Option 1, associated </a:t>
            </a:r>
            <a:r>
              <a:rPr lang="en-US" altLang="ja-JP" sz="1800" dirty="0" err="1" smtClean="0"/>
              <a:t>eNB</a:t>
            </a:r>
            <a:r>
              <a:rPr lang="en-US" altLang="ja-JP" sz="1800" dirty="0" smtClean="0"/>
              <a:t> needs to connect same </a:t>
            </a:r>
            <a:r>
              <a:rPr lang="en-US" altLang="ja-JP" sz="1800" dirty="0"/>
              <a:t>MME with </a:t>
            </a:r>
            <a:r>
              <a:rPr lang="en-US" altLang="ja-JP" sz="1800" dirty="0" smtClean="0"/>
              <a:t>one of </a:t>
            </a:r>
            <a:r>
              <a:rPr lang="en-US" altLang="ja-JP" sz="1800" dirty="0" err="1" smtClean="0"/>
              <a:t>eNBs</a:t>
            </a:r>
            <a:r>
              <a:rPr lang="en-US" altLang="ja-JP" sz="1800" dirty="0" smtClean="0"/>
              <a:t> </a:t>
            </a:r>
            <a:r>
              <a:rPr lang="en-US" altLang="ja-JP" sz="1800" dirty="0"/>
              <a:t>covering </a:t>
            </a:r>
            <a:r>
              <a:rPr lang="en-US" altLang="ja-JP" sz="1800" dirty="0" err="1" smtClean="0"/>
              <a:t>en-gNB</a:t>
            </a:r>
            <a:r>
              <a:rPr lang="en-US" altLang="ja-JP" sz="1800" dirty="0" smtClean="0"/>
              <a:t> </a:t>
            </a:r>
            <a:r>
              <a:rPr lang="en-US" altLang="ja-JP" sz="1800" dirty="0"/>
              <a:t>area</a:t>
            </a:r>
          </a:p>
          <a:p>
            <a:pPr lvl="1"/>
            <a:r>
              <a:rPr lang="en-US" altLang="ja-JP" sz="1800" dirty="0" smtClean="0"/>
              <a:t>On Option 2, associated </a:t>
            </a:r>
            <a:r>
              <a:rPr lang="en-US" altLang="ja-JP" sz="1800" dirty="0" err="1" smtClean="0"/>
              <a:t>eNB</a:t>
            </a:r>
            <a:r>
              <a:rPr lang="en-US" altLang="ja-JP" sz="1800" dirty="0" smtClean="0"/>
              <a:t> needs to overlap </a:t>
            </a:r>
            <a:r>
              <a:rPr lang="en-US" altLang="ja-JP" sz="1800" dirty="0"/>
              <a:t>the coverage of </a:t>
            </a:r>
            <a:r>
              <a:rPr lang="en-US" altLang="ja-JP" sz="1800" dirty="0" err="1"/>
              <a:t>en-gNB</a:t>
            </a:r>
            <a:endParaRPr lang="en-US" altLang="ja-JP" sz="1800" dirty="0"/>
          </a:p>
          <a:p>
            <a:pPr lvl="1"/>
            <a:endParaRPr kumimoji="1" lang="ja-JP" altLang="en-US" sz="1800" dirty="0"/>
          </a:p>
        </p:txBody>
      </p:sp>
      <p:sp>
        <p:nvSpPr>
          <p:cNvPr id="4" name="楕円 3"/>
          <p:cNvSpPr/>
          <p:nvPr/>
        </p:nvSpPr>
        <p:spPr>
          <a:xfrm>
            <a:off x="1259632" y="4005064"/>
            <a:ext cx="3312368" cy="504056"/>
          </a:xfrm>
          <a:prstGeom prst="ellipse">
            <a:avLst/>
          </a:prstGeom>
          <a:solidFill>
            <a:srgbClr val="92D050">
              <a:alpha val="22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楕円 4"/>
          <p:cNvSpPr/>
          <p:nvPr/>
        </p:nvSpPr>
        <p:spPr>
          <a:xfrm>
            <a:off x="3635896" y="4005064"/>
            <a:ext cx="3312368" cy="504056"/>
          </a:xfrm>
          <a:prstGeom prst="ellipse">
            <a:avLst/>
          </a:prstGeom>
          <a:solidFill>
            <a:srgbClr val="92D050">
              <a:alpha val="22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2370584" y="3984956"/>
            <a:ext cx="864096" cy="36004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eNB1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二等辺三角形 6"/>
          <p:cNvSpPr/>
          <p:nvPr/>
        </p:nvSpPr>
        <p:spPr>
          <a:xfrm rot="10800000">
            <a:off x="2555777" y="3501008"/>
            <a:ext cx="509040" cy="25516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コネクタ 8"/>
          <p:cNvCxnSpPr>
            <a:stCxn id="6" idx="0"/>
            <a:endCxn id="7" idx="3"/>
          </p:cNvCxnSpPr>
          <p:nvPr/>
        </p:nvCxnSpPr>
        <p:spPr>
          <a:xfrm flipV="1">
            <a:off x="2802632" y="3501008"/>
            <a:ext cx="7665" cy="4839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/>
        </p:nvSpPr>
        <p:spPr>
          <a:xfrm>
            <a:off x="5004048" y="3984956"/>
            <a:ext cx="864096" cy="36004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eNB2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二等辺三角形 10"/>
          <p:cNvSpPr/>
          <p:nvPr/>
        </p:nvSpPr>
        <p:spPr>
          <a:xfrm rot="10800000">
            <a:off x="5189241" y="3501008"/>
            <a:ext cx="509040" cy="25516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2" name="直線コネクタ 11"/>
          <p:cNvCxnSpPr>
            <a:stCxn id="10" idx="0"/>
            <a:endCxn id="11" idx="3"/>
          </p:cNvCxnSpPr>
          <p:nvPr/>
        </p:nvCxnSpPr>
        <p:spPr>
          <a:xfrm flipV="1">
            <a:off x="5436096" y="3501008"/>
            <a:ext cx="7665" cy="4839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楕円 12"/>
          <p:cNvSpPr/>
          <p:nvPr/>
        </p:nvSpPr>
        <p:spPr>
          <a:xfrm>
            <a:off x="3491880" y="3591801"/>
            <a:ext cx="1296144" cy="197239"/>
          </a:xfrm>
          <a:prstGeom prst="ellipse">
            <a:avLst/>
          </a:prstGeom>
          <a:solidFill>
            <a:srgbClr val="7030A0">
              <a:alpha val="22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3707904" y="3356992"/>
            <a:ext cx="864096" cy="36004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 smtClean="0">
                <a:solidFill>
                  <a:schemeClr val="tx1"/>
                </a:solidFill>
              </a:rPr>
              <a:t>e</a:t>
            </a:r>
            <a:r>
              <a:rPr kumimoji="1" lang="en-US" altLang="ja-JP" sz="1400" dirty="0" err="1" smtClean="0">
                <a:solidFill>
                  <a:schemeClr val="tx1"/>
                </a:solidFill>
              </a:rPr>
              <a:t>n-gNB</a:t>
            </a:r>
            <a:r>
              <a:rPr kumimoji="1" lang="en-US" altLang="ja-JP" sz="1400" dirty="0" smtClean="0">
                <a:solidFill>
                  <a:schemeClr val="tx1"/>
                </a:solidFill>
              </a:rPr>
              <a:t> A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5" name="二等辺三角形 14"/>
          <p:cNvSpPr/>
          <p:nvPr/>
        </p:nvSpPr>
        <p:spPr>
          <a:xfrm rot="10800000">
            <a:off x="3893097" y="2873044"/>
            <a:ext cx="509040" cy="25516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6" name="直線コネクタ 15"/>
          <p:cNvCxnSpPr>
            <a:stCxn id="14" idx="0"/>
            <a:endCxn id="15" idx="3"/>
          </p:cNvCxnSpPr>
          <p:nvPr/>
        </p:nvCxnSpPr>
        <p:spPr>
          <a:xfrm flipV="1">
            <a:off x="4139952" y="2873044"/>
            <a:ext cx="7665" cy="4839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/>
          <p:cNvCxnSpPr>
            <a:stCxn id="14" idx="3"/>
            <a:endCxn id="10" idx="1"/>
          </p:cNvCxnSpPr>
          <p:nvPr/>
        </p:nvCxnSpPr>
        <p:spPr>
          <a:xfrm>
            <a:off x="4572000" y="3537012"/>
            <a:ext cx="432048" cy="6279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表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808470"/>
              </p:ext>
            </p:extLst>
          </p:nvPr>
        </p:nvGraphicFramePr>
        <p:xfrm>
          <a:off x="527066" y="5359608"/>
          <a:ext cx="7645334" cy="147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8687">
                  <a:extLst>
                    <a:ext uri="{9D8B030D-6E8A-4147-A177-3AD203B41FA5}">
                      <a16:colId xmlns:a16="http://schemas.microsoft.com/office/drawing/2014/main" val="4164979894"/>
                    </a:ext>
                  </a:extLst>
                </a:gridCol>
                <a:gridCol w="1165733">
                  <a:extLst>
                    <a:ext uri="{9D8B030D-6E8A-4147-A177-3AD203B41FA5}">
                      <a16:colId xmlns:a16="http://schemas.microsoft.com/office/drawing/2014/main" val="3883503341"/>
                    </a:ext>
                  </a:extLst>
                </a:gridCol>
                <a:gridCol w="1186180">
                  <a:extLst>
                    <a:ext uri="{9D8B030D-6E8A-4147-A177-3AD203B41FA5}">
                      <a16:colId xmlns:a16="http://schemas.microsoft.com/office/drawing/2014/main" val="1567886762"/>
                    </a:ext>
                  </a:extLst>
                </a:gridCol>
                <a:gridCol w="1299180">
                  <a:extLst>
                    <a:ext uri="{9D8B030D-6E8A-4147-A177-3AD203B41FA5}">
                      <a16:colId xmlns:a16="http://schemas.microsoft.com/office/drawing/2014/main" val="663187658"/>
                    </a:ext>
                  </a:extLst>
                </a:gridCol>
                <a:gridCol w="1299180">
                  <a:extLst>
                    <a:ext uri="{9D8B030D-6E8A-4147-A177-3AD203B41FA5}">
                      <a16:colId xmlns:a16="http://schemas.microsoft.com/office/drawing/2014/main" val="2908457650"/>
                    </a:ext>
                  </a:extLst>
                </a:gridCol>
                <a:gridCol w="1486374">
                  <a:extLst>
                    <a:ext uri="{9D8B030D-6E8A-4147-A177-3AD203B41FA5}">
                      <a16:colId xmlns:a16="http://schemas.microsoft.com/office/drawing/2014/main" val="29068284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err="1" smtClean="0"/>
                        <a:t>eNB</a:t>
                      </a:r>
                      <a:r>
                        <a:rPr kumimoji="1" lang="en-US" altLang="ja-JP" sz="1400" dirty="0" smtClean="0"/>
                        <a:t> ID</a:t>
                      </a:r>
                    </a:p>
                    <a:p>
                      <a:pPr algn="ctr"/>
                      <a:r>
                        <a:rPr kumimoji="1" lang="en-US" altLang="ja-JP" sz="1400" dirty="0" smtClean="0"/>
                        <a:t>picked up from NRT 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Reported </a:t>
                      </a:r>
                    </a:p>
                    <a:p>
                      <a:pPr algn="ctr"/>
                      <a:r>
                        <a:rPr kumimoji="1" lang="en-US" altLang="ja-JP" sz="1400" dirty="0" err="1" smtClean="0"/>
                        <a:t>en-gNB</a:t>
                      </a:r>
                      <a:r>
                        <a:rPr kumimoji="1" lang="en-US" altLang="ja-JP" sz="1400" dirty="0" smtClean="0"/>
                        <a:t> ID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Looked up table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Reachable</a:t>
                      </a:r>
                      <a:r>
                        <a:rPr kumimoji="1" lang="en-US" altLang="ja-JP" sz="1400" baseline="0" dirty="0" smtClean="0"/>
                        <a:t> </a:t>
                      </a:r>
                      <a:r>
                        <a:rPr kumimoji="1" lang="en-US" altLang="ja-JP" sz="1400" baseline="0" dirty="0" err="1" smtClean="0"/>
                        <a:t>eNB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aseline="0" dirty="0" smtClean="0"/>
                        <a:t>Associated </a:t>
                      </a:r>
                      <a:r>
                        <a:rPr kumimoji="1" lang="en-US" altLang="ja-JP" sz="1400" baseline="0" dirty="0" err="1" smtClean="0"/>
                        <a:t>eNB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2412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Option</a:t>
                      </a:r>
                      <a:r>
                        <a:rPr kumimoji="1" lang="en-US" altLang="ja-JP" baseline="0" dirty="0" smtClean="0"/>
                        <a:t> 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A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A-2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0528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Option 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A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6080293"/>
                  </a:ext>
                </a:extLst>
              </a:tr>
            </a:tbl>
          </a:graphicData>
        </a:graphic>
      </p:graphicFrame>
      <p:sp>
        <p:nvSpPr>
          <p:cNvPr id="20" name="正方形/長方形 19"/>
          <p:cNvSpPr/>
          <p:nvPr/>
        </p:nvSpPr>
        <p:spPr>
          <a:xfrm>
            <a:off x="2903330" y="6084817"/>
            <a:ext cx="1168361" cy="3685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/>
          <p:cNvSpPr/>
          <p:nvPr/>
        </p:nvSpPr>
        <p:spPr>
          <a:xfrm>
            <a:off x="1751202" y="6444857"/>
            <a:ext cx="1080120" cy="3685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3844255" y="5029018"/>
            <a:ext cx="511721" cy="272190"/>
          </a:xfrm>
          <a:prstGeom prst="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UE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3" name="二等辺三角形 22"/>
          <p:cNvSpPr/>
          <p:nvPr/>
        </p:nvSpPr>
        <p:spPr>
          <a:xfrm rot="10800000">
            <a:off x="3844256" y="4581128"/>
            <a:ext cx="509040" cy="25516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4" name="直線コネクタ 23"/>
          <p:cNvCxnSpPr>
            <a:stCxn id="22" idx="0"/>
          </p:cNvCxnSpPr>
          <p:nvPr/>
        </p:nvCxnSpPr>
        <p:spPr>
          <a:xfrm flipV="1">
            <a:off x="4100116" y="4615755"/>
            <a:ext cx="1340" cy="4132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/>
          <p:nvPr/>
        </p:nvCxnSpPr>
        <p:spPr>
          <a:xfrm flipH="1" flipV="1">
            <a:off x="2987824" y="4343566"/>
            <a:ext cx="808321" cy="647658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四角形吹き出し 28"/>
          <p:cNvSpPr/>
          <p:nvPr/>
        </p:nvSpPr>
        <p:spPr>
          <a:xfrm>
            <a:off x="2051720" y="4706724"/>
            <a:ext cx="1013097" cy="594484"/>
          </a:xfrm>
          <a:prstGeom prst="wedgeRectCallout">
            <a:avLst>
              <a:gd name="adj1" fmla="val 65778"/>
              <a:gd name="adj2" fmla="val -54026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600" smtClean="0"/>
              <a:t>ANR reporting</a:t>
            </a:r>
            <a:endParaRPr kumimoji="1" lang="ja-JP" altLang="en-US" sz="1600" dirty="0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4788024" y="3628591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X2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95969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2800" dirty="0" smtClean="0"/>
              <a:t>Scenario 2:</a:t>
            </a:r>
            <a:r>
              <a:rPr lang="en-US" altLang="ja-JP" sz="2800" dirty="0" smtClean="0"/>
              <a:t> </a:t>
            </a:r>
            <a:r>
              <a:rPr lang="en-US" altLang="ja-JP" sz="2800" dirty="0"/>
              <a:t>An area is covered </a:t>
            </a:r>
            <a:r>
              <a:rPr lang="en-US" altLang="ja-JP" sz="2800" dirty="0" smtClean="0"/>
              <a:t>by more </a:t>
            </a:r>
            <a:r>
              <a:rPr lang="en-US" altLang="ja-JP" sz="2800" dirty="0"/>
              <a:t>than </a:t>
            </a:r>
            <a:r>
              <a:rPr lang="en-US" altLang="ja-JP" sz="2800" dirty="0" smtClean="0"/>
              <a:t>two </a:t>
            </a:r>
            <a:r>
              <a:rPr lang="en-US" altLang="ja-JP" sz="2800" dirty="0" err="1" smtClean="0"/>
              <a:t>eNBs</a:t>
            </a:r>
            <a:endParaRPr kumimoji="1" lang="ja-JP" altLang="en-US" sz="2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51309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sz="1800" dirty="0" smtClean="0"/>
              <a:t>Both option could work well.</a:t>
            </a:r>
          </a:p>
          <a:p>
            <a:r>
              <a:rPr lang="en-US" altLang="ja-JP" sz="1800" dirty="0" smtClean="0"/>
              <a:t>Option 2 may need several attempts</a:t>
            </a:r>
            <a:r>
              <a:rPr lang="en-US" altLang="ja-JP" sz="1800" dirty="0" smtClean="0"/>
              <a:t>.</a:t>
            </a:r>
            <a:endParaRPr lang="en-US" altLang="ja-JP" sz="1800" dirty="0" smtClean="0"/>
          </a:p>
        </p:txBody>
      </p:sp>
      <p:sp>
        <p:nvSpPr>
          <p:cNvPr id="4" name="楕円 3"/>
          <p:cNvSpPr/>
          <p:nvPr/>
        </p:nvSpPr>
        <p:spPr>
          <a:xfrm>
            <a:off x="1331640" y="3861048"/>
            <a:ext cx="3312368" cy="504056"/>
          </a:xfrm>
          <a:prstGeom prst="ellipse">
            <a:avLst/>
          </a:prstGeom>
          <a:solidFill>
            <a:srgbClr val="92D050">
              <a:alpha val="22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楕円 4"/>
          <p:cNvSpPr/>
          <p:nvPr/>
        </p:nvSpPr>
        <p:spPr>
          <a:xfrm>
            <a:off x="3707904" y="3861048"/>
            <a:ext cx="3312368" cy="504056"/>
          </a:xfrm>
          <a:prstGeom prst="ellipse">
            <a:avLst/>
          </a:prstGeom>
          <a:solidFill>
            <a:srgbClr val="92D050">
              <a:alpha val="22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2442592" y="3840940"/>
            <a:ext cx="864096" cy="36004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eNB1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二等辺三角形 6"/>
          <p:cNvSpPr/>
          <p:nvPr/>
        </p:nvSpPr>
        <p:spPr>
          <a:xfrm rot="10800000">
            <a:off x="2627785" y="3389858"/>
            <a:ext cx="509040" cy="25516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コネクタ 8"/>
          <p:cNvCxnSpPr>
            <a:stCxn id="6" idx="0"/>
            <a:endCxn id="7" idx="3"/>
          </p:cNvCxnSpPr>
          <p:nvPr/>
        </p:nvCxnSpPr>
        <p:spPr>
          <a:xfrm flipV="1">
            <a:off x="2874640" y="3356992"/>
            <a:ext cx="7665" cy="4839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/>
        </p:nvSpPr>
        <p:spPr>
          <a:xfrm>
            <a:off x="5076056" y="3840940"/>
            <a:ext cx="864096" cy="36004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eNB2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二等辺三角形 10"/>
          <p:cNvSpPr/>
          <p:nvPr/>
        </p:nvSpPr>
        <p:spPr>
          <a:xfrm rot="10800000">
            <a:off x="5261249" y="3317850"/>
            <a:ext cx="509040" cy="25516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2" name="直線コネクタ 11"/>
          <p:cNvCxnSpPr>
            <a:stCxn id="10" idx="0"/>
            <a:endCxn id="11" idx="3"/>
          </p:cNvCxnSpPr>
          <p:nvPr/>
        </p:nvCxnSpPr>
        <p:spPr>
          <a:xfrm flipV="1">
            <a:off x="5508104" y="3356992"/>
            <a:ext cx="7665" cy="4839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楕円 12"/>
          <p:cNvSpPr/>
          <p:nvPr/>
        </p:nvSpPr>
        <p:spPr>
          <a:xfrm>
            <a:off x="3563888" y="3120611"/>
            <a:ext cx="1296144" cy="197239"/>
          </a:xfrm>
          <a:prstGeom prst="ellipse">
            <a:avLst/>
          </a:prstGeom>
          <a:solidFill>
            <a:srgbClr val="7030A0">
              <a:alpha val="22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3779912" y="2885802"/>
            <a:ext cx="864096" cy="36004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 smtClean="0">
                <a:solidFill>
                  <a:schemeClr val="tx1"/>
                </a:solidFill>
              </a:rPr>
              <a:t>e</a:t>
            </a:r>
            <a:r>
              <a:rPr kumimoji="1" lang="en-US" altLang="ja-JP" sz="1400" dirty="0" err="1" smtClean="0">
                <a:solidFill>
                  <a:schemeClr val="tx1"/>
                </a:solidFill>
              </a:rPr>
              <a:t>n-gNB</a:t>
            </a:r>
            <a:r>
              <a:rPr kumimoji="1" lang="en-US" altLang="ja-JP" sz="1400" dirty="0" smtClean="0">
                <a:solidFill>
                  <a:schemeClr val="tx1"/>
                </a:solidFill>
              </a:rPr>
              <a:t> A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5" name="二等辺三角形 14"/>
          <p:cNvSpPr/>
          <p:nvPr/>
        </p:nvSpPr>
        <p:spPr>
          <a:xfrm rot="10800000">
            <a:off x="3965105" y="2420888"/>
            <a:ext cx="509040" cy="25516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6" name="直線コネクタ 15"/>
          <p:cNvCxnSpPr>
            <a:endCxn id="15" idx="3"/>
          </p:cNvCxnSpPr>
          <p:nvPr/>
        </p:nvCxnSpPr>
        <p:spPr>
          <a:xfrm flipV="1">
            <a:off x="4211960" y="2420888"/>
            <a:ext cx="7665" cy="4839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/>
          <p:cNvCxnSpPr>
            <a:stCxn id="14" idx="3"/>
            <a:endCxn id="10" idx="1"/>
          </p:cNvCxnSpPr>
          <p:nvPr/>
        </p:nvCxnSpPr>
        <p:spPr>
          <a:xfrm>
            <a:off x="4644008" y="3065822"/>
            <a:ext cx="432048" cy="9551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正方形/長方形 21"/>
          <p:cNvSpPr/>
          <p:nvPr/>
        </p:nvSpPr>
        <p:spPr>
          <a:xfrm>
            <a:off x="3916263" y="4885002"/>
            <a:ext cx="511721" cy="272190"/>
          </a:xfrm>
          <a:prstGeom prst="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UE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3" name="二等辺三角形 22"/>
          <p:cNvSpPr/>
          <p:nvPr/>
        </p:nvSpPr>
        <p:spPr>
          <a:xfrm rot="10800000">
            <a:off x="3916264" y="4437112"/>
            <a:ext cx="509040" cy="25516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4" name="直線コネクタ 23"/>
          <p:cNvCxnSpPr>
            <a:stCxn id="22" idx="0"/>
          </p:cNvCxnSpPr>
          <p:nvPr/>
        </p:nvCxnSpPr>
        <p:spPr>
          <a:xfrm flipV="1">
            <a:off x="4172124" y="4471739"/>
            <a:ext cx="1340" cy="4132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/>
          <p:nvPr/>
        </p:nvCxnSpPr>
        <p:spPr>
          <a:xfrm flipH="1" flipV="1">
            <a:off x="3059832" y="4199550"/>
            <a:ext cx="808321" cy="647658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四角形吹き出し 28"/>
          <p:cNvSpPr/>
          <p:nvPr/>
        </p:nvSpPr>
        <p:spPr>
          <a:xfrm>
            <a:off x="2123728" y="4562708"/>
            <a:ext cx="1013097" cy="594484"/>
          </a:xfrm>
          <a:prstGeom prst="wedgeRectCallout">
            <a:avLst>
              <a:gd name="adj1" fmla="val 65778"/>
              <a:gd name="adj2" fmla="val -54026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600" smtClean="0"/>
              <a:t>ANR reporting</a:t>
            </a:r>
            <a:endParaRPr kumimoji="1" lang="ja-JP" altLang="en-US" sz="1600" dirty="0"/>
          </a:p>
        </p:txBody>
      </p:sp>
      <p:sp>
        <p:nvSpPr>
          <p:cNvPr id="30" name="楕円 29"/>
          <p:cNvSpPr/>
          <p:nvPr/>
        </p:nvSpPr>
        <p:spPr>
          <a:xfrm>
            <a:off x="2627784" y="3298674"/>
            <a:ext cx="2083247" cy="504056"/>
          </a:xfrm>
          <a:prstGeom prst="ellipse">
            <a:avLst/>
          </a:prstGeom>
          <a:solidFill>
            <a:srgbClr val="92D050">
              <a:alpha val="22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3275856" y="3317850"/>
            <a:ext cx="864096" cy="36004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eNB3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2" name="二等辺三角形 31"/>
          <p:cNvSpPr/>
          <p:nvPr/>
        </p:nvSpPr>
        <p:spPr>
          <a:xfrm rot="10800000">
            <a:off x="3461049" y="2833902"/>
            <a:ext cx="509040" cy="25516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3" name="直線コネクタ 32"/>
          <p:cNvCxnSpPr>
            <a:endCxn id="32" idx="3"/>
          </p:cNvCxnSpPr>
          <p:nvPr/>
        </p:nvCxnSpPr>
        <p:spPr>
          <a:xfrm flipV="1">
            <a:off x="3707904" y="2833902"/>
            <a:ext cx="7665" cy="4839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テキスト ボックス 36"/>
          <p:cNvSpPr txBox="1"/>
          <p:nvPr/>
        </p:nvSpPr>
        <p:spPr>
          <a:xfrm>
            <a:off x="4788024" y="3347700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X2</a:t>
            </a:r>
            <a:endParaRPr kumimoji="1" lang="ja-JP" altLang="en-US" dirty="0"/>
          </a:p>
        </p:txBody>
      </p:sp>
      <p:graphicFrame>
        <p:nvGraphicFramePr>
          <p:cNvPr id="38" name="表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395157"/>
              </p:ext>
            </p:extLst>
          </p:nvPr>
        </p:nvGraphicFramePr>
        <p:xfrm>
          <a:off x="527066" y="5359608"/>
          <a:ext cx="7645334" cy="147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8687">
                  <a:extLst>
                    <a:ext uri="{9D8B030D-6E8A-4147-A177-3AD203B41FA5}">
                      <a16:colId xmlns:a16="http://schemas.microsoft.com/office/drawing/2014/main" val="4164979894"/>
                    </a:ext>
                  </a:extLst>
                </a:gridCol>
                <a:gridCol w="1165733">
                  <a:extLst>
                    <a:ext uri="{9D8B030D-6E8A-4147-A177-3AD203B41FA5}">
                      <a16:colId xmlns:a16="http://schemas.microsoft.com/office/drawing/2014/main" val="3883503341"/>
                    </a:ext>
                  </a:extLst>
                </a:gridCol>
                <a:gridCol w="1186180">
                  <a:extLst>
                    <a:ext uri="{9D8B030D-6E8A-4147-A177-3AD203B41FA5}">
                      <a16:colId xmlns:a16="http://schemas.microsoft.com/office/drawing/2014/main" val="1567886762"/>
                    </a:ext>
                  </a:extLst>
                </a:gridCol>
                <a:gridCol w="1299180">
                  <a:extLst>
                    <a:ext uri="{9D8B030D-6E8A-4147-A177-3AD203B41FA5}">
                      <a16:colId xmlns:a16="http://schemas.microsoft.com/office/drawing/2014/main" val="663187658"/>
                    </a:ext>
                  </a:extLst>
                </a:gridCol>
                <a:gridCol w="1299180">
                  <a:extLst>
                    <a:ext uri="{9D8B030D-6E8A-4147-A177-3AD203B41FA5}">
                      <a16:colId xmlns:a16="http://schemas.microsoft.com/office/drawing/2014/main" val="2908457650"/>
                    </a:ext>
                  </a:extLst>
                </a:gridCol>
                <a:gridCol w="1486374">
                  <a:extLst>
                    <a:ext uri="{9D8B030D-6E8A-4147-A177-3AD203B41FA5}">
                      <a16:colId xmlns:a16="http://schemas.microsoft.com/office/drawing/2014/main" val="29068284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err="1" smtClean="0"/>
                        <a:t>eNB</a:t>
                      </a:r>
                      <a:r>
                        <a:rPr kumimoji="1" lang="en-US" altLang="ja-JP" sz="1400" dirty="0" smtClean="0"/>
                        <a:t> ID</a:t>
                      </a:r>
                    </a:p>
                    <a:p>
                      <a:pPr algn="ctr"/>
                      <a:r>
                        <a:rPr kumimoji="1" lang="en-US" altLang="ja-JP" sz="1400" dirty="0" smtClean="0"/>
                        <a:t>picked up from NRT 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Reported </a:t>
                      </a:r>
                    </a:p>
                    <a:p>
                      <a:pPr algn="ctr"/>
                      <a:r>
                        <a:rPr kumimoji="1" lang="en-US" altLang="ja-JP" sz="1400" dirty="0" err="1" smtClean="0"/>
                        <a:t>en-gNB</a:t>
                      </a:r>
                      <a:r>
                        <a:rPr kumimoji="1" lang="en-US" altLang="ja-JP" sz="1400" dirty="0" smtClean="0"/>
                        <a:t> ID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Looked up table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Reachable</a:t>
                      </a:r>
                      <a:r>
                        <a:rPr kumimoji="1" lang="en-US" altLang="ja-JP" sz="1400" baseline="0" dirty="0" smtClean="0"/>
                        <a:t> </a:t>
                      </a:r>
                      <a:r>
                        <a:rPr kumimoji="1" lang="en-US" altLang="ja-JP" sz="1400" baseline="0" dirty="0" err="1" smtClean="0"/>
                        <a:t>eNB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aseline="0" dirty="0" smtClean="0"/>
                        <a:t>Associated </a:t>
                      </a:r>
                      <a:r>
                        <a:rPr kumimoji="1" lang="en-US" altLang="ja-JP" sz="1400" baseline="0" dirty="0" err="1" smtClean="0"/>
                        <a:t>eNB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2412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Option</a:t>
                      </a:r>
                      <a:r>
                        <a:rPr kumimoji="1" lang="en-US" altLang="ja-JP" baseline="0" dirty="0" smtClean="0"/>
                        <a:t> 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A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A-2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0528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Option 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2,3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A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1,2,3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6080293"/>
                  </a:ext>
                </a:extLst>
              </a:tr>
            </a:tbl>
          </a:graphicData>
        </a:graphic>
      </p:graphicFrame>
      <p:sp>
        <p:nvSpPr>
          <p:cNvPr id="39" name="正方形/長方形 38"/>
          <p:cNvSpPr/>
          <p:nvPr/>
        </p:nvSpPr>
        <p:spPr>
          <a:xfrm>
            <a:off x="2903330" y="6084817"/>
            <a:ext cx="1168361" cy="3685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正方形/長方形 39"/>
          <p:cNvSpPr/>
          <p:nvPr/>
        </p:nvSpPr>
        <p:spPr>
          <a:xfrm>
            <a:off x="1751202" y="6444857"/>
            <a:ext cx="1080120" cy="3685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776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2800" dirty="0" smtClean="0"/>
              <a:t>Scenario 3: new co-site </a:t>
            </a:r>
            <a:r>
              <a:rPr lang="en-US" altLang="ja-JP" sz="2800" dirty="0" err="1" smtClean="0"/>
              <a:t>en-gNB</a:t>
            </a:r>
            <a:r>
              <a:rPr lang="en-US" altLang="ja-JP" sz="2800" dirty="0" smtClean="0"/>
              <a:t> and </a:t>
            </a:r>
            <a:r>
              <a:rPr lang="en-US" altLang="ja-JP" sz="2800" dirty="0" err="1" smtClean="0"/>
              <a:t>eNB</a:t>
            </a:r>
            <a:r>
              <a:rPr lang="en-US" altLang="ja-JP" sz="2800" dirty="0" smtClean="0"/>
              <a:t> is deployed</a:t>
            </a:r>
            <a:endParaRPr kumimoji="1" lang="ja-JP" altLang="en-US" sz="2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741987"/>
          </a:xfrm>
        </p:spPr>
        <p:txBody>
          <a:bodyPr>
            <a:normAutofit/>
          </a:bodyPr>
          <a:lstStyle/>
          <a:p>
            <a:r>
              <a:rPr lang="en-US" altLang="ja-JP" sz="2000" dirty="0" smtClean="0"/>
              <a:t>If the associated </a:t>
            </a:r>
            <a:r>
              <a:rPr lang="en-US" altLang="ja-JP" sz="2000" dirty="0" err="1" smtClean="0"/>
              <a:t>eNB</a:t>
            </a:r>
            <a:r>
              <a:rPr lang="en-US" altLang="ja-JP" sz="2000" dirty="0" smtClean="0"/>
              <a:t> is not new (i.e. already in the network). </a:t>
            </a:r>
          </a:p>
          <a:p>
            <a:pPr lvl="1"/>
            <a:r>
              <a:rPr lang="en-US" altLang="ja-JP" sz="1800" dirty="0" smtClean="0"/>
              <a:t>Both option 1 and option 2 could work well.</a:t>
            </a:r>
          </a:p>
          <a:p>
            <a:r>
              <a:rPr lang="en-US" altLang="ja-JP" sz="2000" dirty="0" smtClean="0"/>
              <a:t>If the associated </a:t>
            </a:r>
            <a:r>
              <a:rPr lang="en-US" altLang="ja-JP" sz="2000" dirty="0" err="1" smtClean="0"/>
              <a:t>eNB</a:t>
            </a:r>
            <a:r>
              <a:rPr lang="en-US" altLang="ja-JP" sz="2000" dirty="0" smtClean="0"/>
              <a:t> is the new (i.e. </a:t>
            </a:r>
            <a:r>
              <a:rPr lang="en-US" altLang="ja-JP" sz="2000" dirty="0" err="1" smtClean="0"/>
              <a:t>eNB</a:t>
            </a:r>
            <a:r>
              <a:rPr lang="en-US" altLang="ja-JP" sz="2000" dirty="0" smtClean="0"/>
              <a:t> co-site with the </a:t>
            </a:r>
            <a:r>
              <a:rPr lang="en-US" altLang="ja-JP" sz="2000" dirty="0" err="1" smtClean="0"/>
              <a:t>en-gNB</a:t>
            </a:r>
            <a:r>
              <a:rPr lang="en-US" altLang="ja-JP" sz="2000" dirty="0" smtClean="0"/>
              <a:t>.)</a:t>
            </a:r>
          </a:p>
          <a:p>
            <a:pPr lvl="1"/>
            <a:r>
              <a:rPr lang="en-US" altLang="ja-JP" sz="1600" dirty="0" smtClean="0"/>
              <a:t>Option 1 works when the co-site </a:t>
            </a:r>
            <a:r>
              <a:rPr lang="en-US" altLang="ja-JP" sz="1600" dirty="0" err="1" smtClean="0"/>
              <a:t>eNB</a:t>
            </a:r>
            <a:r>
              <a:rPr lang="en-US" altLang="ja-JP" sz="1600" dirty="0" smtClean="0"/>
              <a:t> reports the </a:t>
            </a:r>
            <a:r>
              <a:rPr lang="en-US" altLang="ja-JP" sz="1600" dirty="0" err="1" smtClean="0"/>
              <a:t>en-gNB</a:t>
            </a:r>
            <a:r>
              <a:rPr lang="en-US" altLang="ja-JP" sz="1600" dirty="0" smtClean="0"/>
              <a:t> to MME.</a:t>
            </a:r>
          </a:p>
          <a:p>
            <a:pPr lvl="1"/>
            <a:r>
              <a:rPr lang="en-US" altLang="ja-JP" sz="1600" dirty="0" smtClean="0"/>
              <a:t>Option 2 works when the NRT is updated by e.g. ANR reporting. </a:t>
            </a:r>
            <a:endParaRPr lang="en-US" altLang="ja-JP" sz="1400" dirty="0" smtClean="0"/>
          </a:p>
        </p:txBody>
      </p:sp>
      <p:sp>
        <p:nvSpPr>
          <p:cNvPr id="4" name="楕円 3"/>
          <p:cNvSpPr/>
          <p:nvPr/>
        </p:nvSpPr>
        <p:spPr>
          <a:xfrm>
            <a:off x="2270423" y="4509120"/>
            <a:ext cx="3312368" cy="504056"/>
          </a:xfrm>
          <a:prstGeom prst="ellipse">
            <a:avLst/>
          </a:prstGeom>
          <a:solidFill>
            <a:srgbClr val="92D050">
              <a:alpha val="22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楕円 4"/>
          <p:cNvSpPr/>
          <p:nvPr/>
        </p:nvSpPr>
        <p:spPr>
          <a:xfrm>
            <a:off x="4646687" y="4509120"/>
            <a:ext cx="3312368" cy="504056"/>
          </a:xfrm>
          <a:prstGeom prst="ellipse">
            <a:avLst/>
          </a:prstGeom>
          <a:solidFill>
            <a:srgbClr val="92D050">
              <a:alpha val="22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3381375" y="4489012"/>
            <a:ext cx="864096" cy="36004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eNB1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二等辺三角形 6"/>
          <p:cNvSpPr/>
          <p:nvPr/>
        </p:nvSpPr>
        <p:spPr>
          <a:xfrm rot="10800000">
            <a:off x="3566568" y="4037930"/>
            <a:ext cx="509040" cy="25516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8" name="直線コネクタ 7"/>
          <p:cNvCxnSpPr>
            <a:stCxn id="6" idx="0"/>
            <a:endCxn id="7" idx="3"/>
          </p:cNvCxnSpPr>
          <p:nvPr/>
        </p:nvCxnSpPr>
        <p:spPr>
          <a:xfrm flipV="1">
            <a:off x="3813423" y="4005064"/>
            <a:ext cx="7665" cy="4839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正方形/長方形 8"/>
          <p:cNvSpPr/>
          <p:nvPr/>
        </p:nvSpPr>
        <p:spPr>
          <a:xfrm>
            <a:off x="6014839" y="4489012"/>
            <a:ext cx="864096" cy="36004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eNB2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二等辺三角形 9"/>
          <p:cNvSpPr/>
          <p:nvPr/>
        </p:nvSpPr>
        <p:spPr>
          <a:xfrm rot="10800000">
            <a:off x="6200032" y="3965922"/>
            <a:ext cx="509040" cy="25516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1" name="直線コネクタ 10"/>
          <p:cNvCxnSpPr>
            <a:stCxn id="9" idx="0"/>
            <a:endCxn id="10" idx="3"/>
          </p:cNvCxnSpPr>
          <p:nvPr/>
        </p:nvCxnSpPr>
        <p:spPr>
          <a:xfrm flipV="1">
            <a:off x="6446887" y="4005064"/>
            <a:ext cx="7665" cy="4839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楕円 11"/>
          <p:cNvSpPr/>
          <p:nvPr/>
        </p:nvSpPr>
        <p:spPr>
          <a:xfrm>
            <a:off x="4502671" y="3768683"/>
            <a:ext cx="1296144" cy="197239"/>
          </a:xfrm>
          <a:prstGeom prst="ellipse">
            <a:avLst/>
          </a:prstGeom>
          <a:solidFill>
            <a:srgbClr val="7030A0">
              <a:alpha val="22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4718695" y="3533874"/>
            <a:ext cx="864096" cy="36004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 smtClean="0">
                <a:solidFill>
                  <a:schemeClr val="tx1"/>
                </a:solidFill>
              </a:rPr>
              <a:t>e</a:t>
            </a:r>
            <a:r>
              <a:rPr kumimoji="1" lang="en-US" altLang="ja-JP" sz="1400" dirty="0" err="1" smtClean="0">
                <a:solidFill>
                  <a:schemeClr val="tx1"/>
                </a:solidFill>
              </a:rPr>
              <a:t>n-gNB</a:t>
            </a:r>
            <a:r>
              <a:rPr kumimoji="1" lang="en-US" altLang="ja-JP" sz="1400" dirty="0" smtClean="0">
                <a:solidFill>
                  <a:schemeClr val="tx1"/>
                </a:solidFill>
              </a:rPr>
              <a:t> A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4" name="二等辺三角形 13"/>
          <p:cNvSpPr/>
          <p:nvPr/>
        </p:nvSpPr>
        <p:spPr>
          <a:xfrm rot="10800000">
            <a:off x="4903888" y="3068960"/>
            <a:ext cx="509040" cy="25516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5" name="直線コネクタ 14"/>
          <p:cNvCxnSpPr>
            <a:endCxn id="14" idx="3"/>
          </p:cNvCxnSpPr>
          <p:nvPr/>
        </p:nvCxnSpPr>
        <p:spPr>
          <a:xfrm flipV="1">
            <a:off x="5150743" y="3068960"/>
            <a:ext cx="7665" cy="4839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/>
          <p:cNvCxnSpPr>
            <a:stCxn id="13" idx="3"/>
            <a:endCxn id="9" idx="1"/>
          </p:cNvCxnSpPr>
          <p:nvPr/>
        </p:nvCxnSpPr>
        <p:spPr>
          <a:xfrm>
            <a:off x="5582791" y="3713894"/>
            <a:ext cx="432048" cy="9551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正方形/長方形 16"/>
          <p:cNvSpPr/>
          <p:nvPr/>
        </p:nvSpPr>
        <p:spPr>
          <a:xfrm>
            <a:off x="4855046" y="5533074"/>
            <a:ext cx="511721" cy="272190"/>
          </a:xfrm>
          <a:prstGeom prst="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UE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8" name="二等辺三角形 17"/>
          <p:cNvSpPr/>
          <p:nvPr/>
        </p:nvSpPr>
        <p:spPr>
          <a:xfrm rot="10800000">
            <a:off x="4855047" y="5085184"/>
            <a:ext cx="509040" cy="25516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9" name="直線コネクタ 18"/>
          <p:cNvCxnSpPr>
            <a:stCxn id="17" idx="0"/>
          </p:cNvCxnSpPr>
          <p:nvPr/>
        </p:nvCxnSpPr>
        <p:spPr>
          <a:xfrm flipV="1">
            <a:off x="5110907" y="5119811"/>
            <a:ext cx="1340" cy="4132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/>
          <p:cNvCxnSpPr/>
          <p:nvPr/>
        </p:nvCxnSpPr>
        <p:spPr>
          <a:xfrm flipH="1" flipV="1">
            <a:off x="3998615" y="4847622"/>
            <a:ext cx="808321" cy="647658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四角形吹き出し 20"/>
          <p:cNvSpPr/>
          <p:nvPr/>
        </p:nvSpPr>
        <p:spPr>
          <a:xfrm>
            <a:off x="2270423" y="5044968"/>
            <a:ext cx="1805185" cy="962330"/>
          </a:xfrm>
          <a:prstGeom prst="wedgeRectCallout">
            <a:avLst>
              <a:gd name="adj1" fmla="val 65778"/>
              <a:gd name="adj2" fmla="val -43093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en-US" altLang="ja-JP" sz="1600" dirty="0" smtClean="0">
                <a:solidFill>
                  <a:schemeClr val="tx1"/>
                </a:solidFill>
              </a:rPr>
              <a:t>MR</a:t>
            </a:r>
          </a:p>
          <a:p>
            <a:r>
              <a:rPr lang="en-US" altLang="ja-JP" sz="1600" dirty="0" smtClean="0">
                <a:solidFill>
                  <a:schemeClr val="tx1"/>
                </a:solidFill>
              </a:rPr>
              <a:t>PCI2, PCI3</a:t>
            </a:r>
          </a:p>
          <a:p>
            <a:r>
              <a:rPr lang="en-US" altLang="ja-JP" sz="1600" dirty="0" smtClean="0">
                <a:solidFill>
                  <a:schemeClr val="tx1"/>
                </a:solidFill>
              </a:rPr>
              <a:t>ANR reporting (LTE)</a:t>
            </a:r>
          </a:p>
          <a:p>
            <a:r>
              <a:rPr lang="en-US" altLang="ja-JP" sz="1600" dirty="0" smtClean="0">
                <a:solidFill>
                  <a:srgbClr val="FF0000"/>
                </a:solidFill>
              </a:rPr>
              <a:t>eNB2, PCI 2</a:t>
            </a:r>
          </a:p>
        </p:txBody>
      </p:sp>
      <p:sp>
        <p:nvSpPr>
          <p:cNvPr id="22" name="楕円 21"/>
          <p:cNvSpPr/>
          <p:nvPr/>
        </p:nvSpPr>
        <p:spPr>
          <a:xfrm>
            <a:off x="3566567" y="3946746"/>
            <a:ext cx="2083247" cy="504056"/>
          </a:xfrm>
          <a:prstGeom prst="ellipse">
            <a:avLst/>
          </a:prstGeom>
          <a:solidFill>
            <a:srgbClr val="92D050">
              <a:alpha val="22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4214639" y="3965922"/>
            <a:ext cx="864096" cy="36004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eNB3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4" name="二等辺三角形 23"/>
          <p:cNvSpPr/>
          <p:nvPr/>
        </p:nvSpPr>
        <p:spPr>
          <a:xfrm rot="10800000">
            <a:off x="4399832" y="3481974"/>
            <a:ext cx="509040" cy="25516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5" name="直線コネクタ 24"/>
          <p:cNvCxnSpPr>
            <a:endCxn id="24" idx="3"/>
          </p:cNvCxnSpPr>
          <p:nvPr/>
        </p:nvCxnSpPr>
        <p:spPr>
          <a:xfrm flipV="1">
            <a:off x="4646687" y="3481974"/>
            <a:ext cx="7665" cy="4839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/>
          <p:cNvSpPr txBox="1"/>
          <p:nvPr/>
        </p:nvSpPr>
        <p:spPr>
          <a:xfrm>
            <a:off x="5726807" y="399577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X2</a:t>
            </a:r>
            <a:endParaRPr kumimoji="1" lang="ja-JP" altLang="en-US" dirty="0"/>
          </a:p>
        </p:txBody>
      </p:sp>
      <p:sp>
        <p:nvSpPr>
          <p:cNvPr id="30" name="四角形吹き出し 29"/>
          <p:cNvSpPr/>
          <p:nvPr/>
        </p:nvSpPr>
        <p:spPr>
          <a:xfrm>
            <a:off x="1619672" y="4058652"/>
            <a:ext cx="1298823" cy="594484"/>
          </a:xfrm>
          <a:prstGeom prst="wedgeRectCallout">
            <a:avLst>
              <a:gd name="adj1" fmla="val 95864"/>
              <a:gd name="adj2" fmla="val 43856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/>
              <a:t>NRT</a:t>
            </a:r>
          </a:p>
          <a:p>
            <a:pPr algn="ctr"/>
            <a:r>
              <a:rPr lang="en-US" altLang="ja-JP" sz="1600" dirty="0" smtClean="0"/>
              <a:t>eNB3 PCI3</a:t>
            </a:r>
          </a:p>
          <a:p>
            <a:pPr algn="ctr"/>
            <a:r>
              <a:rPr kumimoji="1" lang="en-US" altLang="ja-JP" sz="1600" dirty="0" smtClean="0">
                <a:solidFill>
                  <a:srgbClr val="FF0000"/>
                </a:solidFill>
              </a:rPr>
              <a:t>eNB2 PCI2</a:t>
            </a:r>
            <a:endParaRPr kumimoji="1"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3203848" y="6165304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Option 2: NRT update by ANR reporting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39274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Inter MME </a:t>
            </a:r>
            <a:r>
              <a:rPr kumimoji="1" lang="en-US" altLang="zh-CN" dirty="0" smtClean="0"/>
              <a:t>routing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r>
              <a:rPr kumimoji="1" lang="en-US" altLang="ja-JP" sz="1800" dirty="0" smtClean="0"/>
              <a:t>Option 1 may have issue on inter-MME case.</a:t>
            </a:r>
          </a:p>
          <a:p>
            <a:pPr lvl="1"/>
            <a:r>
              <a:rPr lang="en-US" altLang="ja-JP" sz="1400" dirty="0" smtClean="0"/>
              <a:t>The TAI of LTE cell provided by CGI reporting may not be related with the MME the </a:t>
            </a:r>
            <a:r>
              <a:rPr lang="en-US" altLang="ja-JP" sz="1400" dirty="0" err="1" smtClean="0"/>
              <a:t>en-gNB</a:t>
            </a:r>
            <a:r>
              <a:rPr lang="en-US" altLang="ja-JP" sz="1400" dirty="0" smtClean="0"/>
              <a:t> (indirectly) connected to.</a:t>
            </a:r>
          </a:p>
          <a:p>
            <a:pPr lvl="1"/>
            <a:r>
              <a:rPr lang="en-US" altLang="ja-JP" sz="1400" dirty="0" smtClean="0"/>
              <a:t>Then, TNL address discovery function may be failed.</a:t>
            </a:r>
          </a:p>
          <a:p>
            <a:pPr lvl="1"/>
            <a:r>
              <a:rPr lang="en-US" altLang="ja-JP" sz="1400" dirty="0" smtClean="0"/>
              <a:t>To avoid that, some restriction on the connection to MME is required </a:t>
            </a:r>
          </a:p>
          <a:p>
            <a:pPr lvl="2"/>
            <a:r>
              <a:rPr lang="en-US" altLang="ja-JP" sz="1000" dirty="0" smtClean="0"/>
              <a:t>E.g. (1) associated </a:t>
            </a:r>
            <a:r>
              <a:rPr lang="en-US" altLang="ja-JP" sz="1000" dirty="0" err="1" smtClean="0"/>
              <a:t>eNB</a:t>
            </a:r>
            <a:r>
              <a:rPr lang="en-US" altLang="ja-JP" sz="1000" dirty="0" smtClean="0"/>
              <a:t> connects to all possible MMEs covering an </a:t>
            </a:r>
            <a:r>
              <a:rPr lang="en-US" altLang="ja-JP" sz="1000" dirty="0" err="1" smtClean="0"/>
              <a:t>en-gNB</a:t>
            </a:r>
            <a:r>
              <a:rPr lang="en-US" altLang="ja-JP" sz="1000" dirty="0" smtClean="0"/>
              <a:t> area(2</a:t>
            </a:r>
            <a:r>
              <a:rPr lang="en-US" altLang="ja-JP" sz="1000" dirty="0"/>
              <a:t>) </a:t>
            </a:r>
            <a:r>
              <a:rPr lang="en-US" altLang="ja-JP" sz="1000" dirty="0" smtClean="0"/>
              <a:t>all </a:t>
            </a:r>
            <a:r>
              <a:rPr lang="en-US" altLang="ja-JP" sz="1000" dirty="0" err="1" smtClean="0"/>
              <a:t>eNBs</a:t>
            </a:r>
            <a:r>
              <a:rPr lang="en-US" altLang="ja-JP" sz="1000" dirty="0" smtClean="0"/>
              <a:t> covering an </a:t>
            </a:r>
            <a:r>
              <a:rPr lang="en-US" altLang="ja-JP" sz="1000" dirty="0" err="1" smtClean="0"/>
              <a:t>en-gNB</a:t>
            </a:r>
            <a:r>
              <a:rPr lang="en-US" altLang="ja-JP" sz="1000" dirty="0" smtClean="0"/>
              <a:t> area connects to up to one or two MME….</a:t>
            </a:r>
          </a:p>
          <a:p>
            <a:r>
              <a:rPr kumimoji="1" lang="en-US" altLang="ja-JP" sz="1800" dirty="0" smtClean="0"/>
              <a:t>Option 2 doesn’t have such issue.</a:t>
            </a:r>
          </a:p>
          <a:p>
            <a:pPr lvl="1"/>
            <a:r>
              <a:rPr kumimoji="1" lang="en-US" altLang="ja-JP" sz="1400" dirty="0" smtClean="0"/>
              <a:t>relation between the key (</a:t>
            </a:r>
            <a:r>
              <a:rPr kumimoji="1" lang="en-US" altLang="ja-JP" sz="1400" dirty="0" err="1" smtClean="0"/>
              <a:t>eNB</a:t>
            </a:r>
            <a:r>
              <a:rPr kumimoji="1" lang="en-US" altLang="ja-JP" sz="1400" dirty="0" smtClean="0"/>
              <a:t> ID) and TAI (via X2/CGI reporting) is correct every time. </a:t>
            </a:r>
          </a:p>
        </p:txBody>
      </p:sp>
      <p:sp>
        <p:nvSpPr>
          <p:cNvPr id="4" name="楕円 3"/>
          <p:cNvSpPr/>
          <p:nvPr/>
        </p:nvSpPr>
        <p:spPr>
          <a:xfrm>
            <a:off x="1910383" y="5229200"/>
            <a:ext cx="3312368" cy="504056"/>
          </a:xfrm>
          <a:prstGeom prst="ellipse">
            <a:avLst/>
          </a:prstGeom>
          <a:solidFill>
            <a:srgbClr val="92D050">
              <a:alpha val="22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楕円 4"/>
          <p:cNvSpPr/>
          <p:nvPr/>
        </p:nvSpPr>
        <p:spPr>
          <a:xfrm>
            <a:off x="4286647" y="5229200"/>
            <a:ext cx="3312368" cy="504056"/>
          </a:xfrm>
          <a:prstGeom prst="ellipse">
            <a:avLst/>
          </a:prstGeom>
          <a:solidFill>
            <a:srgbClr val="92D050">
              <a:alpha val="22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3021335" y="5209092"/>
            <a:ext cx="864096" cy="36004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eNB1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二等辺三角形 6"/>
          <p:cNvSpPr/>
          <p:nvPr/>
        </p:nvSpPr>
        <p:spPr>
          <a:xfrm rot="10800000">
            <a:off x="3206528" y="4758010"/>
            <a:ext cx="509040" cy="25516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8" name="直線コネクタ 7"/>
          <p:cNvCxnSpPr>
            <a:stCxn id="6" idx="0"/>
            <a:endCxn id="7" idx="3"/>
          </p:cNvCxnSpPr>
          <p:nvPr/>
        </p:nvCxnSpPr>
        <p:spPr>
          <a:xfrm flipV="1">
            <a:off x="3453383" y="4725144"/>
            <a:ext cx="7665" cy="4839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正方形/長方形 8"/>
          <p:cNvSpPr/>
          <p:nvPr/>
        </p:nvSpPr>
        <p:spPr>
          <a:xfrm>
            <a:off x="5654799" y="5209092"/>
            <a:ext cx="864096" cy="36004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eNB2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二等辺三角形 9"/>
          <p:cNvSpPr/>
          <p:nvPr/>
        </p:nvSpPr>
        <p:spPr>
          <a:xfrm rot="10800000">
            <a:off x="5839992" y="4686002"/>
            <a:ext cx="509040" cy="25516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1" name="直線コネクタ 10"/>
          <p:cNvCxnSpPr>
            <a:stCxn id="9" idx="0"/>
            <a:endCxn id="10" idx="3"/>
          </p:cNvCxnSpPr>
          <p:nvPr/>
        </p:nvCxnSpPr>
        <p:spPr>
          <a:xfrm flipV="1">
            <a:off x="6086847" y="4725144"/>
            <a:ext cx="7665" cy="4839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楕円 11"/>
          <p:cNvSpPr/>
          <p:nvPr/>
        </p:nvSpPr>
        <p:spPr>
          <a:xfrm>
            <a:off x="4142631" y="4488763"/>
            <a:ext cx="1296144" cy="197239"/>
          </a:xfrm>
          <a:prstGeom prst="ellipse">
            <a:avLst/>
          </a:prstGeom>
          <a:solidFill>
            <a:srgbClr val="7030A0">
              <a:alpha val="22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4358655" y="4253954"/>
            <a:ext cx="864096" cy="36004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 smtClean="0">
                <a:solidFill>
                  <a:schemeClr val="tx1"/>
                </a:solidFill>
              </a:rPr>
              <a:t>e</a:t>
            </a:r>
            <a:r>
              <a:rPr kumimoji="1" lang="en-US" altLang="ja-JP" sz="1400" dirty="0" err="1" smtClean="0">
                <a:solidFill>
                  <a:schemeClr val="tx1"/>
                </a:solidFill>
              </a:rPr>
              <a:t>n-gNB</a:t>
            </a:r>
            <a:r>
              <a:rPr kumimoji="1" lang="en-US" altLang="ja-JP" sz="1400" dirty="0" smtClean="0">
                <a:solidFill>
                  <a:schemeClr val="tx1"/>
                </a:solidFill>
              </a:rPr>
              <a:t> A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4" name="二等辺三角形 13"/>
          <p:cNvSpPr/>
          <p:nvPr/>
        </p:nvSpPr>
        <p:spPr>
          <a:xfrm rot="10800000">
            <a:off x="4543848" y="3789040"/>
            <a:ext cx="509040" cy="25516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5" name="直線コネクタ 14"/>
          <p:cNvCxnSpPr>
            <a:endCxn id="14" idx="3"/>
          </p:cNvCxnSpPr>
          <p:nvPr/>
        </p:nvCxnSpPr>
        <p:spPr>
          <a:xfrm flipV="1">
            <a:off x="4790703" y="3789040"/>
            <a:ext cx="7665" cy="4839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/>
          <p:cNvCxnSpPr>
            <a:stCxn id="13" idx="3"/>
            <a:endCxn id="9" idx="1"/>
          </p:cNvCxnSpPr>
          <p:nvPr/>
        </p:nvCxnSpPr>
        <p:spPr>
          <a:xfrm>
            <a:off x="5222751" y="4433974"/>
            <a:ext cx="432048" cy="9551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正方形/長方形 16"/>
          <p:cNvSpPr/>
          <p:nvPr/>
        </p:nvSpPr>
        <p:spPr>
          <a:xfrm>
            <a:off x="4495006" y="6253154"/>
            <a:ext cx="511721" cy="272190"/>
          </a:xfrm>
          <a:prstGeom prst="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UE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8" name="二等辺三角形 17"/>
          <p:cNvSpPr/>
          <p:nvPr/>
        </p:nvSpPr>
        <p:spPr>
          <a:xfrm rot="10800000">
            <a:off x="4495007" y="5805264"/>
            <a:ext cx="509040" cy="25516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9" name="直線コネクタ 18"/>
          <p:cNvCxnSpPr>
            <a:stCxn id="17" idx="0"/>
          </p:cNvCxnSpPr>
          <p:nvPr/>
        </p:nvCxnSpPr>
        <p:spPr>
          <a:xfrm flipV="1">
            <a:off x="4750867" y="5839891"/>
            <a:ext cx="1340" cy="4132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/>
          <p:cNvCxnSpPr/>
          <p:nvPr/>
        </p:nvCxnSpPr>
        <p:spPr>
          <a:xfrm flipH="1" flipV="1">
            <a:off x="3638575" y="5567702"/>
            <a:ext cx="808321" cy="647658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四角形吹き出し 20"/>
          <p:cNvSpPr/>
          <p:nvPr/>
        </p:nvSpPr>
        <p:spPr>
          <a:xfrm>
            <a:off x="2339753" y="5765047"/>
            <a:ext cx="1375816" cy="699617"/>
          </a:xfrm>
          <a:prstGeom prst="wedgeRectCallout">
            <a:avLst>
              <a:gd name="adj1" fmla="val 65778"/>
              <a:gd name="adj2" fmla="val -43093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ja-JP" sz="1600" dirty="0" smtClean="0"/>
              <a:t>CGI reporting</a:t>
            </a:r>
            <a:endParaRPr kumimoji="1" lang="en-US" altLang="ja-JP" sz="1600" dirty="0" smtClean="0"/>
          </a:p>
          <a:p>
            <a:r>
              <a:rPr lang="en-US" altLang="ja-JP" sz="1600" dirty="0" smtClean="0"/>
              <a:t>-eNB3 TAI Z</a:t>
            </a:r>
          </a:p>
          <a:p>
            <a:r>
              <a:rPr kumimoji="1" lang="en-US" altLang="ja-JP" sz="1600" dirty="0" smtClean="0"/>
              <a:t>-</a:t>
            </a:r>
            <a:r>
              <a:rPr lang="en-US" altLang="ja-JP" sz="1600" dirty="0" err="1"/>
              <a:t>e</a:t>
            </a:r>
            <a:r>
              <a:rPr kumimoji="1" lang="en-US" altLang="ja-JP" sz="1600" dirty="0" err="1" smtClean="0"/>
              <a:t>n-gNB</a:t>
            </a:r>
            <a:r>
              <a:rPr kumimoji="1" lang="en-US" altLang="ja-JP" sz="1600" dirty="0" smtClean="0"/>
              <a:t> A</a:t>
            </a:r>
            <a:endParaRPr kumimoji="1" lang="ja-JP" altLang="en-US" sz="1600" dirty="0"/>
          </a:p>
        </p:txBody>
      </p:sp>
      <p:sp>
        <p:nvSpPr>
          <p:cNvPr id="22" name="楕円 21"/>
          <p:cNvSpPr/>
          <p:nvPr/>
        </p:nvSpPr>
        <p:spPr>
          <a:xfrm>
            <a:off x="3206527" y="4666826"/>
            <a:ext cx="2083247" cy="504056"/>
          </a:xfrm>
          <a:prstGeom prst="ellipse">
            <a:avLst/>
          </a:prstGeom>
          <a:solidFill>
            <a:srgbClr val="92D050">
              <a:alpha val="22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3854599" y="4686002"/>
            <a:ext cx="864096" cy="36004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eNB3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4" name="二等辺三角形 23"/>
          <p:cNvSpPr/>
          <p:nvPr/>
        </p:nvSpPr>
        <p:spPr>
          <a:xfrm rot="10800000">
            <a:off x="4039792" y="4202054"/>
            <a:ext cx="509040" cy="25516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5" name="直線コネクタ 24"/>
          <p:cNvCxnSpPr>
            <a:endCxn id="24" idx="3"/>
          </p:cNvCxnSpPr>
          <p:nvPr/>
        </p:nvCxnSpPr>
        <p:spPr>
          <a:xfrm flipV="1">
            <a:off x="4286647" y="4202054"/>
            <a:ext cx="7665" cy="4839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/>
          <p:cNvSpPr txBox="1"/>
          <p:nvPr/>
        </p:nvSpPr>
        <p:spPr>
          <a:xfrm>
            <a:off x="5366767" y="471585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X2</a:t>
            </a:r>
            <a:endParaRPr kumimoji="1" lang="ja-JP" altLang="en-US" dirty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51470" y="6576632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Note </a:t>
            </a:r>
            <a:r>
              <a:rPr lang="en-US" altLang="ja-JP" dirty="0" smtClean="0"/>
              <a:t>the clean/complete </a:t>
            </a:r>
            <a:r>
              <a:rPr lang="en-US" altLang="ja-JP" dirty="0"/>
              <a:t>solution is to standardize the interface between MMEs (SA2 and CT4?)</a:t>
            </a:r>
          </a:p>
          <a:p>
            <a:endParaRPr kumimoji="1" lang="ja-JP" altLang="en-US" dirty="0"/>
          </a:p>
        </p:txBody>
      </p:sp>
      <p:sp>
        <p:nvSpPr>
          <p:cNvPr id="29" name="正方形/長方形 28"/>
          <p:cNvSpPr/>
          <p:nvPr/>
        </p:nvSpPr>
        <p:spPr>
          <a:xfrm>
            <a:off x="1979712" y="3861048"/>
            <a:ext cx="864096" cy="36004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MME X</a:t>
            </a:r>
          </a:p>
        </p:txBody>
      </p:sp>
      <p:sp>
        <p:nvSpPr>
          <p:cNvPr id="30" name="正方形/長方形 29"/>
          <p:cNvSpPr/>
          <p:nvPr/>
        </p:nvSpPr>
        <p:spPr>
          <a:xfrm>
            <a:off x="6660232" y="4005064"/>
            <a:ext cx="864096" cy="36004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MME Y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32" name="直線コネクタ 31"/>
          <p:cNvCxnSpPr/>
          <p:nvPr/>
        </p:nvCxnSpPr>
        <p:spPr>
          <a:xfrm>
            <a:off x="2699792" y="4202054"/>
            <a:ext cx="496391" cy="9941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/>
          <p:cNvSpPr txBox="1"/>
          <p:nvPr/>
        </p:nvSpPr>
        <p:spPr>
          <a:xfrm>
            <a:off x="2339752" y="429309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S1</a:t>
            </a:r>
            <a:endParaRPr kumimoji="1" lang="ja-JP" altLang="en-US" dirty="0"/>
          </a:p>
        </p:txBody>
      </p:sp>
      <p:cxnSp>
        <p:nvCxnSpPr>
          <p:cNvPr id="35" name="直線コネクタ 34"/>
          <p:cNvCxnSpPr/>
          <p:nvPr/>
        </p:nvCxnSpPr>
        <p:spPr>
          <a:xfrm flipH="1">
            <a:off x="4733363" y="4371708"/>
            <a:ext cx="1111613" cy="49884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/>
          <p:cNvCxnSpPr>
            <a:stCxn id="30" idx="2"/>
          </p:cNvCxnSpPr>
          <p:nvPr/>
        </p:nvCxnSpPr>
        <p:spPr>
          <a:xfrm flipH="1">
            <a:off x="6518895" y="4365104"/>
            <a:ext cx="573385" cy="100195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テキスト ボックス 41"/>
          <p:cNvSpPr txBox="1"/>
          <p:nvPr/>
        </p:nvSpPr>
        <p:spPr>
          <a:xfrm>
            <a:off x="7164288" y="444549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S1</a:t>
            </a:r>
            <a:endParaRPr kumimoji="1" lang="ja-JP" altLang="en-US" dirty="0"/>
          </a:p>
        </p:txBody>
      </p:sp>
      <p:cxnSp>
        <p:nvCxnSpPr>
          <p:cNvPr id="44" name="直線矢印コネクタ 43"/>
          <p:cNvCxnSpPr/>
          <p:nvPr/>
        </p:nvCxnSpPr>
        <p:spPr>
          <a:xfrm flipH="1" flipV="1">
            <a:off x="1790600" y="4272988"/>
            <a:ext cx="693168" cy="1142917"/>
          </a:xfrm>
          <a:prstGeom prst="straightConnector1">
            <a:avLst/>
          </a:prstGeom>
          <a:ln w="127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四角形吹き出し 47"/>
          <p:cNvSpPr/>
          <p:nvPr/>
        </p:nvSpPr>
        <p:spPr>
          <a:xfrm>
            <a:off x="-54950" y="4282240"/>
            <a:ext cx="1500922" cy="730936"/>
          </a:xfrm>
          <a:prstGeom prst="wedgeRectCallout">
            <a:avLst>
              <a:gd name="adj1" fmla="val 87552"/>
              <a:gd name="adj2" fmla="val 500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ja-JP" sz="1400" dirty="0" smtClean="0"/>
              <a:t>1. Transfer container to </a:t>
            </a:r>
            <a:r>
              <a:rPr lang="en-US" altLang="ja-JP" sz="1400" dirty="0" err="1" smtClean="0"/>
              <a:t>en-gNB</a:t>
            </a:r>
            <a:r>
              <a:rPr lang="en-US" altLang="ja-JP" sz="1400" dirty="0" smtClean="0"/>
              <a:t> A in TAI Z?</a:t>
            </a:r>
            <a:endParaRPr kumimoji="1" lang="ja-JP" altLang="en-US" sz="1400" dirty="0"/>
          </a:p>
        </p:txBody>
      </p:sp>
      <p:cxnSp>
        <p:nvCxnSpPr>
          <p:cNvPr id="53" name="直線矢印コネクタ 52"/>
          <p:cNvCxnSpPr/>
          <p:nvPr/>
        </p:nvCxnSpPr>
        <p:spPr>
          <a:xfrm>
            <a:off x="2113477" y="4329637"/>
            <a:ext cx="584135" cy="896435"/>
          </a:xfrm>
          <a:prstGeom prst="straightConnector1">
            <a:avLst/>
          </a:prstGeom>
          <a:ln w="127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四角形吹き出し 56"/>
          <p:cNvSpPr/>
          <p:nvPr/>
        </p:nvSpPr>
        <p:spPr>
          <a:xfrm>
            <a:off x="-36512" y="5146336"/>
            <a:ext cx="1500922" cy="730936"/>
          </a:xfrm>
          <a:prstGeom prst="wedgeRectCallout">
            <a:avLst>
              <a:gd name="adj1" fmla="val 122264"/>
              <a:gd name="adj2" fmla="val -6335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ja-JP" sz="1400" dirty="0"/>
              <a:t>2</a:t>
            </a:r>
            <a:r>
              <a:rPr lang="en-US" altLang="ja-JP" sz="1400" dirty="0" smtClean="0"/>
              <a:t>. He doesn’t know </a:t>
            </a:r>
            <a:r>
              <a:rPr lang="en-US" altLang="ja-JP" sz="1400" dirty="0" err="1" smtClean="0"/>
              <a:t>en-gNB</a:t>
            </a:r>
            <a:r>
              <a:rPr lang="en-US" altLang="ja-JP" sz="1400" dirty="0" smtClean="0"/>
              <a:t> A</a:t>
            </a:r>
            <a:endParaRPr kumimoji="1" lang="ja-JP" altLang="en-US" sz="1400" dirty="0"/>
          </a:p>
        </p:txBody>
      </p:sp>
      <p:sp>
        <p:nvSpPr>
          <p:cNvPr id="41" name="正方形/長方形 40"/>
          <p:cNvSpPr/>
          <p:nvPr/>
        </p:nvSpPr>
        <p:spPr>
          <a:xfrm>
            <a:off x="5508104" y="4005064"/>
            <a:ext cx="864096" cy="36004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MME Z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115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Observation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20000"/>
          </a:bodyPr>
          <a:lstStyle/>
          <a:p>
            <a:r>
              <a:rPr lang="en-US" altLang="ja-JP" sz="2400" dirty="0" smtClean="0"/>
              <a:t>Following observation is obtained.</a:t>
            </a:r>
          </a:p>
          <a:p>
            <a:endParaRPr lang="en-US" altLang="ja-JP" sz="2400" dirty="0" smtClean="0"/>
          </a:p>
          <a:p>
            <a:endParaRPr lang="en-US" altLang="ja-JP" sz="2400" dirty="0" smtClean="0"/>
          </a:p>
          <a:p>
            <a:endParaRPr lang="en-US" altLang="ja-JP" sz="2400" dirty="0" smtClean="0"/>
          </a:p>
          <a:p>
            <a:endParaRPr lang="en-US" altLang="ja-JP" sz="2400" dirty="0"/>
          </a:p>
          <a:p>
            <a:endParaRPr lang="en-US" altLang="ja-JP" sz="2400" dirty="0" smtClean="0"/>
          </a:p>
          <a:p>
            <a:endParaRPr lang="en-US" altLang="ja-JP" sz="2400" dirty="0"/>
          </a:p>
          <a:p>
            <a:endParaRPr lang="en-US" altLang="ja-JP" sz="2400" dirty="0" smtClean="0"/>
          </a:p>
          <a:p>
            <a:endParaRPr lang="en-US" altLang="ja-JP" sz="2400" dirty="0"/>
          </a:p>
          <a:p>
            <a:endParaRPr lang="en-US" altLang="ja-JP" sz="2400" dirty="0"/>
          </a:p>
          <a:p>
            <a:endParaRPr lang="en-US" altLang="ja-JP" sz="2000" dirty="0" smtClean="0">
              <a:sym typeface="Wingdings" panose="05000000000000000000" pitchFamily="2" charset="2"/>
            </a:endParaRPr>
          </a:p>
          <a:p>
            <a:endParaRPr lang="en-US" altLang="ja-JP" sz="2000" dirty="0">
              <a:sym typeface="Wingdings" panose="05000000000000000000" pitchFamily="2" charset="2"/>
            </a:endParaRPr>
          </a:p>
          <a:p>
            <a:endParaRPr lang="en-US" altLang="ja-JP" sz="2000" dirty="0" smtClean="0">
              <a:sym typeface="Wingdings" panose="05000000000000000000" pitchFamily="2" charset="2"/>
            </a:endParaRPr>
          </a:p>
          <a:p>
            <a:r>
              <a:rPr lang="en-US" altLang="ja-JP" sz="2000" dirty="0" smtClean="0">
                <a:sym typeface="Wingdings" panose="05000000000000000000" pitchFamily="2" charset="2"/>
              </a:rPr>
              <a:t>By </a:t>
            </a:r>
            <a:r>
              <a:rPr lang="en-US" altLang="ja-JP" sz="2000" dirty="0" smtClean="0">
                <a:sym typeface="Wingdings" panose="05000000000000000000" pitchFamily="2" charset="2"/>
              </a:rPr>
              <a:t>the way, this meeting is last meeting for Rel-15 function freeze.</a:t>
            </a:r>
          </a:p>
          <a:p>
            <a:pPr marL="0" indent="0">
              <a:buNone/>
            </a:pPr>
            <a:r>
              <a:rPr lang="en-US" altLang="ja-JP" sz="2000" dirty="0" smtClean="0">
                <a:sym typeface="Wingdings" panose="05000000000000000000" pitchFamily="2" charset="2"/>
              </a:rPr>
              <a:t> </a:t>
            </a:r>
            <a:r>
              <a:rPr lang="en-US" altLang="ja-JP" sz="2000" b="1" dirty="0" smtClean="0">
                <a:sym typeface="Wingdings" panose="05000000000000000000" pitchFamily="2" charset="2"/>
              </a:rPr>
              <a:t>RAN3 needs to decide solution in this meeting to implement this function in Rel-15.</a:t>
            </a:r>
            <a:endParaRPr lang="en-US" altLang="ja-JP" sz="2000" dirty="0" smtClean="0">
              <a:sym typeface="Wingdings" panose="05000000000000000000" pitchFamily="2" charset="2"/>
            </a:endParaRP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573901"/>
              </p:ext>
            </p:extLst>
          </p:nvPr>
        </p:nvGraphicFramePr>
        <p:xfrm>
          <a:off x="1187624" y="1916832"/>
          <a:ext cx="7296786" cy="315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6447">
                  <a:extLst>
                    <a:ext uri="{9D8B030D-6E8A-4147-A177-3AD203B41FA5}">
                      <a16:colId xmlns:a16="http://schemas.microsoft.com/office/drawing/2014/main" val="123500914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37568966"/>
                    </a:ext>
                  </a:extLst>
                </a:gridCol>
                <a:gridCol w="2708339">
                  <a:extLst>
                    <a:ext uri="{9D8B030D-6E8A-4147-A177-3AD203B41FA5}">
                      <a16:colId xmlns:a16="http://schemas.microsoft.com/office/drawing/2014/main" val="30003547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Option 1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Option 2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07657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MME impact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More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Less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95902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Frequent update of table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More</a:t>
                      </a:r>
                      <a:r>
                        <a:rPr kumimoji="1" lang="en-US" altLang="ja-JP" sz="1400" baseline="0" dirty="0" smtClean="0"/>
                        <a:t> 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Less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85486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Attempt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Basically</a:t>
                      </a:r>
                      <a:r>
                        <a:rPr kumimoji="1" lang="en-US" altLang="ja-JP" sz="1400" baseline="0" dirty="0" smtClean="0"/>
                        <a:t> </a:t>
                      </a:r>
                      <a:r>
                        <a:rPr kumimoji="1" lang="en-US" altLang="ja-JP" sz="1400" dirty="0" smtClean="0"/>
                        <a:t> one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May be several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02258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Restriction</a:t>
                      </a:r>
                      <a:r>
                        <a:rPr kumimoji="1" lang="en-US" altLang="ja-JP" sz="1400" baseline="0" dirty="0" smtClean="0"/>
                        <a:t> on</a:t>
                      </a:r>
                    </a:p>
                    <a:p>
                      <a:r>
                        <a:rPr kumimoji="1" lang="en-US" altLang="ja-JP" sz="1400" baseline="0" dirty="0" smtClean="0"/>
                        <a:t>Initially configured </a:t>
                      </a:r>
                    </a:p>
                    <a:p>
                      <a:r>
                        <a:rPr kumimoji="1" lang="en-US" altLang="ja-JP" sz="1400" baseline="0" dirty="0" smtClean="0"/>
                        <a:t>associated </a:t>
                      </a:r>
                      <a:r>
                        <a:rPr kumimoji="1" lang="en-US" altLang="ja-JP" sz="1400" baseline="0" dirty="0" err="1" smtClean="0"/>
                        <a:t>eNB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Same MME with one of </a:t>
                      </a:r>
                      <a:r>
                        <a:rPr kumimoji="1" lang="en-US" altLang="ja-JP" sz="1400" dirty="0" err="1" smtClean="0"/>
                        <a:t>eNBs</a:t>
                      </a:r>
                      <a:r>
                        <a:rPr kumimoji="1" lang="en-US" altLang="ja-JP" sz="1400" dirty="0" smtClean="0"/>
                        <a:t> covering </a:t>
                      </a:r>
                      <a:r>
                        <a:rPr kumimoji="1" lang="en-US" altLang="ja-JP" sz="1400" dirty="0" err="1" smtClean="0"/>
                        <a:t>en-gNB</a:t>
                      </a:r>
                      <a:r>
                        <a:rPr kumimoji="1" lang="en-US" altLang="ja-JP" sz="1400" baseline="0" dirty="0" smtClean="0"/>
                        <a:t> area</a:t>
                      </a:r>
                      <a:endParaRPr kumimoji="1" lang="en-US" altLang="ja-JP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err="1" smtClean="0"/>
                        <a:t>eNB</a:t>
                      </a:r>
                      <a:r>
                        <a:rPr kumimoji="1" lang="en-US" altLang="ja-JP" sz="1400" baseline="0" dirty="0" smtClean="0"/>
                        <a:t> overlaps the coverage</a:t>
                      </a:r>
                    </a:p>
                    <a:p>
                      <a:r>
                        <a:rPr kumimoji="1" lang="en-US" altLang="ja-JP" sz="1400" baseline="0" dirty="0" smtClean="0"/>
                        <a:t> of </a:t>
                      </a:r>
                      <a:r>
                        <a:rPr kumimoji="1" lang="en-US" altLang="ja-JP" sz="1400" baseline="0" dirty="0" err="1" smtClean="0"/>
                        <a:t>en-gNB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0141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What to be required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-Limitation on MME connection </a:t>
                      </a:r>
                      <a:r>
                        <a:rPr kumimoji="1" lang="en-US" altLang="ja-JP" sz="1400" baseline="0" dirty="0" smtClean="0"/>
                        <a:t>(e.g. one or two in the </a:t>
                      </a:r>
                      <a:r>
                        <a:rPr kumimoji="1" lang="en-US" altLang="ja-JP" sz="1400" baseline="0" dirty="0" err="1" smtClean="0"/>
                        <a:t>en-gNB</a:t>
                      </a:r>
                      <a:r>
                        <a:rPr kumimoji="1" lang="en-US" altLang="ja-JP" sz="1400" baseline="0" dirty="0" smtClean="0"/>
                        <a:t> area(*))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-Configure proper NRT</a:t>
                      </a:r>
                    </a:p>
                    <a:p>
                      <a:r>
                        <a:rPr kumimoji="1" lang="en-US" altLang="ja-JP" sz="1400" dirty="0" smtClean="0"/>
                        <a:t>-Ask proper </a:t>
                      </a:r>
                      <a:r>
                        <a:rPr kumimoji="1" lang="en-US" altLang="ja-JP" sz="1400" dirty="0" err="1" smtClean="0"/>
                        <a:t>eNB</a:t>
                      </a:r>
                      <a:endParaRPr kumimoji="1" lang="en-US" altLang="ja-JP" sz="1400" dirty="0" smtClean="0"/>
                    </a:p>
                    <a:p>
                      <a:r>
                        <a:rPr kumimoji="1" lang="en-US" altLang="ja-JP" sz="1400" dirty="0" smtClean="0"/>
                        <a:t>(up to implementation)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1284400"/>
                  </a:ext>
                </a:extLst>
              </a:tr>
            </a:tbl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2051720" y="5085184"/>
            <a:ext cx="6984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1200" dirty="0" smtClean="0"/>
              <a:t>*: it may not be strong restriction as MME can cover broad area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8651251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RAN3 to </a:t>
            </a:r>
            <a:r>
              <a:rPr lang="en-US" altLang="ja-JP" dirty="0" smtClean="0"/>
              <a:t>adopt either option (i.e. option 1 and option 2)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406027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5799</TotalTime>
  <Words>1155</Words>
  <Application>Microsoft Office PowerPoint</Application>
  <PresentationFormat>画面に合わせる (4:3)</PresentationFormat>
  <Paragraphs>279</Paragraphs>
  <Slides>11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8" baseType="lpstr">
      <vt:lpstr>ＭＳ Ｐゴシック</vt:lpstr>
      <vt:lpstr>宋体</vt:lpstr>
      <vt:lpstr>Arial</vt:lpstr>
      <vt:lpstr>Calibri</vt:lpstr>
      <vt:lpstr>Times New Roman</vt:lpstr>
      <vt:lpstr>Wingdings</vt:lpstr>
      <vt:lpstr>Office ​​テーマ</vt:lpstr>
      <vt:lpstr>SoD for TNL Address Discovery on Option 3</vt:lpstr>
      <vt:lpstr>Tasked work in this CB</vt:lpstr>
      <vt:lpstr>Outline of Option 1 and Option 2</vt:lpstr>
      <vt:lpstr>Scenario 1:An area is covered by only  two eNBs</vt:lpstr>
      <vt:lpstr>Scenario 2: An area is covered by more than two eNBs</vt:lpstr>
      <vt:lpstr>Scenario 3: new co-site en-gNB and eNB is deployed</vt:lpstr>
      <vt:lpstr>Inter MME routing</vt:lpstr>
      <vt:lpstr>Observation</vt:lpstr>
      <vt:lpstr>Way forward</vt:lpstr>
      <vt:lpstr>&lt;Annex&gt;Call flow for Option 1 and 2</vt:lpstr>
      <vt:lpstr>Reference</vt:lpstr>
    </vt:vector>
  </TitlesOfParts>
  <Company>株式会社エヌ・ティ・ティ・ドコモ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Mobility with NW slicing</dc:title>
  <dc:creator>NTT DCM r3</dc:creator>
  <cp:lastModifiedBy>DOCOMO</cp:lastModifiedBy>
  <cp:revision>182</cp:revision>
  <dcterms:created xsi:type="dcterms:W3CDTF">2018-01-24T16:56:07Z</dcterms:created>
  <dcterms:modified xsi:type="dcterms:W3CDTF">2018-11-16T16:28:41Z</dcterms:modified>
</cp:coreProperties>
</file>