
<file path=[Content_Types].xml><?xml version="1.0" encoding="utf-8"?>
<Types xmlns="http://schemas.openxmlformats.org/package/2006/content-types">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
  </p:notesMasterIdLst>
  <p:sldIdLst>
    <p:sldId id="256" r:id="rId2"/>
    <p:sldId id="257" r:id="rId3"/>
    <p:sldId id="267" r:id="rId4"/>
    <p:sldId id="274" r:id="rId5"/>
    <p:sldId id="275" r:id="rId6"/>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00FF"/>
    <a:srgbClr val="FFFFCC"/>
    <a:srgbClr val="99CCFF"/>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p:cViewPr varScale="1">
        <p:scale>
          <a:sx n="86" d="100"/>
          <a:sy n="86" d="100"/>
        </p:scale>
        <p:origin x="-1092" y="-72"/>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51C8D38-E552-4E52-919D-64BEF3237689}" type="datetimeFigureOut">
              <a:rPr kumimoji="1" lang="ja-JP" altLang="en-US" smtClean="0"/>
              <a:pPr/>
              <a:t>2018/10/12</a:t>
            </a:fld>
            <a:endParaRPr kumimoji="1" lang="ja-JP" altLang="en-US"/>
          </a:p>
        </p:txBody>
      </p:sp>
      <p:sp>
        <p:nvSpPr>
          <p:cNvPr id="4" name="スライド イメージ プレースホルダー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6" name="フッター プレースホルダー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B5670F0-7AAD-4020-A29D-D5E0589C9363}" type="slidenum">
              <a:rPr kumimoji="1" lang="ja-JP" altLang="en-US" smtClean="0"/>
              <a:pPr/>
              <a:t>‹#›</a:t>
            </a:fld>
            <a:endParaRPr kumimoji="1" lang="ja-JP" altLang="en-US"/>
          </a:p>
        </p:txBody>
      </p:sp>
    </p:spTree>
    <p:extLst>
      <p:ext uri="{BB962C8B-B14F-4D97-AF65-F5344CB8AC3E}">
        <p14:creationId xmlns="" xmlns:p14="http://schemas.microsoft.com/office/powerpoint/2010/main" val="2508133379"/>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smtClean="0"/>
              <a:t>マスター タイトルの書式設定</a:t>
            </a:r>
            <a:endParaRPr kumimoji="1"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smtClean="0"/>
              <a:t>マスター サブタイトルの書式設定</a:t>
            </a:r>
            <a:endParaRPr kumimoji="1" lang="ja-JP" altLang="en-US"/>
          </a:p>
        </p:txBody>
      </p:sp>
      <p:sp>
        <p:nvSpPr>
          <p:cNvPr id="4" name="日付プレースホルダー 3"/>
          <p:cNvSpPr>
            <a:spLocks noGrp="1"/>
          </p:cNvSpPr>
          <p:nvPr>
            <p:ph type="dt" sz="half" idx="10"/>
          </p:nvPr>
        </p:nvSpPr>
        <p:spPr/>
        <p:txBody>
          <a:bodyPr/>
          <a:lstStyle/>
          <a:p>
            <a:fld id="{3711166B-A5E3-4DBA-9CC3-472E15BB9E5F}" type="datetime1">
              <a:rPr kumimoji="1" lang="ja-JP" altLang="en-US" smtClean="0"/>
              <a:pPr/>
              <a:t>2018/10/12</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16034AEF-4B5C-4D69-BCA1-D4997D7D98C0}" type="slidenum">
              <a:rPr kumimoji="1" lang="ja-JP" altLang="en-US" smtClean="0"/>
              <a:pPr/>
              <a:t>‹#›</a:t>
            </a:fld>
            <a:endParaRPr kumimoji="1" lang="ja-JP" altLang="en-US"/>
          </a:p>
        </p:txBody>
      </p:sp>
    </p:spTree>
    <p:extLst>
      <p:ext uri="{BB962C8B-B14F-4D97-AF65-F5344CB8AC3E}">
        <p14:creationId xmlns="" xmlns:p14="http://schemas.microsoft.com/office/powerpoint/2010/main" val="27748550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031B3BC6-F20D-46AD-81AE-7326A4D0F056}" type="datetime1">
              <a:rPr kumimoji="1" lang="ja-JP" altLang="en-US" smtClean="0"/>
              <a:pPr/>
              <a:t>2018/10/12</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16034AEF-4B5C-4D69-BCA1-D4997D7D98C0}" type="slidenum">
              <a:rPr kumimoji="1" lang="ja-JP" altLang="en-US" smtClean="0"/>
              <a:pPr/>
              <a:t>‹#›</a:t>
            </a:fld>
            <a:endParaRPr kumimoji="1" lang="ja-JP" altLang="en-US"/>
          </a:p>
        </p:txBody>
      </p:sp>
    </p:spTree>
    <p:extLst>
      <p:ext uri="{BB962C8B-B14F-4D97-AF65-F5344CB8AC3E}">
        <p14:creationId xmlns="" xmlns:p14="http://schemas.microsoft.com/office/powerpoint/2010/main" val="18743522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D81AB4AC-0D49-40D5-AEB9-8E2AB5848B63}" type="datetime1">
              <a:rPr kumimoji="1" lang="ja-JP" altLang="en-US" smtClean="0"/>
              <a:pPr/>
              <a:t>2018/10/12</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16034AEF-4B5C-4D69-BCA1-D4997D7D98C0}" type="slidenum">
              <a:rPr kumimoji="1" lang="ja-JP" altLang="en-US" smtClean="0"/>
              <a:pPr/>
              <a:t>‹#›</a:t>
            </a:fld>
            <a:endParaRPr kumimoji="1" lang="ja-JP" altLang="en-US"/>
          </a:p>
        </p:txBody>
      </p:sp>
    </p:spTree>
    <p:extLst>
      <p:ext uri="{BB962C8B-B14F-4D97-AF65-F5344CB8AC3E}">
        <p14:creationId xmlns="" xmlns:p14="http://schemas.microsoft.com/office/powerpoint/2010/main" val="25431480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D5B6291A-AAE6-46DD-9E03-AF2AB1DB1E36}" type="datetime1">
              <a:rPr kumimoji="1" lang="ja-JP" altLang="en-US" smtClean="0"/>
              <a:pPr/>
              <a:t>2018/10/12</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16034AEF-4B5C-4D69-BCA1-D4997D7D98C0}" type="slidenum">
              <a:rPr kumimoji="1" lang="ja-JP" altLang="en-US" smtClean="0"/>
              <a:pPr/>
              <a:t>‹#›</a:t>
            </a:fld>
            <a:endParaRPr kumimoji="1" lang="ja-JP" altLang="en-US"/>
          </a:p>
        </p:txBody>
      </p:sp>
    </p:spTree>
    <p:extLst>
      <p:ext uri="{BB962C8B-B14F-4D97-AF65-F5344CB8AC3E}">
        <p14:creationId xmlns="" xmlns:p14="http://schemas.microsoft.com/office/powerpoint/2010/main" val="22818383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smtClean="0"/>
              <a:t>マスター テキストの書式設定</a:t>
            </a:r>
          </a:p>
        </p:txBody>
      </p:sp>
      <p:sp>
        <p:nvSpPr>
          <p:cNvPr id="4" name="日付プレースホルダー 3"/>
          <p:cNvSpPr>
            <a:spLocks noGrp="1"/>
          </p:cNvSpPr>
          <p:nvPr>
            <p:ph type="dt" sz="half" idx="10"/>
          </p:nvPr>
        </p:nvSpPr>
        <p:spPr/>
        <p:txBody>
          <a:bodyPr/>
          <a:lstStyle/>
          <a:p>
            <a:fld id="{497ED7CE-D92B-4108-8E64-B619AF4BB8C2}" type="datetime1">
              <a:rPr kumimoji="1" lang="ja-JP" altLang="en-US" smtClean="0"/>
              <a:pPr/>
              <a:t>2018/10/12</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16034AEF-4B5C-4D69-BCA1-D4997D7D98C0}" type="slidenum">
              <a:rPr kumimoji="1" lang="ja-JP" altLang="en-US" smtClean="0"/>
              <a:pPr/>
              <a:t>‹#›</a:t>
            </a:fld>
            <a:endParaRPr kumimoji="1" lang="ja-JP" altLang="en-US"/>
          </a:p>
        </p:txBody>
      </p:sp>
    </p:spTree>
    <p:extLst>
      <p:ext uri="{BB962C8B-B14F-4D97-AF65-F5344CB8AC3E}">
        <p14:creationId xmlns="" xmlns:p14="http://schemas.microsoft.com/office/powerpoint/2010/main" val="31575792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ー 4"/>
          <p:cNvSpPr>
            <a:spLocks noGrp="1"/>
          </p:cNvSpPr>
          <p:nvPr>
            <p:ph type="dt" sz="half" idx="10"/>
          </p:nvPr>
        </p:nvSpPr>
        <p:spPr/>
        <p:txBody>
          <a:bodyPr/>
          <a:lstStyle/>
          <a:p>
            <a:fld id="{58888E1F-FFAA-4E94-9C42-B79952E78571}" type="datetime1">
              <a:rPr kumimoji="1" lang="ja-JP" altLang="en-US" smtClean="0"/>
              <a:pPr/>
              <a:t>2018/10/12</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16034AEF-4B5C-4D69-BCA1-D4997D7D98C0}" type="slidenum">
              <a:rPr kumimoji="1" lang="ja-JP" altLang="en-US" smtClean="0"/>
              <a:pPr/>
              <a:t>‹#›</a:t>
            </a:fld>
            <a:endParaRPr kumimoji="1" lang="ja-JP" altLang="en-US"/>
          </a:p>
        </p:txBody>
      </p:sp>
    </p:spTree>
    <p:extLst>
      <p:ext uri="{BB962C8B-B14F-4D97-AF65-F5344CB8AC3E}">
        <p14:creationId xmlns="" xmlns:p14="http://schemas.microsoft.com/office/powerpoint/2010/main" val="22201171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ー 6"/>
          <p:cNvSpPr>
            <a:spLocks noGrp="1"/>
          </p:cNvSpPr>
          <p:nvPr>
            <p:ph type="dt" sz="half" idx="10"/>
          </p:nvPr>
        </p:nvSpPr>
        <p:spPr/>
        <p:txBody>
          <a:bodyPr/>
          <a:lstStyle/>
          <a:p>
            <a:fld id="{0D3BF4FD-E11E-4FAA-B8EC-BC6FC8F4F7D9}" type="datetime1">
              <a:rPr kumimoji="1" lang="ja-JP" altLang="en-US" smtClean="0"/>
              <a:pPr/>
              <a:t>2018/10/12</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16034AEF-4B5C-4D69-BCA1-D4997D7D98C0}" type="slidenum">
              <a:rPr kumimoji="1" lang="ja-JP" altLang="en-US" smtClean="0"/>
              <a:pPr/>
              <a:t>‹#›</a:t>
            </a:fld>
            <a:endParaRPr kumimoji="1" lang="ja-JP" altLang="en-US"/>
          </a:p>
        </p:txBody>
      </p:sp>
    </p:spTree>
    <p:extLst>
      <p:ext uri="{BB962C8B-B14F-4D97-AF65-F5344CB8AC3E}">
        <p14:creationId xmlns="" xmlns:p14="http://schemas.microsoft.com/office/powerpoint/2010/main" val="11231452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日付プレースホルダー 2"/>
          <p:cNvSpPr>
            <a:spLocks noGrp="1"/>
          </p:cNvSpPr>
          <p:nvPr>
            <p:ph type="dt" sz="half" idx="10"/>
          </p:nvPr>
        </p:nvSpPr>
        <p:spPr/>
        <p:txBody>
          <a:bodyPr/>
          <a:lstStyle/>
          <a:p>
            <a:fld id="{8F2DA5DE-B73F-4BA4-975A-B09A0B123768}" type="datetime1">
              <a:rPr kumimoji="1" lang="ja-JP" altLang="en-US" smtClean="0"/>
              <a:pPr/>
              <a:t>2018/10/12</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16034AEF-4B5C-4D69-BCA1-D4997D7D98C0}" type="slidenum">
              <a:rPr kumimoji="1" lang="ja-JP" altLang="en-US" smtClean="0"/>
              <a:pPr/>
              <a:t>‹#›</a:t>
            </a:fld>
            <a:endParaRPr kumimoji="1" lang="ja-JP" altLang="en-US"/>
          </a:p>
        </p:txBody>
      </p:sp>
    </p:spTree>
    <p:extLst>
      <p:ext uri="{BB962C8B-B14F-4D97-AF65-F5344CB8AC3E}">
        <p14:creationId xmlns="" xmlns:p14="http://schemas.microsoft.com/office/powerpoint/2010/main" val="24365986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4E627DBE-4ABA-41BF-83C8-09DBD485E404}" type="datetime1">
              <a:rPr kumimoji="1" lang="ja-JP" altLang="en-US" smtClean="0"/>
              <a:pPr/>
              <a:t>2018/10/12</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16034AEF-4B5C-4D69-BCA1-D4997D7D98C0}" type="slidenum">
              <a:rPr kumimoji="1" lang="ja-JP" altLang="en-US" smtClean="0"/>
              <a:pPr/>
              <a:t>‹#›</a:t>
            </a:fld>
            <a:endParaRPr kumimoji="1" lang="ja-JP" altLang="en-US"/>
          </a:p>
        </p:txBody>
      </p:sp>
    </p:spTree>
    <p:extLst>
      <p:ext uri="{BB962C8B-B14F-4D97-AF65-F5344CB8AC3E}">
        <p14:creationId xmlns="" xmlns:p14="http://schemas.microsoft.com/office/powerpoint/2010/main" val="3031039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F8E4E6C6-5CAA-46AC-ACFB-F7D9769CA084}" type="datetime1">
              <a:rPr kumimoji="1" lang="ja-JP" altLang="en-US" smtClean="0"/>
              <a:pPr/>
              <a:t>2018/10/12</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16034AEF-4B5C-4D69-BCA1-D4997D7D98C0}" type="slidenum">
              <a:rPr kumimoji="1" lang="ja-JP" altLang="en-US" smtClean="0"/>
              <a:pPr/>
              <a:t>‹#›</a:t>
            </a:fld>
            <a:endParaRPr kumimoji="1" lang="ja-JP" altLang="en-US"/>
          </a:p>
        </p:txBody>
      </p:sp>
    </p:spTree>
    <p:extLst>
      <p:ext uri="{BB962C8B-B14F-4D97-AF65-F5344CB8AC3E}">
        <p14:creationId xmlns="" xmlns:p14="http://schemas.microsoft.com/office/powerpoint/2010/main" val="36172458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F49BB43E-4648-441B-BB54-565491599996}" type="datetime1">
              <a:rPr kumimoji="1" lang="ja-JP" altLang="en-US" smtClean="0"/>
              <a:pPr/>
              <a:t>2018/10/12</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16034AEF-4B5C-4D69-BCA1-D4997D7D98C0}" type="slidenum">
              <a:rPr kumimoji="1" lang="ja-JP" altLang="en-US" smtClean="0"/>
              <a:pPr/>
              <a:t>‹#›</a:t>
            </a:fld>
            <a:endParaRPr kumimoji="1" lang="ja-JP" altLang="en-US"/>
          </a:p>
        </p:txBody>
      </p:sp>
    </p:spTree>
    <p:extLst>
      <p:ext uri="{BB962C8B-B14F-4D97-AF65-F5344CB8AC3E}">
        <p14:creationId xmlns="" xmlns:p14="http://schemas.microsoft.com/office/powerpoint/2010/main" val="19621016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F8C8A65-EE99-44A6-998F-3C48DF300112}" type="datetime1">
              <a:rPr kumimoji="1" lang="ja-JP" altLang="en-US" smtClean="0"/>
              <a:pPr/>
              <a:t>2018/10/12</a:t>
            </a:fld>
            <a:endParaRPr kumimoji="1" lang="ja-JP" altLang="en-US"/>
          </a:p>
        </p:txBody>
      </p:sp>
      <p:sp>
        <p:nvSpPr>
          <p:cNvPr id="5" name="フッター プレースホルダー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6034AEF-4B5C-4D69-BCA1-D4997D7D98C0}" type="slidenum">
              <a:rPr kumimoji="1" lang="ja-JP" altLang="en-US" smtClean="0"/>
              <a:pPr/>
              <a:t>‹#›</a:t>
            </a:fld>
            <a:endParaRPr kumimoji="1" lang="ja-JP" altLang="en-US"/>
          </a:p>
        </p:txBody>
      </p:sp>
    </p:spTree>
    <p:extLst>
      <p:ext uri="{BB962C8B-B14F-4D97-AF65-F5344CB8AC3E}">
        <p14:creationId xmlns="" xmlns:p14="http://schemas.microsoft.com/office/powerpoint/2010/main" val="254776526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file:///C:\CMRI%20work\2018%20projects\3GPP\RAN3%20101bis\CB\CB"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normAutofit fontScale="90000"/>
          </a:bodyPr>
          <a:lstStyle/>
          <a:p>
            <a:r>
              <a:rPr kumimoji="1" lang="en-US" altLang="ja-JP" dirty="0" smtClean="0"/>
              <a:t>Way forward for use cases of RAN-centric data collection and utilization</a:t>
            </a:r>
            <a:endParaRPr kumimoji="1" lang="ja-JP" altLang="en-US" dirty="0"/>
          </a:p>
        </p:txBody>
      </p:sp>
      <p:sp>
        <p:nvSpPr>
          <p:cNvPr id="3" name="サブタイトル 2"/>
          <p:cNvSpPr>
            <a:spLocks noGrp="1"/>
          </p:cNvSpPr>
          <p:nvPr>
            <p:ph type="subTitle" idx="1"/>
          </p:nvPr>
        </p:nvSpPr>
        <p:spPr/>
        <p:txBody>
          <a:bodyPr/>
          <a:lstStyle/>
          <a:p>
            <a:r>
              <a:rPr kumimoji="1" lang="en-US" altLang="ja-JP" dirty="0" smtClean="0"/>
              <a:t>CMCC</a:t>
            </a:r>
            <a:endParaRPr kumimoji="1" lang="ja-JP" altLang="en-US" dirty="0"/>
          </a:p>
        </p:txBody>
      </p:sp>
      <p:sp>
        <p:nvSpPr>
          <p:cNvPr id="4" name="テキスト ボックス 3"/>
          <p:cNvSpPr txBox="1"/>
          <p:nvPr/>
        </p:nvSpPr>
        <p:spPr>
          <a:xfrm>
            <a:off x="7308304" y="44624"/>
            <a:ext cx="1800200" cy="369332"/>
          </a:xfrm>
          <a:prstGeom prst="rect">
            <a:avLst/>
          </a:prstGeom>
          <a:noFill/>
        </p:spPr>
        <p:txBody>
          <a:bodyPr wrap="square" rtlCol="0">
            <a:spAutoFit/>
          </a:bodyPr>
          <a:lstStyle/>
          <a:p>
            <a:pPr algn="r"/>
            <a:r>
              <a:rPr kumimoji="1" lang="en-US" altLang="ja-JP" dirty="0" smtClean="0"/>
              <a:t>R3-186234</a:t>
            </a:r>
            <a:endParaRPr kumimoji="1" lang="ja-JP" altLang="en-US" dirty="0"/>
          </a:p>
        </p:txBody>
      </p:sp>
      <p:sp>
        <p:nvSpPr>
          <p:cNvPr id="5" name="テキスト ボックス 4"/>
          <p:cNvSpPr txBox="1"/>
          <p:nvPr/>
        </p:nvSpPr>
        <p:spPr>
          <a:xfrm>
            <a:off x="35496" y="44624"/>
            <a:ext cx="4968552" cy="646331"/>
          </a:xfrm>
          <a:prstGeom prst="rect">
            <a:avLst/>
          </a:prstGeom>
          <a:noFill/>
        </p:spPr>
        <p:txBody>
          <a:bodyPr wrap="square" rtlCol="0">
            <a:spAutoFit/>
          </a:bodyPr>
          <a:lstStyle/>
          <a:p>
            <a:r>
              <a:rPr kumimoji="1" lang="en-US" altLang="ja-JP" dirty="0" smtClean="0"/>
              <a:t>3GPP TSG RAN WG3 #</a:t>
            </a:r>
            <a:r>
              <a:rPr lang="en-US" altLang="ja-JP" dirty="0" smtClean="0"/>
              <a:t>101bis</a:t>
            </a:r>
            <a:r>
              <a:rPr kumimoji="1" lang="en-US" altLang="ja-JP" dirty="0" smtClean="0"/>
              <a:t> meeting</a:t>
            </a:r>
          </a:p>
          <a:p>
            <a:r>
              <a:rPr kumimoji="1" lang="en-US" altLang="ja-JP" dirty="0" smtClean="0"/>
              <a:t>October 8</a:t>
            </a:r>
            <a:r>
              <a:rPr kumimoji="1" lang="en-US" altLang="ja-JP" baseline="30000" dirty="0" smtClean="0"/>
              <a:t>th</a:t>
            </a:r>
            <a:r>
              <a:rPr kumimoji="1" lang="en-US" altLang="ja-JP" dirty="0" smtClean="0"/>
              <a:t> – </a:t>
            </a:r>
            <a:r>
              <a:rPr lang="en-US" altLang="ja-JP" dirty="0" smtClean="0"/>
              <a:t>12</a:t>
            </a:r>
            <a:r>
              <a:rPr kumimoji="1" lang="en-US" altLang="ja-JP" baseline="30000" dirty="0" smtClean="0"/>
              <a:t>th</a:t>
            </a:r>
            <a:r>
              <a:rPr kumimoji="1" lang="en-US" altLang="ja-JP" dirty="0" smtClean="0"/>
              <a:t>, 2018,  </a:t>
            </a:r>
            <a:r>
              <a:rPr lang="en-US" altLang="ja-JP" dirty="0" smtClean="0"/>
              <a:t>Chengdu,</a:t>
            </a:r>
            <a:r>
              <a:rPr kumimoji="1" lang="en-US" altLang="ja-JP" dirty="0" smtClean="0"/>
              <a:t> China</a:t>
            </a:r>
            <a:endParaRPr kumimoji="1" lang="ja-JP" altLang="en-US" dirty="0"/>
          </a:p>
        </p:txBody>
      </p:sp>
      <p:sp>
        <p:nvSpPr>
          <p:cNvPr id="6" name="スライド番号プレースホルダー 5"/>
          <p:cNvSpPr>
            <a:spLocks noGrp="1"/>
          </p:cNvSpPr>
          <p:nvPr>
            <p:ph type="sldNum" sz="quarter" idx="12"/>
          </p:nvPr>
        </p:nvSpPr>
        <p:spPr/>
        <p:txBody>
          <a:bodyPr/>
          <a:lstStyle/>
          <a:p>
            <a:fld id="{16034AEF-4B5C-4D69-BCA1-D4997D7D98C0}" type="slidenum">
              <a:rPr kumimoji="1" lang="ja-JP" altLang="en-US" smtClean="0"/>
              <a:pPr/>
              <a:t>1</a:t>
            </a:fld>
            <a:endParaRPr kumimoji="1" lang="ja-JP" altLang="en-US"/>
          </a:p>
        </p:txBody>
      </p:sp>
    </p:spTree>
    <p:extLst>
      <p:ext uri="{BB962C8B-B14F-4D97-AF65-F5344CB8AC3E}">
        <p14:creationId xmlns="" xmlns:p14="http://schemas.microsoft.com/office/powerpoint/2010/main" val="124521106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kumimoji="1" lang="en-US" altLang="ja-JP" sz="4000" dirty="0" smtClean="0"/>
              <a:t>Assigned work for CB</a:t>
            </a:r>
            <a:endParaRPr kumimoji="1" lang="ja-JP" altLang="en-US" sz="4000" dirty="0"/>
          </a:p>
        </p:txBody>
      </p:sp>
      <p:sp>
        <p:nvSpPr>
          <p:cNvPr id="3" name="コンテンツ プレースホルダー 2"/>
          <p:cNvSpPr>
            <a:spLocks noGrp="1"/>
          </p:cNvSpPr>
          <p:nvPr>
            <p:ph idx="1"/>
          </p:nvPr>
        </p:nvSpPr>
        <p:spPr>
          <a:xfrm>
            <a:off x="457200" y="1600200"/>
            <a:ext cx="8219256" cy="4525963"/>
          </a:xfrm>
        </p:spPr>
        <p:txBody>
          <a:bodyPr>
            <a:normAutofit/>
          </a:bodyPr>
          <a:lstStyle/>
          <a:p>
            <a:pPr>
              <a:buNone/>
            </a:pPr>
            <a:r>
              <a:rPr lang="en-US" altLang="zh-CN" sz="2400" b="1" dirty="0" smtClean="0">
                <a:solidFill>
                  <a:srgbClr val="FF00FF"/>
                </a:solidFill>
              </a:rPr>
              <a:t>CB: DataCollect_CB_2</a:t>
            </a:r>
            <a:endParaRPr lang="zh-CN" altLang="zh-CN" sz="2400" dirty="0" smtClean="0">
              <a:solidFill>
                <a:srgbClr val="FF00FF"/>
              </a:solidFill>
            </a:endParaRPr>
          </a:p>
          <a:p>
            <a:pPr lvl="1">
              <a:buFont typeface="微软雅黑" pitchFamily="34" charset="-122"/>
              <a:buChar char="−"/>
            </a:pPr>
            <a:r>
              <a:rPr lang="en-US" altLang="zh-CN" sz="2000" b="1" dirty="0" smtClean="0">
                <a:solidFill>
                  <a:srgbClr val="FF00FF"/>
                </a:solidFill>
              </a:rPr>
              <a:t>Use </a:t>
            </a:r>
            <a:r>
              <a:rPr lang="en-US" altLang="zh-CN" sz="2000" b="1" u="sng" dirty="0" smtClean="0">
                <a:solidFill>
                  <a:srgbClr val="FF00FF"/>
                </a:solidFill>
                <a:hlinkClick r:id="rId2" action="ppaction://hlinkfile"/>
              </a:rPr>
              <a:t>R3-185826</a:t>
            </a:r>
            <a:r>
              <a:rPr lang="en-US" altLang="zh-CN" sz="2000" b="1" dirty="0" smtClean="0">
                <a:solidFill>
                  <a:srgbClr val="FF00FF"/>
                </a:solidFill>
              </a:rPr>
              <a:t> as the basis, discuss use cases, requirements and parameters</a:t>
            </a:r>
            <a:endParaRPr lang="en-US" altLang="zh-CN" sz="2000" dirty="0" smtClean="0">
              <a:solidFill>
                <a:srgbClr val="FF00FF"/>
              </a:solidFill>
            </a:endParaRPr>
          </a:p>
          <a:p>
            <a:pPr lvl="1">
              <a:buFont typeface="微软雅黑" pitchFamily="34" charset="-122"/>
              <a:buChar char="−"/>
            </a:pPr>
            <a:r>
              <a:rPr lang="en-US" altLang="zh-CN" sz="2000" b="1" dirty="0" smtClean="0">
                <a:solidFill>
                  <a:srgbClr val="FF00FF"/>
                </a:solidFill>
              </a:rPr>
              <a:t>TP for TR (list of scenarios)</a:t>
            </a:r>
            <a:endParaRPr lang="en-US" altLang="zh-CN" sz="2000" dirty="0" smtClean="0">
              <a:solidFill>
                <a:srgbClr val="FF00FF"/>
              </a:solidFill>
            </a:endParaRPr>
          </a:p>
          <a:p>
            <a:pPr lvl="1">
              <a:buFont typeface="微软雅黑" pitchFamily="34" charset="-122"/>
              <a:buChar char="−"/>
            </a:pPr>
            <a:r>
              <a:rPr lang="en-US" altLang="zh-CN" sz="2000" b="1" dirty="0" smtClean="0">
                <a:solidFill>
                  <a:srgbClr val="FF00FF"/>
                </a:solidFill>
              </a:rPr>
              <a:t>Use inputs from </a:t>
            </a:r>
            <a:r>
              <a:rPr lang="en-US" altLang="zh-CN" sz="2000" b="1" u="sng" dirty="0" smtClean="0">
                <a:solidFill>
                  <a:srgbClr val="FF00FF"/>
                </a:solidFill>
                <a:hlinkClick r:id="rId2" action="ppaction://hlinkfile"/>
              </a:rPr>
              <a:t>R3-186025</a:t>
            </a:r>
            <a:r>
              <a:rPr lang="en-US" altLang="zh-CN" sz="2000" b="1" dirty="0" smtClean="0">
                <a:solidFill>
                  <a:srgbClr val="FF00FF"/>
                </a:solidFill>
              </a:rPr>
              <a:t>, </a:t>
            </a:r>
            <a:r>
              <a:rPr lang="en-US" altLang="zh-CN" sz="2000" b="1" u="sng" dirty="0" smtClean="0">
                <a:solidFill>
                  <a:srgbClr val="FF00FF"/>
                </a:solidFill>
                <a:hlinkClick r:id="rId2" action="ppaction://hlinkfile"/>
              </a:rPr>
              <a:t>R3-185679</a:t>
            </a:r>
            <a:r>
              <a:rPr lang="en-US" altLang="zh-CN" sz="2000" b="1" dirty="0" smtClean="0">
                <a:solidFill>
                  <a:srgbClr val="FF00FF"/>
                </a:solidFill>
              </a:rPr>
              <a:t> as required and if agreeable</a:t>
            </a:r>
            <a:endParaRPr lang="en-US" altLang="zh-CN" sz="2000" dirty="0" smtClean="0">
              <a:solidFill>
                <a:srgbClr val="FF00FF"/>
              </a:solidFill>
            </a:endParaRPr>
          </a:p>
          <a:p>
            <a:pPr lvl="1">
              <a:buFont typeface="微软雅黑" pitchFamily="34" charset="-122"/>
              <a:buChar char="−"/>
            </a:pPr>
            <a:r>
              <a:rPr lang="en-US" altLang="zh-CN" sz="2000" b="1" dirty="0" smtClean="0">
                <a:solidFill>
                  <a:srgbClr val="FF00FF"/>
                </a:solidFill>
              </a:rPr>
              <a:t>List other issues, if agreeable</a:t>
            </a:r>
            <a:endParaRPr lang="en-US" altLang="zh-CN" sz="2000" dirty="0" smtClean="0">
              <a:solidFill>
                <a:srgbClr val="FF00FF"/>
              </a:solidFill>
            </a:endParaRPr>
          </a:p>
          <a:p>
            <a:pPr lvl="1">
              <a:buFont typeface="微软雅黑" pitchFamily="34" charset="-122"/>
              <a:buChar char="−"/>
            </a:pPr>
            <a:r>
              <a:rPr lang="en-US" altLang="zh-CN" sz="2000" b="1" u="sng" dirty="0" smtClean="0">
                <a:solidFill>
                  <a:srgbClr val="FF00FF"/>
                </a:solidFill>
                <a:hlinkClick r:id="rId2" action="ppaction://hlinkfile"/>
              </a:rPr>
              <a:t>R3-186227</a:t>
            </a:r>
            <a:endParaRPr lang="zh-CN" altLang="zh-CN" sz="2000" dirty="0" smtClean="0">
              <a:solidFill>
                <a:srgbClr val="FF00FF"/>
              </a:solidFill>
            </a:endParaRPr>
          </a:p>
          <a:p>
            <a:pPr>
              <a:buNone/>
            </a:pPr>
            <a:r>
              <a:rPr lang="en-US" altLang="zh-CN" sz="2400" dirty="0" smtClean="0">
                <a:solidFill>
                  <a:srgbClr val="FF00FF"/>
                </a:solidFill>
              </a:rPr>
              <a:t>(CMCC)</a:t>
            </a:r>
            <a:endParaRPr lang="zh-CN" altLang="zh-CN" sz="2400" dirty="0" smtClean="0">
              <a:solidFill>
                <a:srgbClr val="FF00FF"/>
              </a:solidFill>
            </a:endParaRPr>
          </a:p>
          <a:p>
            <a:pPr marL="0" indent="0">
              <a:lnSpc>
                <a:spcPct val="115000"/>
              </a:lnSpc>
              <a:spcAft>
                <a:spcPts val="0"/>
              </a:spcAft>
              <a:buNone/>
            </a:pPr>
            <a:endParaRPr kumimoji="1" lang="ja-JP" altLang="en-US" sz="2400" dirty="0"/>
          </a:p>
        </p:txBody>
      </p:sp>
      <p:sp>
        <p:nvSpPr>
          <p:cNvPr id="4" name="スライド番号プレースホルダー 3"/>
          <p:cNvSpPr>
            <a:spLocks noGrp="1"/>
          </p:cNvSpPr>
          <p:nvPr>
            <p:ph type="sldNum" sz="quarter" idx="12"/>
          </p:nvPr>
        </p:nvSpPr>
        <p:spPr/>
        <p:txBody>
          <a:bodyPr/>
          <a:lstStyle/>
          <a:p>
            <a:fld id="{16034AEF-4B5C-4D69-BCA1-D4997D7D98C0}" type="slidenum">
              <a:rPr kumimoji="1" lang="ja-JP" altLang="en-US" smtClean="0"/>
              <a:pPr/>
              <a:t>2</a:t>
            </a:fld>
            <a:endParaRPr kumimoji="1" lang="ja-JP" altLang="en-US"/>
          </a:p>
        </p:txBody>
      </p:sp>
    </p:spTree>
    <p:extLst>
      <p:ext uri="{BB962C8B-B14F-4D97-AF65-F5344CB8AC3E}">
        <p14:creationId xmlns="" xmlns:p14="http://schemas.microsoft.com/office/powerpoint/2010/main" val="397511486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125760"/>
            <a:ext cx="8229600" cy="1143000"/>
          </a:xfrm>
        </p:spPr>
        <p:txBody>
          <a:bodyPr>
            <a:normAutofit/>
          </a:bodyPr>
          <a:lstStyle/>
          <a:p>
            <a:pPr algn="l"/>
            <a:r>
              <a:rPr lang="en-US" altLang="ja-JP" sz="4000" dirty="0" smtClean="0"/>
              <a:t>Potential Use cases for future study</a:t>
            </a:r>
            <a:endParaRPr kumimoji="1" lang="ja-JP" altLang="en-US" sz="4000" dirty="0"/>
          </a:p>
        </p:txBody>
      </p:sp>
      <p:sp>
        <p:nvSpPr>
          <p:cNvPr id="3" name="コンテンツ プレースホルダー 2"/>
          <p:cNvSpPr>
            <a:spLocks noGrp="1"/>
          </p:cNvSpPr>
          <p:nvPr>
            <p:ph idx="1"/>
          </p:nvPr>
        </p:nvSpPr>
        <p:spPr>
          <a:xfrm>
            <a:off x="446856" y="1196752"/>
            <a:ext cx="8229600" cy="4525963"/>
          </a:xfrm>
        </p:spPr>
        <p:txBody>
          <a:bodyPr>
            <a:normAutofit fontScale="92500" lnSpcReduction="10000"/>
          </a:bodyPr>
          <a:lstStyle/>
          <a:p>
            <a:r>
              <a:rPr lang="en-US" altLang="ja-JP" sz="2400" dirty="0" smtClean="0"/>
              <a:t>Based on contributions of RAN3 #101bis meeting, potential use cases are listed as below </a:t>
            </a:r>
          </a:p>
          <a:p>
            <a:pPr lvl="1"/>
            <a:r>
              <a:rPr lang="en-GB" altLang="zh-CN" sz="1900" b="1" dirty="0" smtClean="0"/>
              <a:t>Capacity and Coverage Optimisation</a:t>
            </a:r>
            <a:endParaRPr lang="zh-CN" altLang="zh-CN" sz="1900" b="1" dirty="0" smtClean="0"/>
          </a:p>
          <a:p>
            <a:pPr lvl="1"/>
            <a:r>
              <a:rPr lang="en-GB" altLang="zh-CN" sz="1900" b="1" dirty="0" smtClean="0"/>
              <a:t>Mobility Optimisation</a:t>
            </a:r>
          </a:p>
          <a:p>
            <a:pPr lvl="1"/>
            <a:r>
              <a:rPr lang="en-GB" altLang="zh-CN" sz="1900" b="1" dirty="0" smtClean="0"/>
              <a:t>PCI </a:t>
            </a:r>
            <a:r>
              <a:rPr lang="en-US" altLang="zh-CN" sz="1900" b="1" dirty="0" smtClean="0"/>
              <a:t>selection</a:t>
            </a:r>
            <a:endParaRPr lang="zh-CN" altLang="zh-CN" sz="1900" b="1" dirty="0" smtClean="0"/>
          </a:p>
          <a:p>
            <a:pPr lvl="1"/>
            <a:r>
              <a:rPr lang="en-GB" altLang="zh-CN" sz="1900" b="1" dirty="0" smtClean="0"/>
              <a:t>Load Sharing and Load Balancing Optimisation</a:t>
            </a:r>
            <a:endParaRPr lang="zh-CN" altLang="zh-CN" sz="1900" b="1" dirty="0" smtClean="0"/>
          </a:p>
          <a:p>
            <a:pPr lvl="1"/>
            <a:r>
              <a:rPr lang="en-GB" altLang="zh-CN" sz="1900" b="1" dirty="0" smtClean="0"/>
              <a:t>RACH Optimisation</a:t>
            </a:r>
            <a:endParaRPr lang="zh-CN" altLang="zh-CN" sz="1900" b="1" dirty="0" smtClean="0"/>
          </a:p>
          <a:p>
            <a:pPr lvl="1"/>
            <a:r>
              <a:rPr lang="en-GB" altLang="zh-CN" sz="1900" b="1" dirty="0" smtClean="0"/>
              <a:t>Energy Saving</a:t>
            </a:r>
            <a:endParaRPr lang="zh-CN" altLang="zh-CN" sz="1900" b="1" dirty="0" smtClean="0"/>
          </a:p>
          <a:p>
            <a:pPr lvl="1"/>
            <a:r>
              <a:rPr lang="en-GB" altLang="zh-CN" sz="1900" b="1" dirty="0" smtClean="0"/>
              <a:t>Minimization of Drive Test (MDT) Use Cases</a:t>
            </a:r>
          </a:p>
          <a:p>
            <a:pPr lvl="1"/>
            <a:r>
              <a:rPr lang="en-GB" altLang="zh-CN" sz="1900" b="1" dirty="0" smtClean="0"/>
              <a:t>3D-MIMO optimization use cases</a:t>
            </a:r>
          </a:p>
          <a:p>
            <a:pPr lvl="1"/>
            <a:r>
              <a:rPr lang="en-GB" altLang="zh-CN" sz="1900" b="1" dirty="0" smtClean="0"/>
              <a:t>Edge Computing Optimisation</a:t>
            </a:r>
            <a:endParaRPr lang="zh-CN" altLang="zh-CN" sz="1900" b="1" dirty="0" smtClean="0"/>
          </a:p>
          <a:p>
            <a:pPr lvl="1"/>
            <a:r>
              <a:rPr lang="en-GB" altLang="zh-CN" sz="1900" b="1" dirty="0" smtClean="0"/>
              <a:t>LTE V2X Optimisation</a:t>
            </a:r>
            <a:endParaRPr lang="zh-CN" altLang="zh-CN" sz="1900" b="1" dirty="0" smtClean="0"/>
          </a:p>
          <a:p>
            <a:pPr lvl="1"/>
            <a:r>
              <a:rPr lang="en-GB" altLang="zh-CN" sz="1900" b="1" dirty="0" smtClean="0"/>
              <a:t>URLLC Optimisation </a:t>
            </a:r>
          </a:p>
          <a:p>
            <a:pPr lvl="1"/>
            <a:r>
              <a:rPr lang="en-GB" altLang="zh-CN" sz="1900" b="1" dirty="0" err="1" smtClean="0"/>
              <a:t>VoLTE</a:t>
            </a:r>
            <a:r>
              <a:rPr lang="en-GB" altLang="zh-CN" sz="1900" b="1" dirty="0" smtClean="0"/>
              <a:t> Optimisation</a:t>
            </a:r>
          </a:p>
          <a:p>
            <a:pPr lvl="1"/>
            <a:endParaRPr lang="zh-CN" altLang="zh-CN" sz="2100" dirty="0" smtClean="0"/>
          </a:p>
          <a:p>
            <a:pPr hangingPunct="0"/>
            <a:endParaRPr lang="zh-CN" altLang="zh-CN" dirty="0" smtClean="0"/>
          </a:p>
        </p:txBody>
      </p:sp>
      <p:sp>
        <p:nvSpPr>
          <p:cNvPr id="4" name="スライド番号プレースホルダー 3"/>
          <p:cNvSpPr>
            <a:spLocks noGrp="1"/>
          </p:cNvSpPr>
          <p:nvPr>
            <p:ph type="sldNum" sz="quarter" idx="12"/>
          </p:nvPr>
        </p:nvSpPr>
        <p:spPr/>
        <p:txBody>
          <a:bodyPr/>
          <a:lstStyle/>
          <a:p>
            <a:fld id="{16034AEF-4B5C-4D69-BCA1-D4997D7D98C0}" type="slidenum">
              <a:rPr kumimoji="1" lang="ja-JP" altLang="en-US" smtClean="0"/>
              <a:pPr/>
              <a:t>3</a:t>
            </a:fld>
            <a:endParaRPr kumimoji="1" lang="ja-JP" altLang="en-US"/>
          </a:p>
        </p:txBody>
      </p:sp>
      <p:sp>
        <p:nvSpPr>
          <p:cNvPr id="5" name="TextBox 4"/>
          <p:cNvSpPr txBox="1"/>
          <p:nvPr/>
        </p:nvSpPr>
        <p:spPr>
          <a:xfrm>
            <a:off x="467544" y="5733256"/>
            <a:ext cx="8568952" cy="923330"/>
          </a:xfrm>
          <a:prstGeom prst="rect">
            <a:avLst/>
          </a:prstGeom>
          <a:noFill/>
        </p:spPr>
        <p:txBody>
          <a:bodyPr wrap="square" rtlCol="0">
            <a:spAutoFit/>
          </a:bodyPr>
          <a:lstStyle/>
          <a:p>
            <a:r>
              <a:rPr lang="en-US" altLang="zh-CN" b="1" dirty="0" smtClean="0"/>
              <a:t>References</a:t>
            </a:r>
            <a:r>
              <a:rPr lang="en-US" altLang="zh-CN" dirty="0" smtClean="0"/>
              <a:t>: </a:t>
            </a:r>
            <a:r>
              <a:rPr lang="en-US" altLang="zh-CN" u="sng" dirty="0" smtClean="0"/>
              <a:t>R3-185679</a:t>
            </a:r>
            <a:r>
              <a:rPr lang="en-US" altLang="zh-CN" dirty="0" smtClean="0"/>
              <a:t>, </a:t>
            </a:r>
            <a:r>
              <a:rPr lang="en-US" altLang="zh-CN" u="sng" dirty="0" smtClean="0"/>
              <a:t>R3-185826</a:t>
            </a:r>
            <a:r>
              <a:rPr lang="en-US" altLang="zh-CN" dirty="0" smtClean="0"/>
              <a:t>, </a:t>
            </a:r>
            <a:r>
              <a:rPr lang="en-US" altLang="zh-CN" u="sng" dirty="0" smtClean="0"/>
              <a:t>R3-186025</a:t>
            </a:r>
            <a:r>
              <a:rPr lang="en-US" altLang="zh-CN" dirty="0" smtClean="0"/>
              <a:t>, </a:t>
            </a:r>
            <a:r>
              <a:rPr lang="en-US" altLang="zh-CN" u="sng" dirty="0" smtClean="0"/>
              <a:t>R3-185517</a:t>
            </a:r>
            <a:r>
              <a:rPr lang="en-US" altLang="zh-CN" dirty="0" smtClean="0"/>
              <a:t>, </a:t>
            </a:r>
            <a:r>
              <a:rPr lang="en-US" altLang="zh-CN" u="sng" dirty="0" smtClean="0"/>
              <a:t>R3-185882</a:t>
            </a:r>
            <a:r>
              <a:rPr lang="en-US" altLang="zh-CN" dirty="0" smtClean="0"/>
              <a:t>, </a:t>
            </a:r>
            <a:r>
              <a:rPr lang="en-US" altLang="zh-CN" u="sng" dirty="0" smtClean="0"/>
              <a:t>R3-185578</a:t>
            </a:r>
            <a:r>
              <a:rPr lang="en-US" altLang="zh-CN" dirty="0" smtClean="0"/>
              <a:t>, </a:t>
            </a:r>
            <a:r>
              <a:rPr lang="en-US" altLang="zh-CN" u="sng" dirty="0" smtClean="0"/>
              <a:t>R3-185727</a:t>
            </a:r>
            <a:r>
              <a:rPr lang="en-US" altLang="zh-CN" dirty="0" smtClean="0"/>
              <a:t>, </a:t>
            </a:r>
            <a:r>
              <a:rPr lang="en-US" altLang="zh-CN" u="sng" dirty="0" smtClean="0"/>
              <a:t>R3-185648</a:t>
            </a:r>
            <a:r>
              <a:rPr lang="en-US" altLang="zh-CN" dirty="0" smtClean="0"/>
              <a:t>, </a:t>
            </a:r>
            <a:r>
              <a:rPr lang="en-US" altLang="zh-CN" u="sng" dirty="0" smtClean="0"/>
              <a:t>R3-186033</a:t>
            </a:r>
            <a:r>
              <a:rPr lang="en-US" altLang="zh-CN" dirty="0" smtClean="0"/>
              <a:t>, </a:t>
            </a:r>
            <a:r>
              <a:rPr lang="en-US" altLang="zh-CN" u="sng" dirty="0" smtClean="0"/>
              <a:t>R3-185838</a:t>
            </a:r>
            <a:r>
              <a:rPr lang="en-US" altLang="zh-CN" dirty="0" smtClean="0"/>
              <a:t>,  </a:t>
            </a:r>
            <a:r>
              <a:rPr lang="en-US" altLang="zh-CN" u="sng" dirty="0" smtClean="0"/>
              <a:t>R3-186038</a:t>
            </a:r>
            <a:r>
              <a:rPr lang="en-US" altLang="zh-CN" dirty="0" smtClean="0"/>
              <a:t>, </a:t>
            </a:r>
            <a:r>
              <a:rPr lang="en-US" altLang="zh-CN" u="sng" dirty="0" smtClean="0"/>
              <a:t>R3-185726</a:t>
            </a:r>
            <a:r>
              <a:rPr lang="en-US" altLang="zh-CN" dirty="0" smtClean="0"/>
              <a:t>, </a:t>
            </a:r>
            <a:r>
              <a:rPr lang="en-US" altLang="zh-CN" u="sng" dirty="0" smtClean="0"/>
              <a:t>R3-185646</a:t>
            </a:r>
            <a:r>
              <a:rPr lang="en-US" altLang="zh-CN" dirty="0" smtClean="0"/>
              <a:t>, </a:t>
            </a:r>
            <a:r>
              <a:rPr lang="en-US" altLang="zh-CN" u="sng" dirty="0" smtClean="0"/>
              <a:t>R3-186040</a:t>
            </a:r>
            <a:endParaRPr lang="zh-CN" altLang="en-US" u="sng" dirty="0"/>
          </a:p>
        </p:txBody>
      </p:sp>
    </p:spTree>
    <p:extLst>
      <p:ext uri="{BB962C8B-B14F-4D97-AF65-F5344CB8AC3E}">
        <p14:creationId xmlns="" xmlns:p14="http://schemas.microsoft.com/office/powerpoint/2010/main" val="283347251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125760"/>
            <a:ext cx="8229600" cy="1143000"/>
          </a:xfrm>
        </p:spPr>
        <p:txBody>
          <a:bodyPr>
            <a:normAutofit/>
          </a:bodyPr>
          <a:lstStyle/>
          <a:p>
            <a:pPr algn="l"/>
            <a:r>
              <a:rPr lang="en-US" altLang="ja-JP" sz="4000" dirty="0" smtClean="0"/>
              <a:t>Observations</a:t>
            </a:r>
            <a:endParaRPr kumimoji="1" lang="ja-JP" altLang="en-US" sz="4000" dirty="0"/>
          </a:p>
        </p:txBody>
      </p:sp>
      <p:sp>
        <p:nvSpPr>
          <p:cNvPr id="3" name="コンテンツ プレースホルダー 2"/>
          <p:cNvSpPr>
            <a:spLocks noGrp="1"/>
          </p:cNvSpPr>
          <p:nvPr>
            <p:ph idx="1"/>
          </p:nvPr>
        </p:nvSpPr>
        <p:spPr>
          <a:xfrm>
            <a:off x="446856" y="1196752"/>
            <a:ext cx="8229600" cy="4525963"/>
          </a:xfrm>
        </p:spPr>
        <p:txBody>
          <a:bodyPr>
            <a:normAutofit lnSpcReduction="10000"/>
          </a:bodyPr>
          <a:lstStyle/>
          <a:p>
            <a:r>
              <a:rPr lang="en-US" altLang="ja-JP" sz="2400" dirty="0" smtClean="0"/>
              <a:t>No TUs are allocated at November meeting, discussion will be re-started On February 2019.</a:t>
            </a:r>
          </a:p>
          <a:p>
            <a:r>
              <a:rPr lang="en-US" altLang="ja-JP" sz="2400" dirty="0" smtClean="0"/>
              <a:t>It would be beneficial to agree on a</a:t>
            </a:r>
            <a:r>
              <a:rPr lang="en-US" altLang="zh-CN" sz="2400" dirty="0" smtClean="0"/>
              <a:t> relatively complete set of use cases to help companies prepare papers for February meeting 2019.</a:t>
            </a:r>
          </a:p>
          <a:p>
            <a:r>
              <a:rPr lang="en-US" altLang="ja-JP" sz="2400" dirty="0" smtClean="0"/>
              <a:t>Some use cases are inherited from legacy system, which can be easily agreed. </a:t>
            </a:r>
          </a:p>
          <a:p>
            <a:r>
              <a:rPr lang="en-US" altLang="ja-JP" sz="2400" dirty="0" smtClean="0"/>
              <a:t>Some other use cases may need more discussions and probably cannot be agreed at this meeting. It would be beneficial to have an email discussion before February meeting to further discuss and converge on these use cases that not agreed at this meeting.</a:t>
            </a:r>
          </a:p>
          <a:p>
            <a:pPr lvl="1"/>
            <a:endParaRPr lang="zh-CN" altLang="zh-CN" sz="2100" dirty="0" smtClean="0"/>
          </a:p>
          <a:p>
            <a:pPr hangingPunct="0"/>
            <a:endParaRPr lang="zh-CN" altLang="zh-CN" dirty="0" smtClean="0"/>
          </a:p>
        </p:txBody>
      </p:sp>
      <p:sp>
        <p:nvSpPr>
          <p:cNvPr id="4" name="スライド番号プレースホルダー 3"/>
          <p:cNvSpPr>
            <a:spLocks noGrp="1"/>
          </p:cNvSpPr>
          <p:nvPr>
            <p:ph type="sldNum" sz="quarter" idx="12"/>
          </p:nvPr>
        </p:nvSpPr>
        <p:spPr/>
        <p:txBody>
          <a:bodyPr/>
          <a:lstStyle/>
          <a:p>
            <a:fld id="{16034AEF-4B5C-4D69-BCA1-D4997D7D98C0}" type="slidenum">
              <a:rPr kumimoji="1" lang="ja-JP" altLang="en-US" smtClean="0"/>
              <a:pPr/>
              <a:t>4</a:t>
            </a:fld>
            <a:endParaRPr kumimoji="1" lang="ja-JP" altLang="en-US"/>
          </a:p>
        </p:txBody>
      </p:sp>
    </p:spTree>
    <p:extLst>
      <p:ext uri="{BB962C8B-B14F-4D97-AF65-F5344CB8AC3E}">
        <p14:creationId xmlns="" xmlns:p14="http://schemas.microsoft.com/office/powerpoint/2010/main" val="283347251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125760"/>
            <a:ext cx="8229600" cy="1143000"/>
          </a:xfrm>
        </p:spPr>
        <p:txBody>
          <a:bodyPr>
            <a:normAutofit/>
          </a:bodyPr>
          <a:lstStyle/>
          <a:p>
            <a:pPr algn="l"/>
            <a:r>
              <a:rPr lang="en-US" altLang="ja-JP" sz="4000" dirty="0" smtClean="0"/>
              <a:t>Way forward</a:t>
            </a:r>
            <a:endParaRPr kumimoji="1" lang="ja-JP" altLang="en-US" sz="4000" dirty="0"/>
          </a:p>
        </p:txBody>
      </p:sp>
      <p:sp>
        <p:nvSpPr>
          <p:cNvPr id="3" name="コンテンツ プレースホルダー 2"/>
          <p:cNvSpPr>
            <a:spLocks noGrp="1"/>
          </p:cNvSpPr>
          <p:nvPr>
            <p:ph idx="1"/>
          </p:nvPr>
        </p:nvSpPr>
        <p:spPr>
          <a:xfrm>
            <a:off x="446856" y="1196752"/>
            <a:ext cx="8229600" cy="4525963"/>
          </a:xfrm>
        </p:spPr>
        <p:txBody>
          <a:bodyPr>
            <a:normAutofit/>
          </a:bodyPr>
          <a:lstStyle/>
          <a:p>
            <a:r>
              <a:rPr lang="en-US" altLang="ja-JP" sz="2400" dirty="0" smtClean="0"/>
              <a:t>Agree on the TP for TR 37.816 in </a:t>
            </a:r>
            <a:r>
              <a:rPr lang="en-US" altLang="ja-JP" sz="2400" u="sng" dirty="0" smtClean="0"/>
              <a:t>R3-186227</a:t>
            </a:r>
            <a:r>
              <a:rPr lang="en-US" altLang="ja-JP" sz="2400" dirty="0" smtClean="0"/>
              <a:t>, which captures the agreed use cases.</a:t>
            </a:r>
          </a:p>
          <a:p>
            <a:r>
              <a:rPr lang="en-US" altLang="zh-CN" sz="2400" dirty="0" smtClean="0"/>
              <a:t>Task an email discussion before February meeting </a:t>
            </a:r>
            <a:r>
              <a:rPr lang="en-US" altLang="zh-CN" sz="2400" dirty="0" smtClean="0"/>
              <a:t>(may be in January)</a:t>
            </a:r>
            <a:endParaRPr lang="en-US" altLang="zh-CN" sz="2400" dirty="0" smtClean="0"/>
          </a:p>
          <a:p>
            <a:pPr lvl="1"/>
            <a:r>
              <a:rPr lang="en-US" altLang="zh-CN" sz="2000" dirty="0" smtClean="0"/>
              <a:t>Discuss other potential use cases that was not in the agreed use case list at this meeting</a:t>
            </a:r>
          </a:p>
          <a:p>
            <a:pPr lvl="1"/>
            <a:r>
              <a:rPr lang="en-US" altLang="zh-CN" sz="2000" dirty="0" smtClean="0"/>
              <a:t>Discuss the descriptions and benefits of the use cases</a:t>
            </a:r>
          </a:p>
        </p:txBody>
      </p:sp>
      <p:sp>
        <p:nvSpPr>
          <p:cNvPr id="4" name="スライド番号プレースホルダー 3"/>
          <p:cNvSpPr>
            <a:spLocks noGrp="1"/>
          </p:cNvSpPr>
          <p:nvPr>
            <p:ph type="sldNum" sz="quarter" idx="12"/>
          </p:nvPr>
        </p:nvSpPr>
        <p:spPr/>
        <p:txBody>
          <a:bodyPr/>
          <a:lstStyle/>
          <a:p>
            <a:fld id="{16034AEF-4B5C-4D69-BCA1-D4997D7D98C0}" type="slidenum">
              <a:rPr kumimoji="1" lang="ja-JP" altLang="en-US" smtClean="0"/>
              <a:pPr/>
              <a:t>5</a:t>
            </a:fld>
            <a:endParaRPr kumimoji="1" lang="ja-JP" altLang="en-US"/>
          </a:p>
        </p:txBody>
      </p:sp>
    </p:spTree>
    <p:extLst>
      <p:ext uri="{BB962C8B-B14F-4D97-AF65-F5344CB8AC3E}">
        <p14:creationId xmlns="" xmlns:p14="http://schemas.microsoft.com/office/powerpoint/2010/main" val="283347251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5931</TotalTime>
  <Words>335</Words>
  <Application>Microsoft Office PowerPoint</Application>
  <PresentationFormat>全屏显示(4:3)</PresentationFormat>
  <Paragraphs>43</Paragraphs>
  <Slides>5</Slides>
  <Notes>0</Notes>
  <HiddenSlides>0</HiddenSlides>
  <MMClips>0</MMClips>
  <ScaleCrop>false</ScaleCrop>
  <HeadingPairs>
    <vt:vector size="4" baseType="variant">
      <vt:variant>
        <vt:lpstr>主题</vt:lpstr>
      </vt:variant>
      <vt:variant>
        <vt:i4>1</vt:i4>
      </vt:variant>
      <vt:variant>
        <vt:lpstr>幻灯片标题</vt:lpstr>
      </vt:variant>
      <vt:variant>
        <vt:i4>5</vt:i4>
      </vt:variant>
    </vt:vector>
  </HeadingPairs>
  <TitlesOfParts>
    <vt:vector size="6" baseType="lpstr">
      <vt:lpstr>Office ​​テーマ</vt:lpstr>
      <vt:lpstr>Way forward for use cases of RAN-centric data collection and utilization</vt:lpstr>
      <vt:lpstr>Assigned work for CB</vt:lpstr>
      <vt:lpstr>Potential Use cases for future study</vt:lpstr>
      <vt:lpstr>Observations</vt:lpstr>
      <vt:lpstr>Way forward</vt:lpstr>
    </vt:vector>
  </TitlesOfParts>
  <Company>CMCC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 on Mobility with NW slicing</dc:title>
  <dc:creator>liuliang</dc:creator>
  <cp:lastModifiedBy>LiuLiang</cp:lastModifiedBy>
  <cp:revision>166</cp:revision>
  <dcterms:created xsi:type="dcterms:W3CDTF">2018-01-24T16:56:07Z</dcterms:created>
  <dcterms:modified xsi:type="dcterms:W3CDTF">2018-10-12T07:17:48Z</dcterms:modified>
</cp:coreProperties>
</file>