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97CF43-839B-4222-AFDB-73C96B75A3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6C3BD9-7EF3-46A7-8D3C-D1733DA4B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CC4D7-38F9-421C-8F5E-22F439B96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D69E15-46CC-4A93-8D6C-1112F81471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71DB4-C14E-44A5-87E5-0330400C0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432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6160FA-102E-471A-BEE6-0B0C568A08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8A220E-9264-4BA0-9FAA-FB7101C080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A61272-AF27-4AE6-BD7D-65B00064AA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1C753-F73B-453A-ABC1-E73D654219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F2E264-86FF-43E3-B0F0-EE3214FB06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3161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88BC34-98BF-4B62-9744-494202A29D2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184DDC-BB4C-442A-93B9-5302F60ACE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8FFF0-62A6-4E19-BBB9-3769AF0AAC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2BC9D6-AC86-4079-9018-9A55C9CAC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22EA7-9154-4872-913E-96FDBA7D75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99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E1DDCF-6749-4DA7-8FD2-530789EC99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8CB32A-F3D6-4C6F-863E-FABC5E6DFB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ADC95B-C91E-4221-93DF-2287FB2F0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055E0-4B94-4951-B058-E6DA7ABD1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984B9E-D024-48C9-B58C-5FF80A19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976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A70E5-6949-4A37-BDFF-409BB8F81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47347-7B18-45B7-8F5F-AAD0386266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D4F347-623B-4A10-A1AF-38FEB185B4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AA29A-706D-4DC7-86E5-2D952A5ED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C51CC6-136B-47BD-BDCA-E35B9E6EED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265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5486D0-14A3-4759-A902-4C46A00A9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007A05-A993-4EED-BB9B-311D8A9D37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2C3EF8-CEC2-476F-B550-78BCFC5AAE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2E3B98-F694-472E-BB42-32BD9E80F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52FD95-2021-4FB8-8184-B66C5BB8F1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D777E1-8410-45E0-84A7-A27DA488C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673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58A455-92C1-40DF-A1B3-2250B0082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E8698-3192-47A6-9158-A5F6375B74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0C46D5-ED46-44FE-903C-B259E47B1F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BD9662D-3806-458C-B0E1-98625725187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FF4687-E800-4F0E-9B7D-F0EE2BA296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BD86909-A7DD-4C92-AB77-33C36EF12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E062810-F436-4A1A-A382-5F8A68686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F258DB9-BD2F-461B-9D26-AF2331FAD9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54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4348A-5678-4C80-88D5-EDBD3C907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573B9F-65F4-435D-9E3B-860A15347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755913-CFC4-40D0-9D0B-897E77C97C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D8673ED-8968-443B-BCF2-E72BC10223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350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F5763E-FAC2-4D97-BE2F-D34D3DF6C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FB651A4-EE7C-4C82-86E6-61EA8A3D7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5C69FF-BA96-47C2-905F-F5E514C48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82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14274-6739-4000-B13F-3790A86388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6A0D4A-3B6C-4D0F-A0FE-D4EE5D96E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1EEE1A-B7E8-4158-8042-218B7ACA3C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53EEF3-6710-4872-B8AC-CBF8B243A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F1C9F0-4773-4B81-873E-F86A30863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0F5C68-AC3A-4D10-9476-74D9B13D48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07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910A28-4B36-496B-8261-0954F4D7B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103E2A-ADC1-4949-98DE-7B62AA569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3D25B2-E445-4BC7-9D97-930C5AD3B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5FBD42-F159-43B0-A8CD-E0A99E613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3B86F7-E059-4D52-875E-9024D071D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4B2DCDD-178A-43CF-9E30-BEAD801247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4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79CA2A-2687-44B5-AE73-1B2616F66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282ABD-C62B-431E-96A6-C0E34B6E23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9C4263-611F-484A-ADD9-3C95ECB609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4BEA-E0A2-43F6-9332-215B2A904D37}" type="datetimeFigureOut">
              <a:rPr lang="en-US" smtClean="0"/>
              <a:t>5/23/2018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F6ECBA-73A0-47E2-849F-2F8D8CBEBF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6E06D5-3438-41D2-B3A9-B5A770381B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9E8343-7F13-4D33-B5C7-422DC21159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18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14639F-6CEE-4A99-BFE6-AAB765921F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CB44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ED9649-E01D-4CFB-B58D-1D99B3CF1E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Support of keeping the DL UP termination point </a:t>
            </a:r>
          </a:p>
          <a:p>
            <a:r>
              <a:rPr lang="en-US" dirty="0"/>
              <a:t>on the RAN-CN interface at mobility</a:t>
            </a:r>
          </a:p>
        </p:txBody>
      </p:sp>
    </p:spTree>
    <p:extLst>
      <p:ext uri="{BB962C8B-B14F-4D97-AF65-F5344CB8AC3E}">
        <p14:creationId xmlns:p14="http://schemas.microsoft.com/office/powerpoint/2010/main" val="460636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767B3-488F-4711-AD69-7CE2FC199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Logical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FFCACC-0C39-4656-B552-BF72B688F8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48" y="1656522"/>
            <a:ext cx="11062252" cy="4520441"/>
          </a:xfrm>
        </p:spPr>
        <p:txBody>
          <a:bodyPr>
            <a:normAutofit/>
          </a:bodyPr>
          <a:lstStyle/>
          <a:p>
            <a:r>
              <a:rPr lang="en-US" sz="2400" dirty="0"/>
              <a:t>TS 38.401 states:</a:t>
            </a:r>
          </a:p>
          <a:p>
            <a:pPr lvl="1"/>
            <a:r>
              <a:rPr lang="en-US" sz="2000" dirty="0"/>
              <a:t>“One physical network element can implement multiple logical nodes.”</a:t>
            </a:r>
          </a:p>
          <a:p>
            <a:pPr lvl="1"/>
            <a:r>
              <a:rPr lang="en-US" sz="2000" dirty="0"/>
              <a:t>Example of a deployment scenario</a:t>
            </a:r>
            <a:r>
              <a:rPr lang="en-US" dirty="0"/>
              <a:t>:</a:t>
            </a:r>
          </a:p>
        </p:txBody>
      </p:sp>
      <p:pic>
        <p:nvPicPr>
          <p:cNvPr id="174" name="Picture 173">
            <a:extLst>
              <a:ext uri="{FF2B5EF4-FFF2-40B4-BE49-F238E27FC236}">
                <a16:creationId xmlns:a16="http://schemas.microsoft.com/office/drawing/2014/main" id="{47FCA501-80BC-4B59-B533-00CB199AF3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8383" y="2838188"/>
            <a:ext cx="5094447" cy="3639507"/>
          </a:xfrm>
          <a:prstGeom prst="rect">
            <a:avLst/>
          </a:prstGeom>
        </p:spPr>
      </p:pic>
      <p:sp>
        <p:nvSpPr>
          <p:cNvPr id="175" name="Rectangle 174">
            <a:extLst>
              <a:ext uri="{FF2B5EF4-FFF2-40B4-BE49-F238E27FC236}">
                <a16:creationId xmlns:a16="http://schemas.microsoft.com/office/drawing/2014/main" id="{8644A11C-F14E-4827-9798-34138F4694B7}"/>
              </a:ext>
            </a:extLst>
          </p:cNvPr>
          <p:cNvSpPr/>
          <p:nvPr/>
        </p:nvSpPr>
        <p:spPr>
          <a:xfrm>
            <a:off x="5989983" y="3228945"/>
            <a:ext cx="5950227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/>
              <a:t>In this scenario it is possible to preform an HO where source CU-UP and target CU-UP are with the same physical network element.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dirty="0"/>
              <a:t>This scenario does not seem to violate the agreed RAN3 logical model and cardinality.</a:t>
            </a:r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sz="2000" b="1" dirty="0"/>
              <a:t>Proposal 1: </a:t>
            </a:r>
            <a:r>
              <a:rPr lang="en-US" sz="2000" dirty="0"/>
              <a:t>confirm that the deployment scenario with central UP is possible. Further study and consideration may be needed on possible impact on the logical model (if any) and related specifications.</a:t>
            </a:r>
          </a:p>
        </p:txBody>
      </p:sp>
    </p:spTree>
    <p:extLst>
      <p:ext uri="{BB962C8B-B14F-4D97-AF65-F5344CB8AC3E}">
        <p14:creationId xmlns:p14="http://schemas.microsoft.com/office/powerpoint/2010/main" val="1721420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A2BB594-7E19-4043-B8FA-8B4861A25B13}"/>
              </a:ext>
            </a:extLst>
          </p:cNvPr>
          <p:cNvSpPr txBox="1">
            <a:spLocks/>
          </p:cNvSpPr>
          <p:nvPr/>
        </p:nvSpPr>
        <p:spPr>
          <a:xfrm>
            <a:off x="291548" y="1656522"/>
            <a:ext cx="11062252" cy="4520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/>
              <a:t>The scenario described in previous slide, offers the possibility of performing mobility and dual-connectivity procedures where:</a:t>
            </a:r>
          </a:p>
          <a:p>
            <a:pPr marL="914400" lvl="1" indent="-457200" algn="just">
              <a:buFont typeface="+mj-lt"/>
              <a:buAutoNum type="arabicPeriod"/>
            </a:pPr>
            <a:r>
              <a:rPr lang="en-US" sz="2000" dirty="0"/>
              <a:t>The UP tunnels to the CN are not changed;</a:t>
            </a:r>
            <a:endParaRPr lang="en-US" sz="1800" dirty="0"/>
          </a:p>
          <a:p>
            <a:pPr marL="914400" lvl="1" indent="-457200" algn="just">
              <a:buFont typeface="+mj-lt"/>
              <a:buAutoNum type="arabicPeriod"/>
            </a:pPr>
            <a:r>
              <a:rPr lang="en-US" sz="2000" dirty="0"/>
              <a:t>Data forwarding between source and target CU-UPs is avoided.</a:t>
            </a:r>
          </a:p>
          <a:p>
            <a:pPr marL="914400" lvl="1" indent="-457200" algn="just">
              <a:buFont typeface="+mj-lt"/>
              <a:buAutoNum type="arabicPeriod"/>
            </a:pPr>
            <a:endParaRPr lang="en-US" sz="2000" dirty="0"/>
          </a:p>
          <a:p>
            <a:pPr algn="just"/>
            <a:r>
              <a:rPr lang="en-US" sz="2400" dirty="0"/>
              <a:t>Keeping the UP tunnels saves signalling in the CN.</a:t>
            </a:r>
          </a:p>
          <a:p>
            <a:pPr algn="just"/>
            <a:r>
              <a:rPr lang="en-US" sz="2400" dirty="0"/>
              <a:t>Avoiding data forwarding reduces HO latency.</a:t>
            </a:r>
          </a:p>
          <a:p>
            <a:pPr algn="just"/>
            <a:endParaRPr lang="en-US" sz="2400" dirty="0"/>
          </a:p>
          <a:p>
            <a:pPr algn="just"/>
            <a:r>
              <a:rPr lang="en-US" sz="2400" b="1" dirty="0"/>
              <a:t>Proposal 2: </a:t>
            </a:r>
            <a:r>
              <a:rPr lang="en-US" sz="2400" dirty="0"/>
              <a:t>confirm that the central UP scenario may introduce some benefits for efficient mobility and resource management. </a:t>
            </a:r>
          </a:p>
          <a:p>
            <a:pPr algn="just"/>
            <a:endParaRPr lang="en-US" sz="24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0767B3-488F-4711-AD69-7CE2FC199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3524597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767B3-488F-4711-AD69-7CE2FC199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Impact on specifications 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8222A6-6333-4B73-BFAA-836F066C279A}"/>
              </a:ext>
            </a:extLst>
          </p:cNvPr>
          <p:cNvSpPr txBox="1">
            <a:spLocks/>
          </p:cNvSpPr>
          <p:nvPr/>
        </p:nvSpPr>
        <p:spPr>
          <a:xfrm>
            <a:off x="291548" y="1656522"/>
            <a:ext cx="11062252" cy="4520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dirty="0"/>
              <a:t>Example of a possible solution to support efficient mobility with central UP:</a:t>
            </a:r>
          </a:p>
          <a:p>
            <a:pPr lvl="1" algn="just"/>
            <a:r>
              <a:rPr lang="en-US" sz="2000" i="1" dirty="0"/>
              <a:t>One optional IE in some X2 / Xn messages</a:t>
            </a:r>
            <a:r>
              <a:rPr lang="en-US" sz="2000" dirty="0"/>
              <a:t>: this allows the source node to inform the target node about the possibility of keeping the UP tunnels toward CN.</a:t>
            </a:r>
          </a:p>
          <a:p>
            <a:pPr lvl="1" algn="just"/>
            <a:r>
              <a:rPr lang="en-US" sz="2000" i="1" dirty="0"/>
              <a:t>One optional IE in some S1 / NG messages</a:t>
            </a:r>
            <a:r>
              <a:rPr lang="en-US" sz="2000" dirty="0"/>
              <a:t>: this allows the target node to inform the CN that the UP tunnels can be kept at mobility.</a:t>
            </a:r>
          </a:p>
          <a:p>
            <a:pPr lvl="1" algn="just"/>
            <a:r>
              <a:rPr lang="en-US" sz="2000" i="1" dirty="0"/>
              <a:t>One optional IE in the E1 Bearer Context Setup messages</a:t>
            </a:r>
            <a:r>
              <a:rPr lang="en-US" sz="2000" dirty="0"/>
              <a:t>: this allows CU-CP to inform the CU-UP about the possibility of keeping the UP tunnels toward CN.</a:t>
            </a:r>
          </a:p>
          <a:p>
            <a:pPr lvl="1" algn="just"/>
            <a:endParaRPr lang="en-US" sz="2000" dirty="0"/>
          </a:p>
          <a:p>
            <a:pPr lvl="1" algn="just"/>
            <a:endParaRPr lang="en-US" sz="2000" dirty="0"/>
          </a:p>
          <a:p>
            <a:pPr algn="just"/>
            <a:r>
              <a:rPr lang="en-US" sz="2400" dirty="0"/>
              <a:t>Other solutions can also be considered.</a:t>
            </a:r>
          </a:p>
          <a:p>
            <a:pPr algn="just"/>
            <a:r>
              <a:rPr lang="en-US" sz="2400" dirty="0"/>
              <a:t>Some companies raised concern on impact on logical architecture and interfaces. If impact is identified, it should be analyzed.  </a:t>
            </a:r>
            <a:endParaRPr lang="en-US" sz="2000" dirty="0"/>
          </a:p>
          <a:p>
            <a:pPr lvl="1" algn="just"/>
            <a:endParaRPr lang="en-US" sz="2000" dirty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42389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0767B3-488F-4711-AD69-7CE2FC199F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8222A6-6333-4B73-BFAA-836F066C279A}"/>
              </a:ext>
            </a:extLst>
          </p:cNvPr>
          <p:cNvSpPr txBox="1">
            <a:spLocks/>
          </p:cNvSpPr>
          <p:nvPr/>
        </p:nvSpPr>
        <p:spPr>
          <a:xfrm>
            <a:off x="291548" y="1656522"/>
            <a:ext cx="11062252" cy="4520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dirty="0"/>
              <a:t>Agree on the following proposals: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b="1" dirty="0"/>
              <a:t>Ack that the deployment scenario with central UP is possible: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2400" b="1" dirty="0"/>
              <a:t>Proposal 1</a:t>
            </a:r>
            <a:r>
              <a:rPr lang="en-US" sz="2400" dirty="0"/>
              <a:t>: confirm that the deployment scenario with central UP is possible. Further study and consideration may be needed on possible impact (if any) on the logical model and related specifications.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b="1" dirty="0"/>
              <a:t>Ack that the scenario with central UP may introduce benefits:</a:t>
            </a:r>
          </a:p>
          <a:p>
            <a:pPr lvl="2" algn="just">
              <a:buFont typeface="Wingdings" panose="05000000000000000000" pitchFamily="2" charset="2"/>
              <a:buChar char="§"/>
            </a:pPr>
            <a:r>
              <a:rPr lang="en-US" sz="2400" b="1" dirty="0"/>
              <a:t>Proposal 2</a:t>
            </a:r>
            <a:r>
              <a:rPr lang="en-US" sz="2400" dirty="0"/>
              <a:t>: confirm that the central UP scenario may introduce some benefits for efficient mobility and resource management. </a:t>
            </a:r>
          </a:p>
          <a:p>
            <a:pPr lvl="1" algn="just">
              <a:buFont typeface="Wingdings" panose="05000000000000000000" pitchFamily="2" charset="2"/>
              <a:buChar char="§"/>
            </a:pPr>
            <a:endParaRPr lang="en-US" dirty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dirty="0"/>
              <a:t>Continue discussing possible solutions and impact analysis for supporting efficient mobility with central UP.</a:t>
            </a:r>
          </a:p>
          <a:p>
            <a:pPr lvl="1" algn="just">
              <a:buFont typeface="Wingdings" panose="05000000000000000000" pitchFamily="2" charset="2"/>
              <a:buChar char="§"/>
            </a:pPr>
            <a:endParaRPr lang="en-US" dirty="0"/>
          </a:p>
          <a:p>
            <a:pPr lvl="1" algn="just"/>
            <a:endParaRPr lang="en-US" sz="2000" dirty="0"/>
          </a:p>
          <a:p>
            <a:pPr lvl="1" algn="just"/>
            <a:endParaRPr lang="en-US" sz="2000" dirty="0"/>
          </a:p>
          <a:p>
            <a:pPr lvl="1" algn="just"/>
            <a:endParaRPr lang="en-US" sz="2000" dirty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5916091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424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Wingdings</vt:lpstr>
      <vt:lpstr>Office Theme</vt:lpstr>
      <vt:lpstr>CB44</vt:lpstr>
      <vt:lpstr>Logical architecture</vt:lpstr>
      <vt:lpstr>Benefits</vt:lpstr>
      <vt:lpstr>Impact on specifications 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CB44</dc:title>
  <dc:creator>Ericsson</dc:creator>
  <cp:lastModifiedBy>Ericsson</cp:lastModifiedBy>
  <cp:revision>67</cp:revision>
  <dcterms:created xsi:type="dcterms:W3CDTF">2018-05-22T09:44:00Z</dcterms:created>
  <dcterms:modified xsi:type="dcterms:W3CDTF">2018-05-23T04:08:37Z</dcterms:modified>
</cp:coreProperties>
</file>