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1176" autoAdjust="0"/>
  </p:normalViewPr>
  <p:slideViewPr>
    <p:cSldViewPr>
      <p:cViewPr varScale="1">
        <p:scale>
          <a:sx n="109" d="100"/>
          <a:sy n="109" d="100"/>
        </p:scale>
        <p:origin x="172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10398-18B7-499D-9F86-10B4135A466F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8F99E-D61F-4766-8B09-D9285F0345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39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8F99E-D61F-4766-8B09-D9285F03459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274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8F99E-D61F-4766-8B09-D9285F03459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43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8F99E-D61F-4766-8B09-D9285F03459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91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WF on positioning support </a:t>
            </a:r>
            <a:r>
              <a:rPr lang="en-US" altLang="zh-CN" dirty="0" smtClean="0"/>
              <a:t>for NB-IOT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CMCC, Huawei, </a:t>
            </a:r>
            <a:r>
              <a:rPr lang="en-US" altLang="zh-CN" sz="2000" dirty="0" err="1" smtClean="0"/>
              <a:t>Neul</a:t>
            </a:r>
            <a:r>
              <a:rPr lang="en-US" altLang="zh-CN" sz="2000" dirty="0" smtClean="0"/>
              <a:t>, U-</a:t>
            </a:r>
            <a:r>
              <a:rPr lang="en-US" altLang="zh-CN" sz="2000" dirty="0" err="1" smtClean="0"/>
              <a:t>Blox</a:t>
            </a:r>
            <a:r>
              <a:rPr lang="en-US" altLang="zh-CN" sz="2000" dirty="0" smtClean="0"/>
              <a:t>, </a:t>
            </a:r>
            <a:r>
              <a:rPr lang="en-US" sz="2000" dirty="0" smtClean="0"/>
              <a:t>Deutsche Telekom, Telecom Italia, AT&amp;T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err="1" smtClean="0"/>
              <a:t>InterDigital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ZTE, CATT, </a:t>
            </a:r>
            <a:r>
              <a:rPr lang="en-US" sz="2000" dirty="0" smtClean="0"/>
              <a:t>TeliaSonera, </a:t>
            </a:r>
            <a:r>
              <a:rPr lang="en-GB" sz="2000" dirty="0" err="1" smtClean="0"/>
              <a:t>MediaTek</a:t>
            </a:r>
            <a:r>
              <a:rPr lang="en-US" sz="2000" dirty="0" smtClean="0"/>
              <a:t>, </a:t>
            </a:r>
            <a:r>
              <a:rPr lang="en-US" sz="2000" dirty="0" smtClean="0"/>
              <a:t>Intel</a:t>
            </a:r>
            <a:endParaRPr lang="zh-CN" alt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23528" y="188640"/>
            <a:ext cx="871296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600"/>
              </a:spcAft>
              <a:tabLst>
                <a:tab pos="1485900" algn="l"/>
                <a:tab pos="6286500" algn="r"/>
              </a:tabLst>
            </a:pPr>
            <a:r>
              <a:rPr lang="en-GB" b="1" dirty="0">
                <a:latin typeface="Arial" charset="0"/>
                <a:ea typeface="MS Mincho" charset="-128"/>
                <a:cs typeface="Times New Roman" charset="0"/>
              </a:rPr>
              <a:t>3GPP TSG-RAN </a:t>
            </a:r>
            <a:r>
              <a:rPr lang="en-GB" b="1" dirty="0">
                <a:latin typeface="Arial" charset="0"/>
                <a:ea typeface="新細明體" charset="-120"/>
                <a:cs typeface="Times New Roman" charset="0"/>
              </a:rPr>
              <a:t>WG2 NB-IOT Ad-hoc Meeting</a:t>
            </a:r>
            <a:r>
              <a:rPr lang="en-GB" b="1" dirty="0">
                <a:latin typeface="Arial" charset="0"/>
                <a:ea typeface="MS Mincho" charset="-128"/>
                <a:cs typeface="Times New Roman" charset="0"/>
              </a:rPr>
              <a:t>	</a:t>
            </a:r>
            <a:r>
              <a:rPr lang="en-GB" b="1" dirty="0" smtClean="0">
                <a:latin typeface="Arial" charset="0"/>
                <a:ea typeface="MS Mincho" charset="-128"/>
                <a:cs typeface="Times New Roman" charset="0"/>
              </a:rPr>
              <a:t>		R2-16</a:t>
            </a:r>
            <a:r>
              <a:rPr lang="en-US" altLang="zh-CN" b="1" dirty="0" smtClean="0">
                <a:latin typeface="Arial" charset="0"/>
                <a:ea typeface="新細明體" charset="-120"/>
                <a:cs typeface="Times New Roman" charset="0"/>
              </a:rPr>
              <a:t>0533</a:t>
            </a:r>
            <a:endParaRPr lang="en-US" sz="1600" b="1" dirty="0">
              <a:latin typeface="Arial" charset="0"/>
              <a:ea typeface="MS Mincho" charset="-128"/>
              <a:cs typeface="Times New Roman" charset="0"/>
            </a:endParaRPr>
          </a:p>
          <a:p>
            <a:pPr hangingPunct="0">
              <a:spcAft>
                <a:spcPts val="600"/>
              </a:spcAft>
              <a:tabLst>
                <a:tab pos="1485900" algn="l"/>
                <a:tab pos="6286500" algn="r"/>
              </a:tabLst>
            </a:pPr>
            <a:r>
              <a:rPr lang="en-GB" b="1" dirty="0">
                <a:latin typeface="Arial" charset="0"/>
                <a:ea typeface="MS Mincho" charset="-128"/>
                <a:cs typeface="Times New Roman" charset="0"/>
              </a:rPr>
              <a:t>Budapest, Hungary, </a:t>
            </a:r>
            <a:r>
              <a:rPr lang="en-GB" b="1" dirty="0">
                <a:latin typeface="Arial" charset="0"/>
                <a:ea typeface="新細明體" charset="-120"/>
                <a:cs typeface="Times New Roman" charset="0"/>
              </a:rPr>
              <a:t>January </a:t>
            </a:r>
            <a:r>
              <a:rPr lang="en-GB" b="1" dirty="0">
                <a:latin typeface="Arial" charset="0"/>
                <a:ea typeface="MS Mincho" charset="-128"/>
                <a:cs typeface="Times New Roman" charset="0"/>
              </a:rPr>
              <a:t>19 – 21</a:t>
            </a:r>
            <a:r>
              <a:rPr lang="en-GB" b="1" dirty="0">
                <a:latin typeface="Arial" charset="0"/>
                <a:ea typeface="新細明體" charset="-120"/>
                <a:cs typeface="Times New Roman" charset="0"/>
              </a:rPr>
              <a:t> </a:t>
            </a:r>
            <a:r>
              <a:rPr lang="en-GB" b="1" dirty="0">
                <a:latin typeface="Arial" charset="0"/>
                <a:ea typeface="MS Mincho" charset="-128"/>
                <a:cs typeface="Times New Roman" charset="0"/>
              </a:rPr>
              <a:t>2016</a:t>
            </a:r>
            <a:endParaRPr lang="en-US" sz="1600" b="1" dirty="0">
              <a:effectLst/>
              <a:latin typeface="Arial" charset="0"/>
              <a:ea typeface="MS Mincho" charset="-128"/>
              <a:cs typeface="Times New Roman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</a:t>
            </a:r>
            <a:r>
              <a:rPr lang="en-US" altLang="zh-CN" dirty="0" smtClean="0"/>
              <a:t>he positioning support is discussed online</a:t>
            </a:r>
          </a:p>
          <a:p>
            <a:pPr lvl="1"/>
            <a:r>
              <a:rPr lang="en-US" altLang="zh-CN" dirty="0" smtClean="0"/>
              <a:t>Requirements are raised by many companies</a:t>
            </a:r>
          </a:p>
          <a:p>
            <a:pPr lvl="1"/>
            <a:r>
              <a:rPr lang="en-US" altLang="zh-CN" dirty="0" smtClean="0">
                <a:latin typeface="Calibri" pitchFamily="34" charset="0"/>
              </a:rPr>
              <a:t>But solutions are not clear enough</a:t>
            </a:r>
          </a:p>
          <a:p>
            <a:r>
              <a:rPr lang="en-US" altLang="zh-CN" dirty="0" smtClean="0">
                <a:latin typeface="Calibri" pitchFamily="34" charset="0"/>
              </a:rPr>
              <a:t>Therefore no conclusion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2600" dirty="0" smtClean="0"/>
              <a:t>In order to make progress on this issue and also considering the complexity and cost of UE side, we propose that</a:t>
            </a:r>
          </a:p>
          <a:p>
            <a:r>
              <a:rPr lang="en-US" altLang="zh-CN" sz="2600" dirty="0" smtClean="0"/>
              <a:t>Proposal 1: </a:t>
            </a:r>
            <a:r>
              <a:rPr lang="en-US" altLang="zh-CN" sz="2600" dirty="0"/>
              <a:t>P</a:t>
            </a:r>
            <a:r>
              <a:rPr lang="en-US" altLang="zh-CN" sz="2600" dirty="0" smtClean="0"/>
              <a:t>ositioning for NB-IOT should be supported in Rel-13.</a:t>
            </a:r>
          </a:p>
          <a:p>
            <a:pPr lvl="1"/>
            <a:r>
              <a:rPr lang="en-US" altLang="zh-CN" sz="1700" dirty="0" smtClean="0"/>
              <a:t>Based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on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the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“build-in” LTE positioning methodology,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e.g.,</a:t>
            </a:r>
            <a:r>
              <a:rPr lang="zh-CN" altLang="en-US" sz="1700" dirty="0" smtClean="0"/>
              <a:t> </a:t>
            </a:r>
            <a:r>
              <a:rPr lang="en-US" altLang="zh-CN" sz="1700" dirty="0" err="1" smtClean="0"/>
              <a:t>WiFi</a:t>
            </a:r>
            <a:r>
              <a:rPr lang="en-US" altLang="zh-CN" sz="1700" dirty="0" smtClean="0"/>
              <a:t> </a:t>
            </a:r>
            <a:r>
              <a:rPr lang="en-US" altLang="zh-CN" sz="1700" dirty="0"/>
              <a:t>or GNSS based solutions are not </a:t>
            </a:r>
            <a:r>
              <a:rPr lang="en-US" altLang="zh-CN" sz="1700" dirty="0" smtClean="0"/>
              <a:t>considered</a:t>
            </a:r>
            <a:endParaRPr lang="en-US" altLang="zh-CN" sz="1700" dirty="0"/>
          </a:p>
          <a:p>
            <a:pPr lvl="1"/>
            <a:r>
              <a:rPr lang="en-US" altLang="zh-CN" sz="1700" dirty="0" smtClean="0"/>
              <a:t>For CP solution no</a:t>
            </a:r>
            <a:r>
              <a:rPr lang="zh-CN" altLang="en-US" sz="1700" dirty="0" smtClean="0"/>
              <a:t> </a:t>
            </a:r>
            <a:r>
              <a:rPr lang="en-US" altLang="zh-CN" sz="1700" dirty="0"/>
              <a:t>impact</a:t>
            </a:r>
            <a:r>
              <a:rPr lang="zh-CN" altLang="en-US" sz="1700" dirty="0"/>
              <a:t> </a:t>
            </a:r>
            <a:r>
              <a:rPr lang="en-US" altLang="zh-CN" sz="1700" dirty="0"/>
              <a:t>on</a:t>
            </a:r>
            <a:r>
              <a:rPr lang="zh-CN" altLang="en-US" sz="1700" dirty="0"/>
              <a:t> </a:t>
            </a:r>
            <a:r>
              <a:rPr lang="en-US" altLang="zh-CN" sz="1700" dirty="0"/>
              <a:t>the agreed </a:t>
            </a:r>
            <a:r>
              <a:rPr lang="en-US" altLang="zh-CN" sz="1700" dirty="0" smtClean="0"/>
              <a:t>principles, </a:t>
            </a:r>
            <a:r>
              <a:rPr lang="en-US" altLang="zh-CN" sz="1700" dirty="0"/>
              <a:t>i.e. no AS security is </a:t>
            </a:r>
            <a:r>
              <a:rPr lang="en-US" altLang="zh-CN" sz="1700" dirty="0" smtClean="0"/>
              <a:t>required</a:t>
            </a:r>
          </a:p>
          <a:p>
            <a:pPr lvl="1"/>
            <a:r>
              <a:rPr lang="en-US" altLang="zh-CN" sz="1700" dirty="0"/>
              <a:t>T</a:t>
            </a:r>
            <a:r>
              <a:rPr lang="en-US" altLang="zh-CN" sz="1700" dirty="0" smtClean="0"/>
              <a:t>he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impact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on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UE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side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should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be</a:t>
            </a:r>
            <a:r>
              <a:rPr lang="zh-CN" altLang="en-US" sz="1700" dirty="0" smtClean="0"/>
              <a:t> </a:t>
            </a:r>
            <a:r>
              <a:rPr lang="en-US" altLang="zh-CN" sz="1700" dirty="0" smtClean="0"/>
              <a:t>minimized</a:t>
            </a:r>
          </a:p>
          <a:p>
            <a:pPr lvl="1"/>
            <a:r>
              <a:rPr lang="en-US" altLang="zh-CN" sz="1700" dirty="0" smtClean="0"/>
              <a:t>Companies are encouraged to provide detailed requirements such as stationary/mobile, indoor/outdoor.</a:t>
            </a:r>
          </a:p>
          <a:p>
            <a:r>
              <a:rPr lang="en-US" altLang="zh-CN" sz="2600" dirty="0" smtClean="0"/>
              <a:t>Proposal 2: The solution details of positioning can be discussed in the next meeting , including the mode, method and </a:t>
            </a:r>
            <a:r>
              <a:rPr lang="en-US" sz="2800" dirty="0"/>
              <a:t>protocol options (C-plane/U-plane)</a:t>
            </a:r>
            <a:r>
              <a:rPr lang="en-US" altLang="zh-CN" sz="2600" dirty="0" smtClean="0"/>
              <a:t>.</a:t>
            </a:r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169</Words>
  <Application>Microsoft Macintosh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MS Mincho</vt:lpstr>
      <vt:lpstr>Times New Roman</vt:lpstr>
      <vt:lpstr>宋体</vt:lpstr>
      <vt:lpstr>新細明體</vt:lpstr>
      <vt:lpstr>Office 主题</vt:lpstr>
      <vt:lpstr>WF on positioning support for NB-IOT</vt:lpstr>
      <vt:lpstr>Background</vt:lpstr>
      <vt:lpstr>Proposal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Positioning</dc:title>
  <dc:subject/>
  <dc:creator>CMCC</dc:creator>
  <cp:keywords/>
  <dc:description/>
  <cp:lastModifiedBy>Nan Hu</cp:lastModifiedBy>
  <cp:revision>35</cp:revision>
  <dcterms:created xsi:type="dcterms:W3CDTF">2016-01-18T13:20:23Z</dcterms:created>
  <dcterms:modified xsi:type="dcterms:W3CDTF">2016-01-21T12:34:06Z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(3)GIq4w00nDs/bSnTSaf+TvsuQDUTt2oFG9XQFW0kkmDuQ7knsnK09aj2ni3oyYtEaXfw0GfbF
Sppw5OrwkEfuHvH5sDo8mOBlmoyV1nUWob5b4p3/TPlX/imfYiDvgAAM4cAXUecGOK0KjAqk
jdV8pCb3VNYCRDkCzeEXt8a+ReD3Ixy0RwqWEXazDmGgPoibA2oltURnb1uFKKIonlSBbcpe
Et8UVnDa6e5zbWrs8T</vt:lpwstr>
  </property>
  <property fmtid="{D5CDD505-2E9C-101B-9397-08002B2CF9AE}" pid="3" name="_new_ms_pID_725431">
    <vt:lpwstr>SHcYhOVKx26LbO2lPXKAFirj65EuwsHMNJcJxD+EXmCd1Mf9Dm/YeL
Ph7l4dqb/hUK2JPzQ9vdwhhZVkTafYHgTOhJo0wd0i7mVoh2O4ahfL3LYPQtbp1/OB/Xizzs
lIuHkyxZ77Jsc225isR7cG6O6Y80PZ7zyA5jlOSZ93fb0oZdFft14g7W07ogyhWfQidUL1Vt
K9DrnUL+nljYGNPC2vF9xQg1x2saaeg8n1M5</vt:lpwstr>
  </property>
  <property fmtid="{D5CDD505-2E9C-101B-9397-08002B2CF9AE}" pid="4" name="_new_ms_pID_725432">
    <vt:lpwstr>w2wH2HZJulKqCSPfacC+dgC3E9Ax9M7od1BV
1VP30tXDipfZl3FzZE7oWO4AfGz5v+ocvLNszP2pVXRFvReMtFEdmzXs6oNqrW757Bctx2Rv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1453211362</vt:lpwstr>
  </property>
</Properties>
</file>