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</p:sldMasterIdLst>
  <p:notesMasterIdLst>
    <p:notesMasterId r:id="rId12"/>
  </p:notesMasterIdLst>
  <p:sldIdLst>
    <p:sldId id="335" r:id="rId3"/>
    <p:sldId id="343" r:id="rId4"/>
    <p:sldId id="350" r:id="rId5"/>
    <p:sldId id="351" r:id="rId6"/>
    <p:sldId id="344" r:id="rId7"/>
    <p:sldId id="345" r:id="rId8"/>
    <p:sldId id="346" r:id="rId9"/>
    <p:sldId id="347" r:id="rId10"/>
    <p:sldId id="348" r:id="rId11"/>
  </p:sldIdLst>
  <p:sldSz cx="12190413" cy="6858000"/>
  <p:notesSz cx="7104063" cy="10234613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3333FF"/>
    <a:srgbClr val="FF9900"/>
    <a:srgbClr val="0000FF"/>
    <a:srgbClr val="CC00FF"/>
    <a:srgbClr val="FF00FF"/>
    <a:srgbClr val="CC00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11" autoAdjust="0"/>
    <p:restoredTop sz="74532" autoAdjust="0"/>
  </p:normalViewPr>
  <p:slideViewPr>
    <p:cSldViewPr snapToGrid="0">
      <p:cViewPr varScale="1">
        <p:scale>
          <a:sx n="79" d="100"/>
          <a:sy n="79" d="100"/>
        </p:scale>
        <p:origin x="-102" y="-606"/>
      </p:cViewPr>
      <p:guideLst>
        <p:guide orient="horz" pos="668"/>
        <p:guide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03598087-49B1-497B-8235-30EF7D9F842F}" type="datetimeFigureOut">
              <a:rPr lang="ja-JP" altLang="en-US"/>
              <a:pPr>
                <a:defRPr/>
              </a:pPr>
              <a:t>2017/3/25</a:t>
            </a:fld>
            <a:endParaRPr lang="en-US" altLang="ja-JP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42875" y="768350"/>
            <a:ext cx="68199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53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1200" y="4860925"/>
            <a:ext cx="5681663" cy="460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53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E7DA08B-BFF6-4708-8F2C-CE81D5CBDAE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208750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6763"/>
            <a:ext cx="6824663" cy="3838575"/>
          </a:xfrm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ja-JP" smtClean="0">
              <a:ea typeface="ＭＳ Ｐゴシック" charset="-128"/>
            </a:endParaRPr>
          </a:p>
        </p:txBody>
      </p:sp>
      <p:sp>
        <p:nvSpPr>
          <p:cNvPr id="12292" name="Date Placeholder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2015-06-08 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fld id="{112F2503-0A9D-4503-AE79-A062293FDC56}" type="slidenum">
              <a:rPr lang="en-US" altLang="ja-JP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50000"/>
                </a:spcBef>
              </a:pPr>
              <a:t>2</a:t>
            </a:fld>
            <a:endParaRPr lang="en-US" altLang="ja-JP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94" name="Header Placeholder 5"/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3GPP RAN status </a:t>
            </a:r>
          </a:p>
        </p:txBody>
      </p:sp>
      <p:sp>
        <p:nvSpPr>
          <p:cNvPr id="12295" name="Footer Placeholder 6"/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6763"/>
            <a:ext cx="6824663" cy="3838575"/>
          </a:xfrm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ja-JP" smtClean="0">
              <a:ea typeface="ＭＳ Ｐゴシック" charset="-128"/>
            </a:endParaRPr>
          </a:p>
        </p:txBody>
      </p:sp>
      <p:sp>
        <p:nvSpPr>
          <p:cNvPr id="12292" name="Date Placeholder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2015-06-08 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fld id="{112F2503-0A9D-4503-AE79-A062293FDC56}" type="slidenum">
              <a:rPr lang="en-US" altLang="ja-JP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50000"/>
                </a:spcBef>
              </a:pPr>
              <a:t>5</a:t>
            </a:fld>
            <a:endParaRPr lang="en-US" altLang="ja-JP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94" name="Header Placeholder 5"/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3GPP RAN status </a:t>
            </a:r>
          </a:p>
        </p:txBody>
      </p:sp>
      <p:sp>
        <p:nvSpPr>
          <p:cNvPr id="12295" name="Footer Placeholder 6"/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6763"/>
            <a:ext cx="6824663" cy="3838575"/>
          </a:xfrm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ja-JP" smtClean="0">
              <a:ea typeface="ＭＳ Ｐゴシック" charset="-128"/>
            </a:endParaRPr>
          </a:p>
        </p:txBody>
      </p:sp>
      <p:sp>
        <p:nvSpPr>
          <p:cNvPr id="12292" name="Date Placeholder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2015-06-08 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fld id="{112F2503-0A9D-4503-AE79-A062293FDC56}" type="slidenum">
              <a:rPr lang="en-US" altLang="ja-JP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50000"/>
                </a:spcBef>
              </a:pPr>
              <a:t>6</a:t>
            </a:fld>
            <a:endParaRPr lang="en-US" altLang="ja-JP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94" name="Header Placeholder 5"/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3GPP RAN status </a:t>
            </a:r>
          </a:p>
        </p:txBody>
      </p:sp>
      <p:sp>
        <p:nvSpPr>
          <p:cNvPr id="12295" name="Footer Placeholder 6"/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6763"/>
            <a:ext cx="6824663" cy="3838575"/>
          </a:xfrm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ja-JP" smtClean="0">
              <a:ea typeface="ＭＳ Ｐゴシック" charset="-128"/>
            </a:endParaRPr>
          </a:p>
        </p:txBody>
      </p:sp>
      <p:sp>
        <p:nvSpPr>
          <p:cNvPr id="12292" name="Date Placeholder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2015-06-08 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fld id="{112F2503-0A9D-4503-AE79-A062293FDC56}" type="slidenum">
              <a:rPr lang="en-US" altLang="ja-JP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50000"/>
                </a:spcBef>
              </a:pPr>
              <a:t>7</a:t>
            </a:fld>
            <a:endParaRPr lang="en-US" altLang="ja-JP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94" name="Header Placeholder 5"/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3GPP RAN status </a:t>
            </a:r>
          </a:p>
        </p:txBody>
      </p:sp>
      <p:sp>
        <p:nvSpPr>
          <p:cNvPr id="12295" name="Footer Placeholder 6"/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6763"/>
            <a:ext cx="6824663" cy="3838575"/>
          </a:xfrm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ja-JP" smtClean="0">
              <a:ea typeface="ＭＳ Ｐゴシック" charset="-128"/>
            </a:endParaRPr>
          </a:p>
        </p:txBody>
      </p:sp>
      <p:sp>
        <p:nvSpPr>
          <p:cNvPr id="12292" name="Date Placeholder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2015-06-08 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fld id="{112F2503-0A9D-4503-AE79-A062293FDC56}" type="slidenum">
              <a:rPr lang="en-US" altLang="ja-JP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50000"/>
                </a:spcBef>
              </a:pPr>
              <a:t>8</a:t>
            </a:fld>
            <a:endParaRPr lang="en-US" altLang="ja-JP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94" name="Header Placeholder 5"/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3GPP RAN status </a:t>
            </a:r>
          </a:p>
        </p:txBody>
      </p:sp>
      <p:sp>
        <p:nvSpPr>
          <p:cNvPr id="12295" name="Footer Placeholder 6"/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9700" y="766763"/>
            <a:ext cx="6824663" cy="3838575"/>
          </a:xfrm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ja-JP" smtClean="0">
              <a:ea typeface="ＭＳ Ｐゴシック" charset="-128"/>
            </a:endParaRPr>
          </a:p>
        </p:txBody>
      </p:sp>
      <p:sp>
        <p:nvSpPr>
          <p:cNvPr id="12292" name="Date Placeholder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2015-06-08 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fld id="{112F2503-0A9D-4503-AE79-A062293FDC56}" type="slidenum">
              <a:rPr lang="en-US" altLang="ja-JP" smtClean="0">
                <a:solidFill>
                  <a:srgbClr val="000000"/>
                </a:solidFill>
                <a:latin typeface="Arial" charset="0"/>
              </a:rPr>
              <a:pPr eaLnBrk="1" hangingPunct="1">
                <a:spcBef>
                  <a:spcPct val="50000"/>
                </a:spcBef>
              </a:pPr>
              <a:t>9</a:t>
            </a:fld>
            <a:endParaRPr lang="en-US" altLang="ja-JP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94" name="Header Placeholder 5"/>
          <p:cNvSpPr>
            <a:spLocks noGrp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3GPP RAN status </a:t>
            </a:r>
          </a:p>
        </p:txBody>
      </p:sp>
      <p:sp>
        <p:nvSpPr>
          <p:cNvPr id="12295" name="Footer Placeholder 6"/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57238" indent="-29051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6681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33538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100263" indent="-2333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574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30146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718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929063" indent="-2333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mtClean="0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281" y="2130430"/>
            <a:ext cx="10361851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5501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32563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952336" y="115893"/>
            <a:ext cx="2903689" cy="6408737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239156" y="115893"/>
            <a:ext cx="8510008" cy="6408737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83765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281" y="2130430"/>
            <a:ext cx="10361851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81217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89250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2959" y="4406905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0149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34393" y="979492"/>
            <a:ext cx="5659230" cy="55451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6797" y="979492"/>
            <a:ext cx="5659230" cy="55451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945169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92564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92564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134129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137348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9653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524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766113" y="273055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09524" y="1435103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99800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089984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74559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25195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952336" y="115893"/>
            <a:ext cx="2903689" cy="6408737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239156" y="115893"/>
            <a:ext cx="8510008" cy="640873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407387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08" y="1800000"/>
            <a:ext cx="11134336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866" y="239728"/>
            <a:ext cx="99914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667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2959" y="4406905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781292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34393" y="979492"/>
            <a:ext cx="5659230" cy="55451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6797" y="979492"/>
            <a:ext cx="5659230" cy="55451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66039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2564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2564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91225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2404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0076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524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113" y="273055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524" y="1435103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35626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00547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713" y="115888"/>
            <a:ext cx="95043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4963" y="979488"/>
            <a:ext cx="11520487" cy="554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smtClean="0"/>
              <a:t>マスタ テキストの書式設定</a:t>
            </a:r>
          </a:p>
          <a:p>
            <a:pPr lvl="1"/>
            <a:r>
              <a:rPr lang="ja-JP" altLang="en-GB" smtClean="0"/>
              <a:t>第 </a:t>
            </a:r>
            <a:r>
              <a:rPr lang="en-GB" altLang="ja-JP" smtClean="0"/>
              <a:t>2 </a:t>
            </a:r>
            <a:r>
              <a:rPr lang="ja-JP" altLang="en-GB" smtClean="0"/>
              <a:t>レベル</a:t>
            </a:r>
          </a:p>
          <a:p>
            <a:pPr lvl="2"/>
            <a:r>
              <a:rPr lang="ja-JP" altLang="en-GB" smtClean="0"/>
              <a:t>第 </a:t>
            </a:r>
            <a:r>
              <a:rPr lang="en-GB" altLang="ja-JP" smtClean="0"/>
              <a:t>3 </a:t>
            </a:r>
            <a:r>
              <a:rPr lang="ja-JP" altLang="en-GB" smtClean="0"/>
              <a:t>レベル</a:t>
            </a:r>
          </a:p>
          <a:p>
            <a:pPr lvl="3"/>
            <a:r>
              <a:rPr lang="ja-JP" altLang="en-GB" smtClean="0"/>
              <a:t>第 </a:t>
            </a:r>
            <a:r>
              <a:rPr lang="en-GB" altLang="ja-JP" smtClean="0"/>
              <a:t>4 </a:t>
            </a:r>
            <a:r>
              <a:rPr lang="ja-JP" altLang="en-GB" smtClean="0"/>
              <a:t>レベル</a:t>
            </a:r>
          </a:p>
          <a:p>
            <a:pPr lvl="4"/>
            <a:r>
              <a:rPr lang="ja-JP" altLang="en-GB" smtClean="0"/>
              <a:t>第 </a:t>
            </a:r>
            <a:r>
              <a:rPr lang="en-GB" altLang="ja-JP" smtClean="0"/>
              <a:t>5 </a:t>
            </a:r>
            <a:r>
              <a:rPr lang="ja-JP" altLang="en-GB" smtClean="0"/>
              <a:t>レベル</a:t>
            </a:r>
          </a:p>
        </p:txBody>
      </p:sp>
      <p:pic>
        <p:nvPicPr>
          <p:cNvPr id="1028" name="Picture 4" descr="01_corp_brandlogo_S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7238" y="165100"/>
            <a:ext cx="235108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Line 5"/>
          <p:cNvSpPr>
            <a:spLocks noChangeShapeType="1"/>
          </p:cNvSpPr>
          <p:nvPr/>
        </p:nvSpPr>
        <p:spPr bwMode="auto">
          <a:xfrm>
            <a:off x="144463" y="765175"/>
            <a:ext cx="11855450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30" name="Text Box 7"/>
          <p:cNvSpPr txBox="1">
            <a:spLocks noChangeArrowheads="1"/>
          </p:cNvSpPr>
          <p:nvPr/>
        </p:nvSpPr>
        <p:spPr bwMode="auto">
          <a:xfrm>
            <a:off x="11739563" y="6597650"/>
            <a:ext cx="3730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fld id="{975A5A30-6166-4FB8-A852-F66400500070}" type="slidenum">
              <a:rPr lang="ja-JP" altLang="en-GB" sz="1200" smtClean="0">
                <a:solidFill>
                  <a:schemeClr val="bg2"/>
                </a:solidFill>
              </a:rPr>
              <a:pPr eaLnBrk="1" hangingPunct="1">
                <a:defRPr/>
              </a:pPr>
              <a:t>‹#›</a:t>
            </a:fld>
            <a:endParaRPr lang="en-GB" altLang="ja-JP" sz="1200" smtClean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713" y="115888"/>
            <a:ext cx="95043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smtClean="0"/>
              <a:t>マスタ タイトルの書式設定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4963" y="979488"/>
            <a:ext cx="11520487" cy="554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smtClean="0"/>
              <a:t>マスタ テキストの書式設定</a:t>
            </a:r>
          </a:p>
          <a:p>
            <a:pPr lvl="1"/>
            <a:r>
              <a:rPr lang="ja-JP" altLang="en-GB" smtClean="0"/>
              <a:t>第 </a:t>
            </a:r>
            <a:r>
              <a:rPr lang="en-GB" altLang="ja-JP" smtClean="0"/>
              <a:t>2 </a:t>
            </a:r>
            <a:r>
              <a:rPr lang="ja-JP" altLang="en-GB" smtClean="0"/>
              <a:t>レベル</a:t>
            </a:r>
          </a:p>
          <a:p>
            <a:pPr lvl="2"/>
            <a:r>
              <a:rPr lang="ja-JP" altLang="en-GB" smtClean="0"/>
              <a:t>第 </a:t>
            </a:r>
            <a:r>
              <a:rPr lang="en-GB" altLang="ja-JP" smtClean="0"/>
              <a:t>3 </a:t>
            </a:r>
            <a:r>
              <a:rPr lang="ja-JP" altLang="en-GB" smtClean="0"/>
              <a:t>レベル</a:t>
            </a:r>
          </a:p>
          <a:p>
            <a:pPr lvl="3"/>
            <a:r>
              <a:rPr lang="ja-JP" altLang="en-GB" smtClean="0"/>
              <a:t>第 </a:t>
            </a:r>
            <a:r>
              <a:rPr lang="en-GB" altLang="ja-JP" smtClean="0"/>
              <a:t>4 </a:t>
            </a:r>
            <a:r>
              <a:rPr lang="ja-JP" altLang="en-GB" smtClean="0"/>
              <a:t>レベル</a:t>
            </a:r>
          </a:p>
          <a:p>
            <a:pPr lvl="4"/>
            <a:r>
              <a:rPr lang="ja-JP" altLang="en-GB" smtClean="0"/>
              <a:t>第 </a:t>
            </a:r>
            <a:r>
              <a:rPr lang="en-GB" altLang="ja-JP" smtClean="0"/>
              <a:t>5 </a:t>
            </a:r>
            <a:r>
              <a:rPr lang="ja-JP" altLang="en-GB" smtClean="0"/>
              <a:t>レベル</a:t>
            </a:r>
          </a:p>
        </p:txBody>
      </p:sp>
      <p:pic>
        <p:nvPicPr>
          <p:cNvPr id="2052" name="Picture 4" descr="01_corp_brandlogo_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7238" y="165100"/>
            <a:ext cx="235108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144463" y="765175"/>
            <a:ext cx="11855450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54" name="Text Box 7"/>
          <p:cNvSpPr txBox="1">
            <a:spLocks noChangeArrowheads="1"/>
          </p:cNvSpPr>
          <p:nvPr/>
        </p:nvSpPr>
        <p:spPr bwMode="auto">
          <a:xfrm>
            <a:off x="11739563" y="6597650"/>
            <a:ext cx="3730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fld id="{891FF585-ABEF-4F9D-BF27-C47E1FC7A4AC}" type="slidenum">
              <a:rPr lang="ja-JP" altLang="en-GB" sz="1200" smtClean="0">
                <a:solidFill>
                  <a:schemeClr val="bg2"/>
                </a:solidFill>
              </a:rPr>
              <a:pPr eaLnBrk="1" hangingPunct="1">
                <a:defRPr/>
              </a:pPr>
              <a:t>‹#›</a:t>
            </a:fld>
            <a:endParaRPr lang="en-GB" altLang="ja-JP" sz="1200" smtClean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1" name="Rectangle 5"/>
          <p:cNvSpPr>
            <a:spLocks/>
          </p:cNvSpPr>
          <p:nvPr/>
        </p:nvSpPr>
        <p:spPr bwMode="auto">
          <a:xfrm>
            <a:off x="2046288" y="5021263"/>
            <a:ext cx="8051800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0" rIns="0" bIns="0"/>
          <a:lstStyle>
            <a:lvl1pPr marL="342900" indent="-342900"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en-US" altLang="ja-JP" sz="3400" dirty="0" smtClean="0">
                <a:solidFill>
                  <a:srgbClr val="CC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NTT DOCOMO, INC</a:t>
            </a:r>
            <a:r>
              <a:rPr lang="en-US" altLang="ja-JP" sz="3400" dirty="0" smtClean="0">
                <a:solidFill>
                  <a:srgbClr val="CC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(Rapporteur)</a:t>
            </a:r>
            <a:endParaRPr lang="en-US" altLang="ja-JP" sz="3400" dirty="0">
              <a:solidFill>
                <a:srgbClr val="CC00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1380" name="Rectangle 4"/>
          <p:cNvSpPr>
            <a:spLocks/>
          </p:cNvSpPr>
          <p:nvPr/>
        </p:nvSpPr>
        <p:spPr bwMode="auto">
          <a:xfrm>
            <a:off x="0" y="2446338"/>
            <a:ext cx="11923713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 eaLnBrk="1" hangingPunct="1">
              <a:defRPr/>
            </a:pPr>
            <a:r>
              <a:rPr lang="en-US" altLang="ja-JP" sz="4200" b="1" dirty="0">
                <a:solidFill>
                  <a:srgbClr val="CC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50" charset="-128"/>
              </a:rPr>
              <a:t>Work plan for Rel-15 New Radio access technology WI</a:t>
            </a:r>
          </a:p>
        </p:txBody>
      </p:sp>
      <p:sp>
        <p:nvSpPr>
          <p:cNvPr id="3076" name="テキスト ボックス 1"/>
          <p:cNvSpPr txBox="1">
            <a:spLocks noChangeArrowheads="1"/>
          </p:cNvSpPr>
          <p:nvPr/>
        </p:nvSpPr>
        <p:spPr bwMode="auto">
          <a:xfrm>
            <a:off x="176213" y="47625"/>
            <a:ext cx="55546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hangingPunct="1">
              <a:spcBef>
                <a:spcPct val="0"/>
              </a:spcBef>
              <a:buClrTx/>
              <a:buFontTx/>
              <a:buNone/>
            </a:pPr>
            <a:r>
              <a:rPr lang="en-GB" altLang="ja-JP" b="1" dirty="0"/>
              <a:t>3GPP TSG RAN </a:t>
            </a:r>
            <a:r>
              <a:rPr lang="en-GB" altLang="ja-JP" b="1" dirty="0" smtClean="0"/>
              <a:t>WG2 Meeting #</a:t>
            </a:r>
            <a:r>
              <a:rPr lang="en-GB" altLang="ja-JP" b="1" dirty="0" smtClean="0"/>
              <a:t>97bis</a:t>
            </a:r>
            <a:endParaRPr lang="en-GB" altLang="ja-JP" b="1" dirty="0"/>
          </a:p>
          <a:p>
            <a:pPr hangingPunct="1">
              <a:spcBef>
                <a:spcPct val="0"/>
              </a:spcBef>
              <a:buClrTx/>
              <a:buFontTx/>
              <a:buNone/>
            </a:pPr>
            <a:r>
              <a:rPr lang="en-GB" altLang="ja-JP" b="1" dirty="0" smtClean="0"/>
              <a:t>Spokane</a:t>
            </a:r>
            <a:r>
              <a:rPr lang="en-GB" altLang="ja-JP" b="1" dirty="0" smtClean="0"/>
              <a:t>, USA, April </a:t>
            </a:r>
            <a:r>
              <a:rPr lang="en-GB" altLang="ja-JP" b="1" dirty="0" smtClean="0"/>
              <a:t>3</a:t>
            </a:r>
            <a:r>
              <a:rPr lang="en-GB" altLang="ja-JP" b="1" dirty="0" smtClean="0"/>
              <a:t>-7, </a:t>
            </a:r>
            <a:r>
              <a:rPr lang="en-GB" altLang="ja-JP" b="1" dirty="0"/>
              <a:t>2017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8795081" y="71438"/>
            <a:ext cx="3299076" cy="65881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r">
              <a:defRPr/>
            </a:pPr>
            <a:r>
              <a:rPr lang="en-US" altLang="ja-JP" sz="2400" b="1" dirty="0" smtClean="0"/>
              <a:t>R2-1702533</a:t>
            </a:r>
          </a:p>
          <a:p>
            <a:pPr algn="r">
              <a:defRPr/>
            </a:pPr>
            <a:r>
              <a:rPr lang="en-US" altLang="ja-JP" sz="2400" b="1" dirty="0" smtClean="0"/>
              <a:t>(Same as RP-170794)</a:t>
            </a:r>
            <a:endParaRPr lang="ja-JP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表 37"/>
          <p:cNvGraphicFramePr>
            <a:graphicFrameLocks noGrp="1"/>
          </p:cNvGraphicFramePr>
          <p:nvPr/>
        </p:nvGraphicFramePr>
        <p:xfrm>
          <a:off x="425450" y="822325"/>
          <a:ext cx="11220448" cy="587692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02556"/>
                <a:gridCol w="1402556"/>
                <a:gridCol w="1402556"/>
                <a:gridCol w="1402556"/>
                <a:gridCol w="1402556"/>
                <a:gridCol w="1402556"/>
                <a:gridCol w="1402556"/>
                <a:gridCol w="1402556"/>
              </a:tblGrid>
              <a:tr h="396287"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 smtClean="0"/>
                        <a:t>2017 (C.Y.)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 smtClean="0"/>
                        <a:t>2018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815561">
                <a:tc>
                  <a:txBody>
                    <a:bodyPr/>
                    <a:lstStyle/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</a:tr>
              <a:tr h="4665077">
                <a:tc>
                  <a:txBody>
                    <a:bodyPr/>
                    <a:lstStyle/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</a:tr>
            </a:tbl>
          </a:graphicData>
        </a:graphic>
      </p:graphicFrame>
      <p:cxnSp>
        <p:nvCxnSpPr>
          <p:cNvPr id="213" name="Straight Connector 212"/>
          <p:cNvCxnSpPr/>
          <p:nvPr/>
        </p:nvCxnSpPr>
        <p:spPr bwMode="auto">
          <a:xfrm>
            <a:off x="-1712913" y="1312863"/>
            <a:ext cx="0" cy="519112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2" name="Straight Connector 231"/>
          <p:cNvCxnSpPr/>
          <p:nvPr/>
        </p:nvCxnSpPr>
        <p:spPr bwMode="auto">
          <a:xfrm>
            <a:off x="4551363" y="2686050"/>
            <a:ext cx="0" cy="519112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132" name="Rectangle 2"/>
          <p:cNvSpPr>
            <a:spLocks noGrp="1" noChangeArrowheads="1"/>
          </p:cNvSpPr>
          <p:nvPr>
            <p:ph type="title"/>
          </p:nvPr>
        </p:nvSpPr>
        <p:spPr>
          <a:xfrm>
            <a:off x="239713" y="101600"/>
            <a:ext cx="10218737" cy="576263"/>
          </a:xfrm>
        </p:spPr>
        <p:txBody>
          <a:bodyPr/>
          <a:lstStyle/>
          <a:p>
            <a:pPr eaLnBrk="1" hangingPunct="1"/>
            <a:r>
              <a:rPr lang="en-GB" altLang="ja-JP" smtClean="0"/>
              <a:t>RAN/RAN1 Time Plan</a:t>
            </a:r>
          </a:p>
        </p:txBody>
      </p:sp>
      <p:sp>
        <p:nvSpPr>
          <p:cNvPr id="4133" name="正方形/長方形 73"/>
          <p:cNvSpPr>
            <a:spLocks noChangeArrowheads="1"/>
          </p:cNvSpPr>
          <p:nvPr/>
        </p:nvSpPr>
        <p:spPr bwMode="auto">
          <a:xfrm>
            <a:off x="-42863" y="1978025"/>
            <a:ext cx="885826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GB" altLang="ja-JP" b="1"/>
              <a:t>RAN1</a:t>
            </a:r>
            <a:endParaRPr lang="ja-JP" altLang="en-US" b="1"/>
          </a:p>
        </p:txBody>
      </p:sp>
      <p:sp>
        <p:nvSpPr>
          <p:cNvPr id="47" name="右矢印 46"/>
          <p:cNvSpPr/>
          <p:nvPr/>
        </p:nvSpPr>
        <p:spPr>
          <a:xfrm>
            <a:off x="1809750" y="2611213"/>
            <a:ext cx="2338388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>
              <a:defRPr/>
            </a:pPr>
            <a:r>
              <a:rPr lang="en-US" altLang="ja-JP" sz="1600" b="1" dirty="0">
                <a:solidFill>
                  <a:schemeClr val="tx1"/>
                </a:solidFill>
              </a:rPr>
              <a:t>Channel coding/Modulation</a:t>
            </a:r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23" name="右矢印 22"/>
          <p:cNvSpPr/>
          <p:nvPr/>
        </p:nvSpPr>
        <p:spPr>
          <a:xfrm>
            <a:off x="8855075" y="2452688"/>
            <a:ext cx="2790825" cy="4302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>
              <a:defRPr/>
            </a:pPr>
            <a:r>
              <a:rPr lang="en-US" altLang="ja-JP" sz="1600" b="1" dirty="0">
                <a:solidFill>
                  <a:schemeClr val="tx1"/>
                </a:solidFill>
              </a:rPr>
              <a:t>IMT-2020 evaluation</a:t>
            </a:r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29" name="左右矢印 28"/>
          <p:cNvSpPr/>
          <p:nvPr/>
        </p:nvSpPr>
        <p:spPr>
          <a:xfrm>
            <a:off x="400050" y="1279525"/>
            <a:ext cx="8445500" cy="4572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dirty="0">
                <a:solidFill>
                  <a:schemeClr val="tx1"/>
                </a:solidFill>
              </a:rPr>
              <a:t>Rel-15</a:t>
            </a:r>
            <a:endParaRPr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25" name="左矢印 24"/>
          <p:cNvSpPr/>
          <p:nvPr/>
        </p:nvSpPr>
        <p:spPr>
          <a:xfrm>
            <a:off x="8855075" y="1279525"/>
            <a:ext cx="2790825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dirty="0">
                <a:solidFill>
                  <a:schemeClr val="tx1"/>
                </a:solidFill>
              </a:rPr>
              <a:t>Rel-16</a:t>
            </a:r>
            <a:endParaRPr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28" name="右矢印 27"/>
          <p:cNvSpPr/>
          <p:nvPr/>
        </p:nvSpPr>
        <p:spPr>
          <a:xfrm>
            <a:off x="5270877" y="3006501"/>
            <a:ext cx="520700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/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48" name="右矢印 47"/>
          <p:cNvSpPr/>
          <p:nvPr/>
        </p:nvSpPr>
        <p:spPr>
          <a:xfrm>
            <a:off x="1809750" y="6240463"/>
            <a:ext cx="7035800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" rIns="3600" anchor="ctr"/>
          <a:lstStyle/>
          <a:p>
            <a:pPr algn="ctr">
              <a:defRPr/>
            </a:pPr>
            <a:r>
              <a:rPr lang="en-US" altLang="ja-JP" sz="1600" b="1" dirty="0">
                <a:solidFill>
                  <a:schemeClr val="tx1"/>
                </a:solidFill>
              </a:rPr>
              <a:t>SI(s)</a:t>
            </a:r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51" name="右矢印 50"/>
          <p:cNvSpPr/>
          <p:nvPr/>
        </p:nvSpPr>
        <p:spPr>
          <a:xfrm>
            <a:off x="8845550" y="6240463"/>
            <a:ext cx="2800350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" rIns="3600" anchor="ctr"/>
          <a:lstStyle/>
          <a:p>
            <a:pPr algn="ctr">
              <a:defRPr/>
            </a:pPr>
            <a:r>
              <a:rPr lang="en-US" altLang="ja-JP" sz="1600" b="1" dirty="0">
                <a:solidFill>
                  <a:schemeClr val="tx1"/>
                </a:solidFill>
              </a:rPr>
              <a:t>WI(s)</a:t>
            </a:r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2" name="星 5 1"/>
          <p:cNvSpPr>
            <a:spLocks noChangeAspect="1"/>
          </p:cNvSpPr>
          <p:nvPr/>
        </p:nvSpPr>
        <p:spPr>
          <a:xfrm>
            <a:off x="1984375" y="1970088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6" name="星 5 25"/>
          <p:cNvSpPr>
            <a:spLocks noChangeAspect="1"/>
          </p:cNvSpPr>
          <p:nvPr/>
        </p:nvSpPr>
        <p:spPr>
          <a:xfrm>
            <a:off x="2506663" y="1970088"/>
            <a:ext cx="273050" cy="273050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1" name="星 5 30"/>
          <p:cNvSpPr>
            <a:spLocks noChangeAspect="1"/>
          </p:cNvSpPr>
          <p:nvPr/>
        </p:nvSpPr>
        <p:spPr>
          <a:xfrm>
            <a:off x="3416300" y="1965325"/>
            <a:ext cx="274638" cy="274638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2" name="星 5 31"/>
          <p:cNvSpPr>
            <a:spLocks noChangeAspect="1"/>
          </p:cNvSpPr>
          <p:nvPr/>
        </p:nvSpPr>
        <p:spPr>
          <a:xfrm>
            <a:off x="4048125" y="1976438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148" name="テキスト ボックス 2"/>
          <p:cNvSpPr txBox="1">
            <a:spLocks noChangeArrowheads="1"/>
          </p:cNvSpPr>
          <p:nvPr/>
        </p:nvSpPr>
        <p:spPr bwMode="auto">
          <a:xfrm>
            <a:off x="1358900" y="1604963"/>
            <a:ext cx="5254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#75</a:t>
            </a:r>
            <a:endParaRPr lang="ja-JP" altLang="en-US" sz="1600"/>
          </a:p>
        </p:txBody>
      </p:sp>
      <p:sp>
        <p:nvSpPr>
          <p:cNvPr id="4149" name="テキスト ボックス 32"/>
          <p:cNvSpPr txBox="1">
            <a:spLocks noChangeArrowheads="1"/>
          </p:cNvSpPr>
          <p:nvPr/>
        </p:nvSpPr>
        <p:spPr bwMode="auto">
          <a:xfrm>
            <a:off x="2732088" y="1611313"/>
            <a:ext cx="5254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#76</a:t>
            </a:r>
            <a:endParaRPr lang="ja-JP" altLang="en-US" sz="1600"/>
          </a:p>
        </p:txBody>
      </p:sp>
      <p:sp>
        <p:nvSpPr>
          <p:cNvPr id="4150" name="テキスト ボックス 33"/>
          <p:cNvSpPr txBox="1">
            <a:spLocks noChangeArrowheads="1"/>
          </p:cNvSpPr>
          <p:nvPr/>
        </p:nvSpPr>
        <p:spPr bwMode="auto">
          <a:xfrm>
            <a:off x="4148138" y="1600200"/>
            <a:ext cx="5270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#77</a:t>
            </a:r>
            <a:endParaRPr lang="ja-JP" altLang="en-US" sz="1600"/>
          </a:p>
        </p:txBody>
      </p:sp>
      <p:sp>
        <p:nvSpPr>
          <p:cNvPr id="4151" name="テキスト ボックス 34"/>
          <p:cNvSpPr txBox="1">
            <a:spLocks noChangeArrowheads="1"/>
          </p:cNvSpPr>
          <p:nvPr/>
        </p:nvSpPr>
        <p:spPr bwMode="auto">
          <a:xfrm>
            <a:off x="5551488" y="1604963"/>
            <a:ext cx="5254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#78</a:t>
            </a:r>
            <a:endParaRPr lang="ja-JP" altLang="en-US" sz="1600"/>
          </a:p>
        </p:txBody>
      </p:sp>
      <p:sp>
        <p:nvSpPr>
          <p:cNvPr id="4152" name="テキスト ボックス 35"/>
          <p:cNvSpPr txBox="1">
            <a:spLocks noChangeArrowheads="1"/>
          </p:cNvSpPr>
          <p:nvPr/>
        </p:nvSpPr>
        <p:spPr bwMode="auto">
          <a:xfrm>
            <a:off x="6996113" y="1608138"/>
            <a:ext cx="5254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#79</a:t>
            </a:r>
            <a:endParaRPr lang="ja-JP" altLang="en-US" sz="1600"/>
          </a:p>
        </p:txBody>
      </p:sp>
      <p:sp>
        <p:nvSpPr>
          <p:cNvPr id="4153" name="テキスト ボックス 36"/>
          <p:cNvSpPr txBox="1">
            <a:spLocks noChangeArrowheads="1"/>
          </p:cNvSpPr>
          <p:nvPr/>
        </p:nvSpPr>
        <p:spPr bwMode="auto">
          <a:xfrm>
            <a:off x="8367713" y="1622425"/>
            <a:ext cx="5254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#80</a:t>
            </a:r>
            <a:endParaRPr lang="ja-JP" altLang="en-US" sz="1600"/>
          </a:p>
        </p:txBody>
      </p:sp>
      <p:sp>
        <p:nvSpPr>
          <p:cNvPr id="4154" name="テキスト ボックス 38"/>
          <p:cNvSpPr txBox="1">
            <a:spLocks noChangeArrowheads="1"/>
          </p:cNvSpPr>
          <p:nvPr/>
        </p:nvSpPr>
        <p:spPr bwMode="auto">
          <a:xfrm>
            <a:off x="9772650" y="1609725"/>
            <a:ext cx="5254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#81</a:t>
            </a:r>
            <a:endParaRPr lang="ja-JP" altLang="en-US" sz="1600"/>
          </a:p>
        </p:txBody>
      </p:sp>
      <p:sp>
        <p:nvSpPr>
          <p:cNvPr id="4155" name="テキスト ボックス 39"/>
          <p:cNvSpPr txBox="1">
            <a:spLocks noChangeArrowheads="1"/>
          </p:cNvSpPr>
          <p:nvPr/>
        </p:nvSpPr>
        <p:spPr bwMode="auto">
          <a:xfrm>
            <a:off x="11168063" y="1600200"/>
            <a:ext cx="5254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#82</a:t>
            </a:r>
            <a:endParaRPr lang="ja-JP" altLang="en-US" sz="1600"/>
          </a:p>
        </p:txBody>
      </p:sp>
      <p:sp>
        <p:nvSpPr>
          <p:cNvPr id="41" name="星 5 40"/>
          <p:cNvSpPr>
            <a:spLocks noChangeAspect="1"/>
          </p:cNvSpPr>
          <p:nvPr/>
        </p:nvSpPr>
        <p:spPr>
          <a:xfrm>
            <a:off x="4675188" y="1949450"/>
            <a:ext cx="274637" cy="274638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3" name="星 5 42"/>
          <p:cNvSpPr>
            <a:spLocks noChangeAspect="1"/>
          </p:cNvSpPr>
          <p:nvPr/>
        </p:nvSpPr>
        <p:spPr>
          <a:xfrm>
            <a:off x="5122863" y="1954213"/>
            <a:ext cx="274637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158" name="テキスト ボックス 3"/>
          <p:cNvSpPr txBox="1">
            <a:spLocks noChangeArrowheads="1"/>
          </p:cNvSpPr>
          <p:nvPr/>
        </p:nvSpPr>
        <p:spPr bwMode="auto">
          <a:xfrm>
            <a:off x="3319463" y="2211388"/>
            <a:ext cx="434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/>
              <a:t>AH</a:t>
            </a:r>
            <a:endParaRPr lang="ja-JP" altLang="en-US" sz="1400"/>
          </a:p>
        </p:txBody>
      </p:sp>
      <p:sp>
        <p:nvSpPr>
          <p:cNvPr id="4159" name="テキスト ボックス 48"/>
          <p:cNvSpPr txBox="1">
            <a:spLocks noChangeArrowheads="1"/>
          </p:cNvSpPr>
          <p:nvPr/>
        </p:nvSpPr>
        <p:spPr bwMode="auto">
          <a:xfrm>
            <a:off x="4594225" y="2235200"/>
            <a:ext cx="434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/>
              <a:t>AH</a:t>
            </a:r>
            <a:endParaRPr lang="ja-JP" altLang="en-US" sz="1400"/>
          </a:p>
        </p:txBody>
      </p:sp>
      <p:sp>
        <p:nvSpPr>
          <p:cNvPr id="52" name="星 5 51"/>
          <p:cNvSpPr>
            <a:spLocks noChangeAspect="1"/>
          </p:cNvSpPr>
          <p:nvPr/>
        </p:nvSpPr>
        <p:spPr>
          <a:xfrm>
            <a:off x="6343650" y="1973263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3" name="星 5 52"/>
          <p:cNvSpPr>
            <a:spLocks noChangeAspect="1"/>
          </p:cNvSpPr>
          <p:nvPr/>
        </p:nvSpPr>
        <p:spPr>
          <a:xfrm>
            <a:off x="6977063" y="1968500"/>
            <a:ext cx="273050" cy="274638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162" name="テキスト ボックス 53"/>
          <p:cNvSpPr txBox="1">
            <a:spLocks noChangeArrowheads="1"/>
          </p:cNvSpPr>
          <p:nvPr/>
        </p:nvSpPr>
        <p:spPr bwMode="auto">
          <a:xfrm>
            <a:off x="6262688" y="2203450"/>
            <a:ext cx="434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/>
              <a:t>AH</a:t>
            </a:r>
            <a:endParaRPr lang="ja-JP" altLang="en-US" sz="1400"/>
          </a:p>
        </p:txBody>
      </p:sp>
      <p:sp>
        <p:nvSpPr>
          <p:cNvPr id="55" name="右矢印 54"/>
          <p:cNvSpPr/>
          <p:nvPr/>
        </p:nvSpPr>
        <p:spPr>
          <a:xfrm>
            <a:off x="5293286" y="3312029"/>
            <a:ext cx="520700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/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56" name="右矢印 55"/>
          <p:cNvSpPr/>
          <p:nvPr/>
        </p:nvSpPr>
        <p:spPr>
          <a:xfrm>
            <a:off x="5274236" y="3830402"/>
            <a:ext cx="539750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/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4165" name="テキスト ボックス 10"/>
          <p:cNvSpPr txBox="1">
            <a:spLocks noChangeArrowheads="1"/>
          </p:cNvSpPr>
          <p:nvPr/>
        </p:nvSpPr>
        <p:spPr bwMode="auto">
          <a:xfrm>
            <a:off x="4396621" y="6052086"/>
            <a:ext cx="1257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dirty="0"/>
              <a:t>LS to RAN2</a:t>
            </a:r>
            <a:endParaRPr lang="ja-JP" altLang="en-US" sz="1400" dirty="0"/>
          </a:p>
        </p:txBody>
      </p:sp>
      <p:cxnSp>
        <p:nvCxnSpPr>
          <p:cNvPr id="60" name="直線コネクタ 59"/>
          <p:cNvCxnSpPr/>
          <p:nvPr/>
        </p:nvCxnSpPr>
        <p:spPr>
          <a:xfrm>
            <a:off x="5791200" y="2130048"/>
            <a:ext cx="0" cy="382905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67" name="テキスト ボックス 62"/>
          <p:cNvSpPr txBox="1">
            <a:spLocks noChangeArrowheads="1"/>
          </p:cNvSpPr>
          <p:nvPr/>
        </p:nvSpPr>
        <p:spPr bwMode="auto">
          <a:xfrm>
            <a:off x="5436730" y="5946398"/>
            <a:ext cx="21884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dirty="0"/>
              <a:t>Complete </a:t>
            </a:r>
            <a:r>
              <a:rPr lang="en-US" altLang="ja-JP" sz="1400" dirty="0" smtClean="0"/>
              <a:t>PHY common for NSA and Non-SA</a:t>
            </a:r>
            <a:endParaRPr lang="ja-JP" altLang="en-US" sz="1400" dirty="0"/>
          </a:p>
        </p:txBody>
      </p:sp>
      <p:sp>
        <p:nvSpPr>
          <p:cNvPr id="44" name="星 5 43"/>
          <p:cNvSpPr>
            <a:spLocks noChangeAspect="1"/>
          </p:cNvSpPr>
          <p:nvPr/>
        </p:nvSpPr>
        <p:spPr>
          <a:xfrm>
            <a:off x="5657850" y="1963738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8" name="星 5 77"/>
          <p:cNvSpPr>
            <a:spLocks noChangeAspect="1"/>
          </p:cNvSpPr>
          <p:nvPr/>
        </p:nvSpPr>
        <p:spPr>
          <a:xfrm>
            <a:off x="7851775" y="2001838"/>
            <a:ext cx="274638" cy="273050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9" name="星 5 78"/>
          <p:cNvSpPr>
            <a:spLocks noChangeAspect="1"/>
          </p:cNvSpPr>
          <p:nvPr/>
        </p:nvSpPr>
        <p:spPr>
          <a:xfrm>
            <a:off x="8483600" y="1995488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4" name="右矢印 23"/>
          <p:cNvSpPr/>
          <p:nvPr/>
        </p:nvSpPr>
        <p:spPr>
          <a:xfrm>
            <a:off x="6013450" y="2462213"/>
            <a:ext cx="2832100" cy="4302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>
              <a:lnSpc>
                <a:spcPct val="80000"/>
              </a:lnSpc>
              <a:defRPr/>
            </a:pPr>
            <a:r>
              <a:rPr lang="en-US" altLang="ja-JP" sz="1600" b="1" dirty="0">
                <a:solidFill>
                  <a:schemeClr val="tx1"/>
                </a:solidFill>
              </a:rPr>
              <a:t>Evaluation scenarios </a:t>
            </a:r>
          </a:p>
          <a:p>
            <a:pPr algn="ctr">
              <a:lnSpc>
                <a:spcPct val="80000"/>
              </a:lnSpc>
              <a:defRPr/>
            </a:pPr>
            <a:r>
              <a:rPr lang="en-US" altLang="ja-JP" sz="1600" b="1" dirty="0">
                <a:solidFill>
                  <a:schemeClr val="tx1"/>
                </a:solidFill>
              </a:rPr>
              <a:t>and assumption (ITU)</a:t>
            </a:r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59" name="右矢印 58"/>
          <p:cNvSpPr/>
          <p:nvPr/>
        </p:nvSpPr>
        <p:spPr>
          <a:xfrm>
            <a:off x="5285349" y="4106627"/>
            <a:ext cx="520700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/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61" name="右矢印 60"/>
          <p:cNvSpPr/>
          <p:nvPr/>
        </p:nvSpPr>
        <p:spPr>
          <a:xfrm>
            <a:off x="5266299" y="4402750"/>
            <a:ext cx="539750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/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76" name="右矢印 75"/>
          <p:cNvSpPr/>
          <p:nvPr/>
        </p:nvSpPr>
        <p:spPr>
          <a:xfrm>
            <a:off x="5286936" y="3588254"/>
            <a:ext cx="520700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/>
            <a:endParaRPr lang="ja-JP" altLang="en-US" sz="1600" b="1" dirty="0">
              <a:solidFill>
                <a:schemeClr val="tx1"/>
              </a:solidFill>
            </a:endParaRPr>
          </a:p>
        </p:txBody>
      </p:sp>
      <p:cxnSp>
        <p:nvCxnSpPr>
          <p:cNvPr id="81" name="直線コネクタ 80"/>
          <p:cNvCxnSpPr/>
          <p:nvPr/>
        </p:nvCxnSpPr>
        <p:spPr>
          <a:xfrm>
            <a:off x="5272088" y="2226886"/>
            <a:ext cx="0" cy="382905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右矢印 81"/>
          <p:cNvSpPr/>
          <p:nvPr/>
        </p:nvSpPr>
        <p:spPr>
          <a:xfrm>
            <a:off x="5278999" y="4696437"/>
            <a:ext cx="539750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/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84" name="右矢印 83"/>
          <p:cNvSpPr/>
          <p:nvPr/>
        </p:nvSpPr>
        <p:spPr>
          <a:xfrm>
            <a:off x="5277411" y="4990125"/>
            <a:ext cx="539750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/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46" name="右矢印 45"/>
          <p:cNvSpPr/>
          <p:nvPr/>
        </p:nvSpPr>
        <p:spPr>
          <a:xfrm>
            <a:off x="1798638" y="3006501"/>
            <a:ext cx="3449637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>
              <a:defRPr/>
            </a:pPr>
            <a:r>
              <a:rPr lang="en-US" altLang="ja-JP" sz="1600" b="1" dirty="0" smtClean="0">
                <a:solidFill>
                  <a:schemeClr val="tx1"/>
                </a:solidFill>
              </a:rPr>
              <a:t>Sync/system </a:t>
            </a:r>
            <a:r>
              <a:rPr lang="en-US" altLang="ja-JP" sz="1600" b="1" dirty="0">
                <a:solidFill>
                  <a:schemeClr val="tx1"/>
                </a:solidFill>
              </a:rPr>
              <a:t>info. </a:t>
            </a:r>
            <a:r>
              <a:rPr lang="en-US" altLang="ja-JP" sz="1600" b="1" dirty="0" smtClean="0">
                <a:solidFill>
                  <a:schemeClr val="tx1"/>
                </a:solidFill>
              </a:rPr>
              <a:t>broadcast/paging</a:t>
            </a:r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50" name="右矢印 49"/>
          <p:cNvSpPr/>
          <p:nvPr/>
        </p:nvSpPr>
        <p:spPr>
          <a:xfrm>
            <a:off x="1815074" y="3827227"/>
            <a:ext cx="3441700" cy="4333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>
              <a:defRPr/>
            </a:pPr>
            <a:r>
              <a:rPr lang="en-US" altLang="ja-JP" sz="1600" b="1" dirty="0">
                <a:solidFill>
                  <a:schemeClr val="tx1"/>
                </a:solidFill>
              </a:rPr>
              <a:t>L1/L2 </a:t>
            </a:r>
            <a:r>
              <a:rPr lang="en-US" altLang="ja-JP" sz="1600" b="1" dirty="0" smtClean="0">
                <a:solidFill>
                  <a:schemeClr val="tx1"/>
                </a:solidFill>
              </a:rPr>
              <a:t>data/control </a:t>
            </a:r>
            <a:r>
              <a:rPr lang="en-US" altLang="ja-JP" sz="1600" b="1" dirty="0">
                <a:solidFill>
                  <a:schemeClr val="tx1"/>
                </a:solidFill>
              </a:rPr>
              <a:t>channels</a:t>
            </a:r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57" name="右矢印 56"/>
          <p:cNvSpPr/>
          <p:nvPr/>
        </p:nvSpPr>
        <p:spPr>
          <a:xfrm>
            <a:off x="1819836" y="4105039"/>
            <a:ext cx="3465513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>
              <a:defRPr/>
            </a:pPr>
            <a:r>
              <a:rPr lang="en-US" altLang="ja-JP" sz="1600" b="1" dirty="0">
                <a:solidFill>
                  <a:schemeClr val="tx1"/>
                </a:solidFill>
              </a:rPr>
              <a:t>Scheduling HARQ procedure</a:t>
            </a:r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58" name="右矢印 57"/>
          <p:cNvSpPr/>
          <p:nvPr/>
        </p:nvSpPr>
        <p:spPr>
          <a:xfrm>
            <a:off x="1807136" y="4399575"/>
            <a:ext cx="3441700" cy="4333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>
              <a:defRPr/>
            </a:pPr>
            <a:r>
              <a:rPr lang="en-US" altLang="ja-JP" sz="1600" b="1" dirty="0">
                <a:solidFill>
                  <a:schemeClr val="tx1"/>
                </a:solidFill>
              </a:rPr>
              <a:t>MIMO </a:t>
            </a:r>
            <a:r>
              <a:rPr lang="en-US" altLang="ja-JP" sz="1600" b="1" dirty="0" err="1">
                <a:solidFill>
                  <a:schemeClr val="tx1"/>
                </a:solidFill>
              </a:rPr>
              <a:t>Tx</a:t>
            </a:r>
            <a:r>
              <a:rPr lang="en-US" altLang="ja-JP" sz="1600" b="1" dirty="0">
                <a:solidFill>
                  <a:schemeClr val="tx1"/>
                </a:solidFill>
              </a:rPr>
              <a:t> schemes</a:t>
            </a:r>
          </a:p>
        </p:txBody>
      </p:sp>
      <p:sp>
        <p:nvSpPr>
          <p:cNvPr id="45" name="右矢印 44"/>
          <p:cNvSpPr/>
          <p:nvPr/>
        </p:nvSpPr>
        <p:spPr>
          <a:xfrm>
            <a:off x="1796024" y="3299329"/>
            <a:ext cx="3465512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>
              <a:defRPr/>
            </a:pPr>
            <a:r>
              <a:rPr lang="en-US" altLang="ja-JP" sz="1600" b="1" dirty="0">
                <a:solidFill>
                  <a:schemeClr val="tx1"/>
                </a:solidFill>
              </a:rPr>
              <a:t>Random access channel/procedure</a:t>
            </a:r>
          </a:p>
        </p:txBody>
      </p:sp>
      <p:sp>
        <p:nvSpPr>
          <p:cNvPr id="73" name="右矢印 72"/>
          <p:cNvSpPr/>
          <p:nvPr/>
        </p:nvSpPr>
        <p:spPr>
          <a:xfrm>
            <a:off x="1807136" y="4682150"/>
            <a:ext cx="3441700" cy="4333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>
              <a:defRPr/>
            </a:pPr>
            <a:r>
              <a:rPr lang="en-US" altLang="ja-JP" sz="1600" b="1" dirty="0">
                <a:solidFill>
                  <a:schemeClr val="tx1"/>
                </a:solidFill>
              </a:rPr>
              <a:t>Beam management and CSI</a:t>
            </a:r>
          </a:p>
        </p:txBody>
      </p:sp>
      <p:sp>
        <p:nvSpPr>
          <p:cNvPr id="74" name="右矢印 73"/>
          <p:cNvSpPr/>
          <p:nvPr/>
        </p:nvSpPr>
        <p:spPr>
          <a:xfrm>
            <a:off x="1800786" y="4966312"/>
            <a:ext cx="3441700" cy="4333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>
              <a:defRPr/>
            </a:pPr>
            <a:r>
              <a:rPr lang="en-US" altLang="ja-JP" sz="1600" b="1" dirty="0">
                <a:solidFill>
                  <a:schemeClr val="tx1"/>
                </a:solidFill>
              </a:rPr>
              <a:t>RS design, QCL</a:t>
            </a:r>
          </a:p>
        </p:txBody>
      </p:sp>
      <p:sp>
        <p:nvSpPr>
          <p:cNvPr id="75" name="右矢印 74"/>
          <p:cNvSpPr/>
          <p:nvPr/>
        </p:nvSpPr>
        <p:spPr>
          <a:xfrm>
            <a:off x="1802374" y="3572379"/>
            <a:ext cx="3465512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>
              <a:defRPr/>
            </a:pPr>
            <a:r>
              <a:rPr lang="en-US" altLang="ja-JP" sz="1600" b="1" dirty="0">
                <a:solidFill>
                  <a:schemeClr val="tx1"/>
                </a:solidFill>
              </a:rPr>
              <a:t>RRM measurement</a:t>
            </a:r>
          </a:p>
        </p:txBody>
      </p:sp>
      <p:sp>
        <p:nvSpPr>
          <p:cNvPr id="80" name="右矢印 79"/>
          <p:cNvSpPr/>
          <p:nvPr/>
        </p:nvSpPr>
        <p:spPr>
          <a:xfrm>
            <a:off x="1798638" y="5234623"/>
            <a:ext cx="3441700" cy="4333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>
              <a:defRPr/>
            </a:pPr>
            <a:r>
              <a:rPr lang="en-US" altLang="ja-JP" sz="1600" b="1" dirty="0" smtClean="0">
                <a:solidFill>
                  <a:schemeClr val="tx1"/>
                </a:solidFill>
              </a:rPr>
              <a:t>NR-NR CA</a:t>
            </a:r>
            <a:endParaRPr lang="en-US" altLang="ja-JP" sz="1600" b="1" dirty="0">
              <a:solidFill>
                <a:schemeClr val="tx1"/>
              </a:solidFill>
            </a:endParaRPr>
          </a:p>
        </p:txBody>
      </p:sp>
      <p:sp>
        <p:nvSpPr>
          <p:cNvPr id="86" name="右矢印 85"/>
          <p:cNvSpPr/>
          <p:nvPr/>
        </p:nvSpPr>
        <p:spPr>
          <a:xfrm>
            <a:off x="5275263" y="5245557"/>
            <a:ext cx="539750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/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4186" name="テキスト ボックス 60"/>
          <p:cNvSpPr txBox="1">
            <a:spLocks noChangeArrowheads="1"/>
          </p:cNvSpPr>
          <p:nvPr/>
        </p:nvSpPr>
        <p:spPr bwMode="auto">
          <a:xfrm>
            <a:off x="5209947" y="3996510"/>
            <a:ext cx="7381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 b="1" dirty="0"/>
              <a:t>RAN1only topic</a:t>
            </a:r>
            <a:endParaRPr lang="ja-JP" altLang="en-US" sz="1600" b="1" dirty="0"/>
          </a:p>
        </p:txBody>
      </p:sp>
      <p:sp>
        <p:nvSpPr>
          <p:cNvPr id="4138" name="正方形/長方形 2"/>
          <p:cNvSpPr>
            <a:spLocks noChangeArrowheads="1"/>
          </p:cNvSpPr>
          <p:nvPr/>
        </p:nvSpPr>
        <p:spPr bwMode="auto">
          <a:xfrm>
            <a:off x="-14288" y="1079500"/>
            <a:ext cx="74295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GB" altLang="ja-JP" b="1" dirty="0"/>
              <a:t>RAN</a:t>
            </a:r>
            <a:endParaRPr lang="ja-JP" altLang="en-US" b="1" dirty="0"/>
          </a:p>
        </p:txBody>
      </p:sp>
      <p:sp>
        <p:nvSpPr>
          <p:cNvPr id="62" name="右矢印 61"/>
          <p:cNvSpPr/>
          <p:nvPr/>
        </p:nvSpPr>
        <p:spPr>
          <a:xfrm>
            <a:off x="5806049" y="3868647"/>
            <a:ext cx="3011353" cy="827088"/>
          </a:xfrm>
          <a:prstGeom prst="rightArrow">
            <a:avLst/>
          </a:prstGeom>
          <a:ln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>
              <a:defRPr/>
            </a:pPr>
            <a:endParaRPr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63" name="テキスト ボックス 60"/>
          <p:cNvSpPr txBox="1">
            <a:spLocks noChangeArrowheads="1"/>
          </p:cNvSpPr>
          <p:nvPr/>
        </p:nvSpPr>
        <p:spPr bwMode="auto">
          <a:xfrm>
            <a:off x="6488606" y="3950639"/>
            <a:ext cx="16462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 b="1" dirty="0" smtClean="0"/>
              <a:t>Remaining issues</a:t>
            </a:r>
            <a:endParaRPr lang="ja-JP" altLang="en-US" sz="1600" b="1" dirty="0"/>
          </a:p>
        </p:txBody>
      </p:sp>
      <p:sp>
        <p:nvSpPr>
          <p:cNvPr id="64" name="右矢印 63"/>
          <p:cNvSpPr/>
          <p:nvPr/>
        </p:nvSpPr>
        <p:spPr>
          <a:xfrm>
            <a:off x="3243036" y="5613592"/>
            <a:ext cx="2027799" cy="4333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>
              <a:defRPr/>
            </a:pPr>
            <a:r>
              <a:rPr lang="en-US" altLang="ja-JP" sz="1600" b="1" dirty="0" smtClean="0">
                <a:solidFill>
                  <a:schemeClr val="tx1"/>
                </a:solidFill>
              </a:rPr>
              <a:t>UR part of URLLC</a:t>
            </a:r>
            <a:endParaRPr lang="en-US" altLang="ja-JP" sz="1600" b="1" dirty="0">
              <a:solidFill>
                <a:schemeClr val="tx1"/>
              </a:solidFill>
            </a:endParaRPr>
          </a:p>
        </p:txBody>
      </p:sp>
      <p:sp>
        <p:nvSpPr>
          <p:cNvPr id="65" name="右矢印 64"/>
          <p:cNvSpPr/>
          <p:nvPr/>
        </p:nvSpPr>
        <p:spPr>
          <a:xfrm>
            <a:off x="5286320" y="5602897"/>
            <a:ext cx="3544716" cy="4333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" rIns="3600" anchor="ctr"/>
          <a:lstStyle/>
          <a:p>
            <a:pPr algn="ctr">
              <a:defRPr/>
            </a:pPr>
            <a:r>
              <a:rPr lang="en-US" altLang="ja-JP" sz="1600" b="1" dirty="0" smtClean="0">
                <a:solidFill>
                  <a:schemeClr val="tx1"/>
                </a:solidFill>
              </a:rPr>
              <a:t>UR part of URLLC</a:t>
            </a:r>
            <a:endParaRPr lang="en-US" altLang="ja-JP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タイトル 2"/>
          <p:cNvSpPr>
            <a:spLocks noGrp="1"/>
          </p:cNvSpPr>
          <p:nvPr>
            <p:ph type="title"/>
          </p:nvPr>
        </p:nvSpPr>
        <p:spPr>
          <a:xfrm>
            <a:off x="525463" y="158750"/>
            <a:ext cx="9990137" cy="627063"/>
          </a:xfrm>
        </p:spPr>
        <p:txBody>
          <a:bodyPr/>
          <a:lstStyle/>
          <a:p>
            <a:r>
              <a:rPr lang="en-US" altLang="ja-JP" smtClean="0"/>
              <a:t>RAN1 Work Plan</a:t>
            </a:r>
            <a:endParaRPr lang="ja-JP" altLang="en-US" smtClean="0"/>
          </a:p>
        </p:txBody>
      </p:sp>
      <p:sp>
        <p:nvSpPr>
          <p:cNvPr id="5" name="コンテンツ プレースホルダー 1"/>
          <p:cNvSpPr txBox="1">
            <a:spLocks/>
          </p:cNvSpPr>
          <p:nvPr/>
        </p:nvSpPr>
        <p:spPr bwMode="auto">
          <a:xfrm>
            <a:off x="496888" y="869949"/>
            <a:ext cx="11404826" cy="569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GB" altLang="ja-JP" dirty="0"/>
              <a:t>Physical layer </a:t>
            </a:r>
            <a:r>
              <a:rPr lang="en-GB" altLang="ja-JP" dirty="0" smtClean="0"/>
              <a:t>aspects</a:t>
            </a:r>
            <a:endParaRPr lang="ja-JP" altLang="ja-JP" dirty="0" smtClean="0"/>
          </a:p>
          <a:p>
            <a:pPr lvl="1"/>
            <a:r>
              <a:rPr lang="en-GB" altLang="ja-JP" dirty="0" smtClean="0"/>
              <a:t>Until Sept. 2017</a:t>
            </a:r>
          </a:p>
          <a:p>
            <a:pPr lvl="2"/>
            <a:r>
              <a:rPr lang="en-GB" altLang="ja-JP" dirty="0" smtClean="0"/>
              <a:t>Channel </a:t>
            </a:r>
            <a:r>
              <a:rPr lang="en-GB" altLang="ja-JP" dirty="0"/>
              <a:t>coding and modulation;</a:t>
            </a:r>
            <a:endParaRPr lang="ja-JP" altLang="ja-JP" dirty="0"/>
          </a:p>
          <a:p>
            <a:pPr lvl="1"/>
            <a:r>
              <a:rPr lang="en-GB" altLang="ja-JP" dirty="0" smtClean="0"/>
              <a:t>Until Dec. 2017</a:t>
            </a:r>
          </a:p>
          <a:p>
            <a:pPr lvl="2"/>
            <a:r>
              <a:rPr lang="en-GB" altLang="ja-JP" dirty="0" smtClean="0"/>
              <a:t>Physical </a:t>
            </a:r>
            <a:r>
              <a:rPr lang="en-GB" altLang="ja-JP" dirty="0"/>
              <a:t>layer channels for control and data based on associated waveform, </a:t>
            </a:r>
            <a:r>
              <a:rPr lang="en-GB" altLang="ja-JP" dirty="0" smtClean="0"/>
              <a:t>numerologies </a:t>
            </a:r>
            <a:r>
              <a:rPr lang="en-GB" altLang="ja-JP" dirty="0"/>
              <a:t>and frame structure in line with the conclusions of the study item, including mini-slot design;</a:t>
            </a:r>
            <a:endParaRPr lang="ja-JP" altLang="ja-JP" dirty="0"/>
          </a:p>
          <a:p>
            <a:pPr lvl="2"/>
            <a:r>
              <a:rPr lang="en-GB" altLang="ja-JP" dirty="0" smtClean="0"/>
              <a:t>Synchronization </a:t>
            </a:r>
            <a:r>
              <a:rPr lang="en-GB" altLang="ja-JP" dirty="0"/>
              <a:t>and broadcast channels/signals related to initial access and mobility and channel/signals related to random access, including multi-beam support;</a:t>
            </a:r>
            <a:endParaRPr lang="ja-JP" altLang="ja-JP" dirty="0"/>
          </a:p>
          <a:p>
            <a:pPr lvl="2"/>
            <a:r>
              <a:rPr lang="en-GB" altLang="ja-JP" dirty="0" smtClean="0"/>
              <a:t>Downlink </a:t>
            </a:r>
            <a:r>
              <a:rPr lang="en-GB" altLang="ja-JP" dirty="0"/>
              <a:t>and uplink functionality related to multi-antenna transmission/reception enabling closed loop and open/semi-open loop transmissions, beam management, interference measurement, Type I codebook-based CSI acquisition and Type II CSI acquisition as well as CSI acquisition for reciprocity-based operation, the associated reference signal designs, and related quasi-colocation assumptions.</a:t>
            </a:r>
            <a:endParaRPr lang="ja-JP" altLang="ja-JP" dirty="0"/>
          </a:p>
          <a:p>
            <a:r>
              <a:rPr lang="en-GB" altLang="ja-JP" dirty="0" smtClean="0"/>
              <a:t>Physical </a:t>
            </a:r>
            <a:r>
              <a:rPr lang="en-GB" altLang="ja-JP" dirty="0"/>
              <a:t>layer procedure(s</a:t>
            </a:r>
            <a:r>
              <a:rPr lang="en-GB" altLang="ja-JP" dirty="0" smtClean="0"/>
              <a:t>)</a:t>
            </a:r>
            <a:endParaRPr lang="ja-JP" altLang="ja-JP" dirty="0"/>
          </a:p>
          <a:p>
            <a:pPr lvl="1"/>
            <a:r>
              <a:rPr lang="en-GB" altLang="ja-JP" dirty="0" smtClean="0"/>
              <a:t>Until Dec. 2017</a:t>
            </a:r>
          </a:p>
          <a:p>
            <a:pPr lvl="2"/>
            <a:r>
              <a:rPr lang="en-GB" altLang="ja-JP" dirty="0" smtClean="0"/>
              <a:t>Procedures </a:t>
            </a:r>
            <a:r>
              <a:rPr lang="en-GB" altLang="ja-JP" dirty="0"/>
              <a:t>related to initial access, paging, and mobility;</a:t>
            </a:r>
            <a:endParaRPr lang="ja-JP" altLang="ja-JP" dirty="0"/>
          </a:p>
          <a:p>
            <a:pPr lvl="2"/>
            <a:r>
              <a:rPr lang="en-GB" altLang="ja-JP" dirty="0" smtClean="0"/>
              <a:t>Scheduling </a:t>
            </a:r>
            <a:r>
              <a:rPr lang="en-GB" altLang="ja-JP" dirty="0"/>
              <a:t>/HARQ mechanisms</a:t>
            </a:r>
            <a:r>
              <a:rPr lang="en-GB" altLang="ja-JP" dirty="0" smtClean="0"/>
              <a:t>.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896615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タイトル 2"/>
          <p:cNvSpPr>
            <a:spLocks noGrp="1"/>
          </p:cNvSpPr>
          <p:nvPr>
            <p:ph type="title"/>
          </p:nvPr>
        </p:nvSpPr>
        <p:spPr>
          <a:xfrm>
            <a:off x="525463" y="158750"/>
            <a:ext cx="9990137" cy="627063"/>
          </a:xfrm>
        </p:spPr>
        <p:txBody>
          <a:bodyPr/>
          <a:lstStyle/>
          <a:p>
            <a:r>
              <a:rPr lang="en-US" altLang="ja-JP" smtClean="0"/>
              <a:t>RAN1 Work Plan</a:t>
            </a:r>
            <a:endParaRPr lang="ja-JP" altLang="en-US" smtClean="0"/>
          </a:p>
        </p:txBody>
      </p:sp>
      <p:sp>
        <p:nvSpPr>
          <p:cNvPr id="5" name="コンテンツ プレースホルダー 1"/>
          <p:cNvSpPr txBox="1">
            <a:spLocks/>
          </p:cNvSpPr>
          <p:nvPr/>
        </p:nvSpPr>
        <p:spPr bwMode="auto">
          <a:xfrm>
            <a:off x="496888" y="869949"/>
            <a:ext cx="11404826" cy="569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GB" altLang="ja-JP" dirty="0"/>
              <a:t>Duplexing identified in Section 5.1 of TR38.802 supported by a PHY design common to paired and unpaired spectrum, </a:t>
            </a:r>
            <a:r>
              <a:rPr lang="en-GB" altLang="ja-JP" dirty="0" smtClean="0"/>
              <a:t>including</a:t>
            </a:r>
            <a:endParaRPr lang="ja-JP" altLang="ja-JP" dirty="0"/>
          </a:p>
          <a:p>
            <a:pPr lvl="1"/>
            <a:r>
              <a:rPr lang="en-GB" altLang="ja-JP" dirty="0"/>
              <a:t>Until </a:t>
            </a:r>
            <a:r>
              <a:rPr lang="en-GB" altLang="ja-JP" dirty="0" smtClean="0"/>
              <a:t>Dec. 2017</a:t>
            </a:r>
          </a:p>
          <a:p>
            <a:pPr lvl="2"/>
            <a:r>
              <a:rPr lang="en-GB" altLang="ja-JP" dirty="0" smtClean="0"/>
              <a:t>Enablers </a:t>
            </a:r>
            <a:r>
              <a:rPr lang="en-GB" altLang="ja-JP" dirty="0"/>
              <a:t>for interference management mechanisms for handling cross-link interference.</a:t>
            </a:r>
            <a:endParaRPr lang="ja-JP" altLang="ja-JP" dirty="0"/>
          </a:p>
          <a:p>
            <a:r>
              <a:rPr lang="en-GB" altLang="ja-JP" dirty="0" smtClean="0"/>
              <a:t>NR-LTE </a:t>
            </a:r>
            <a:r>
              <a:rPr lang="en-GB" altLang="ja-JP" dirty="0"/>
              <a:t>co-existence </a:t>
            </a:r>
            <a:r>
              <a:rPr lang="en-GB" altLang="ja-JP" dirty="0" smtClean="0"/>
              <a:t>mechanisms</a:t>
            </a:r>
            <a:endParaRPr lang="ja-JP" altLang="ja-JP" dirty="0"/>
          </a:p>
          <a:p>
            <a:pPr lvl="1"/>
            <a:r>
              <a:rPr lang="en-GB" altLang="ja-JP" dirty="0"/>
              <a:t>Until </a:t>
            </a:r>
            <a:r>
              <a:rPr lang="en-GB" altLang="ja-JP" dirty="0" smtClean="0"/>
              <a:t>Dec. 2017</a:t>
            </a:r>
          </a:p>
          <a:p>
            <a:pPr lvl="2"/>
            <a:r>
              <a:rPr lang="en-GB" altLang="ja-JP" dirty="0" smtClean="0"/>
              <a:t>Support </a:t>
            </a:r>
            <a:r>
              <a:rPr lang="en-GB" altLang="ja-JP" dirty="0"/>
              <a:t>co-existence of LTE UL and NR UL within the bandwidth of an LTE component </a:t>
            </a:r>
            <a:r>
              <a:rPr lang="en-GB" altLang="ja-JP" dirty="0" smtClean="0"/>
              <a:t>carrier and </a:t>
            </a:r>
            <a:r>
              <a:rPr lang="en-GB" altLang="ja-JP" dirty="0"/>
              <a:t>co-existence of </a:t>
            </a:r>
            <a:r>
              <a:rPr lang="en-GB" altLang="ja-JP"/>
              <a:t>LTE </a:t>
            </a:r>
            <a:r>
              <a:rPr lang="en-GB" altLang="ja-JP" smtClean="0"/>
              <a:t>DL </a:t>
            </a:r>
            <a:r>
              <a:rPr lang="en-GB" altLang="ja-JP" dirty="0"/>
              <a:t>and </a:t>
            </a:r>
            <a:r>
              <a:rPr lang="en-GB" altLang="ja-JP"/>
              <a:t>NR </a:t>
            </a:r>
            <a:r>
              <a:rPr lang="en-GB" altLang="ja-JP" smtClean="0"/>
              <a:t>DL </a:t>
            </a:r>
            <a:r>
              <a:rPr lang="en-GB" altLang="ja-JP" dirty="0"/>
              <a:t>within the bandwidth of an LTE component </a:t>
            </a:r>
            <a:r>
              <a:rPr lang="en-GB" altLang="ja-JP" dirty="0" smtClean="0"/>
              <a:t>carrier, </a:t>
            </a:r>
            <a:r>
              <a:rPr lang="en-GB" altLang="ja-JP" dirty="0"/>
              <a:t>and identify and specify at least one NR band/LTE-NR band combination for this operation.</a:t>
            </a:r>
            <a:endParaRPr lang="ja-JP" altLang="ja-JP" dirty="0"/>
          </a:p>
          <a:p>
            <a:r>
              <a:rPr lang="en-GB" altLang="ja-JP" dirty="0" smtClean="0"/>
              <a:t>Support </a:t>
            </a:r>
            <a:r>
              <a:rPr lang="en-GB" altLang="ja-JP" dirty="0"/>
              <a:t>of ultra-reliable part of </a:t>
            </a:r>
            <a:r>
              <a:rPr lang="en-GB" altLang="ja-JP" dirty="0" smtClean="0"/>
              <a:t>URLLC</a:t>
            </a:r>
            <a:endParaRPr lang="ja-JP" altLang="ja-JP" dirty="0"/>
          </a:p>
          <a:p>
            <a:pPr lvl="1"/>
            <a:r>
              <a:rPr lang="en-GB" altLang="ja-JP" dirty="0" smtClean="0"/>
              <a:t>Jun. 2017 – Dec. 2017</a:t>
            </a:r>
          </a:p>
          <a:p>
            <a:pPr lvl="2"/>
            <a:r>
              <a:rPr lang="en-GB" altLang="ja-JP" dirty="0" smtClean="0"/>
              <a:t>Identify </a:t>
            </a:r>
            <a:r>
              <a:rPr lang="en-GB" altLang="ja-JP" dirty="0"/>
              <a:t>techniques to meet the URLLC requirements set forth by [TR38.913] starting after RAN#76 </a:t>
            </a:r>
            <a:endParaRPr lang="ja-JP" altLang="ja-JP" dirty="0"/>
          </a:p>
          <a:p>
            <a:pPr lvl="1"/>
            <a:r>
              <a:rPr lang="en-GB" altLang="ja-JP" dirty="0" smtClean="0"/>
              <a:t>Dec. 2017 – June 2017</a:t>
            </a:r>
          </a:p>
          <a:p>
            <a:pPr lvl="2"/>
            <a:r>
              <a:rPr lang="en-GB" altLang="ja-JP" dirty="0" smtClean="0"/>
              <a:t>Conduct </a:t>
            </a:r>
            <a:r>
              <a:rPr lang="en-GB" altLang="ja-JP" dirty="0"/>
              <a:t>corresponding URLLC specific normative work after RAN#78 for the selected techniques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202190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表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06177"/>
              </p:ext>
            </p:extLst>
          </p:nvPr>
        </p:nvGraphicFramePr>
        <p:xfrm>
          <a:off x="425450" y="822325"/>
          <a:ext cx="11220448" cy="594245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02556"/>
                <a:gridCol w="1402556"/>
                <a:gridCol w="1402556"/>
                <a:gridCol w="1402556"/>
                <a:gridCol w="1402556"/>
                <a:gridCol w="1402556"/>
                <a:gridCol w="1402556"/>
                <a:gridCol w="1402556"/>
              </a:tblGrid>
              <a:tr h="396287"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 smtClean="0"/>
                        <a:t>2017 (C.Y.)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 smtClean="0"/>
                        <a:t>2018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690087">
                <a:tc>
                  <a:txBody>
                    <a:bodyPr/>
                    <a:lstStyle/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</a:tr>
              <a:tr h="4845130">
                <a:tc>
                  <a:txBody>
                    <a:bodyPr/>
                    <a:lstStyle/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</a:tr>
            </a:tbl>
          </a:graphicData>
        </a:graphic>
      </p:graphicFrame>
      <p:cxnSp>
        <p:nvCxnSpPr>
          <p:cNvPr id="213" name="Straight Connector 212"/>
          <p:cNvCxnSpPr/>
          <p:nvPr/>
        </p:nvCxnSpPr>
        <p:spPr bwMode="auto">
          <a:xfrm>
            <a:off x="-1712913" y="1312863"/>
            <a:ext cx="0" cy="519112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132" name="Rectangle 2"/>
          <p:cNvSpPr>
            <a:spLocks noGrp="1" noChangeArrowheads="1"/>
          </p:cNvSpPr>
          <p:nvPr>
            <p:ph type="title"/>
          </p:nvPr>
        </p:nvSpPr>
        <p:spPr>
          <a:xfrm>
            <a:off x="239713" y="101600"/>
            <a:ext cx="10218737" cy="576263"/>
          </a:xfrm>
        </p:spPr>
        <p:txBody>
          <a:bodyPr/>
          <a:lstStyle/>
          <a:p>
            <a:pPr eaLnBrk="1" hangingPunct="1"/>
            <a:r>
              <a:rPr lang="en-GB" altLang="ja-JP" dirty="0" smtClean="0"/>
              <a:t>RAN2 Time Plan</a:t>
            </a:r>
          </a:p>
        </p:txBody>
      </p:sp>
      <p:sp>
        <p:nvSpPr>
          <p:cNvPr id="4133" name="正方形/長方形 73"/>
          <p:cNvSpPr>
            <a:spLocks noChangeArrowheads="1"/>
          </p:cNvSpPr>
          <p:nvPr/>
        </p:nvSpPr>
        <p:spPr bwMode="auto">
          <a:xfrm>
            <a:off x="-42863" y="1907001"/>
            <a:ext cx="88517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GB" altLang="ja-JP" b="1" dirty="0" smtClean="0"/>
              <a:t>RAN2</a:t>
            </a:r>
            <a:endParaRPr lang="ja-JP" altLang="en-US" b="1" dirty="0"/>
          </a:p>
        </p:txBody>
      </p:sp>
      <p:sp>
        <p:nvSpPr>
          <p:cNvPr id="4138" name="正方形/長方形 2"/>
          <p:cNvSpPr>
            <a:spLocks noChangeArrowheads="1"/>
          </p:cNvSpPr>
          <p:nvPr/>
        </p:nvSpPr>
        <p:spPr bwMode="auto">
          <a:xfrm>
            <a:off x="-14288" y="1079500"/>
            <a:ext cx="74295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GB" altLang="ja-JP" b="1"/>
              <a:t>RAN</a:t>
            </a:r>
            <a:endParaRPr lang="ja-JP" altLang="en-US" b="1"/>
          </a:p>
        </p:txBody>
      </p:sp>
      <p:sp>
        <p:nvSpPr>
          <p:cNvPr id="29" name="左右矢印 28"/>
          <p:cNvSpPr/>
          <p:nvPr/>
        </p:nvSpPr>
        <p:spPr>
          <a:xfrm>
            <a:off x="1621630" y="1279525"/>
            <a:ext cx="7223919" cy="4572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dirty="0">
                <a:solidFill>
                  <a:schemeClr val="tx1"/>
                </a:solidFill>
              </a:rPr>
              <a:t>Rel-15</a:t>
            </a:r>
            <a:endParaRPr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25" name="左矢印 24"/>
          <p:cNvSpPr/>
          <p:nvPr/>
        </p:nvSpPr>
        <p:spPr>
          <a:xfrm>
            <a:off x="8855075" y="1279525"/>
            <a:ext cx="2790825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dirty="0">
                <a:solidFill>
                  <a:schemeClr val="tx1"/>
                </a:solidFill>
              </a:rPr>
              <a:t>Rel-16</a:t>
            </a:r>
            <a:endParaRPr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星 5 1"/>
          <p:cNvSpPr>
            <a:spLocks noChangeAspect="1"/>
          </p:cNvSpPr>
          <p:nvPr/>
        </p:nvSpPr>
        <p:spPr>
          <a:xfrm>
            <a:off x="1984375" y="1899064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6" name="星 5 25"/>
          <p:cNvSpPr>
            <a:spLocks noChangeAspect="1"/>
          </p:cNvSpPr>
          <p:nvPr/>
        </p:nvSpPr>
        <p:spPr>
          <a:xfrm>
            <a:off x="2506663" y="1899064"/>
            <a:ext cx="273050" cy="273050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1" name="星 5 30"/>
          <p:cNvSpPr>
            <a:spLocks noChangeAspect="1"/>
          </p:cNvSpPr>
          <p:nvPr/>
        </p:nvSpPr>
        <p:spPr>
          <a:xfrm>
            <a:off x="3416300" y="1894301"/>
            <a:ext cx="274638" cy="274638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2" name="星 5 31"/>
          <p:cNvSpPr>
            <a:spLocks noChangeAspect="1"/>
          </p:cNvSpPr>
          <p:nvPr/>
        </p:nvSpPr>
        <p:spPr>
          <a:xfrm>
            <a:off x="4048125" y="1905414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148" name="テキスト ボックス 2"/>
          <p:cNvSpPr txBox="1">
            <a:spLocks noChangeArrowheads="1"/>
          </p:cNvSpPr>
          <p:nvPr/>
        </p:nvSpPr>
        <p:spPr bwMode="auto">
          <a:xfrm>
            <a:off x="1358900" y="1604963"/>
            <a:ext cx="5254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#75</a:t>
            </a:r>
            <a:endParaRPr lang="ja-JP" altLang="en-US" sz="1600"/>
          </a:p>
        </p:txBody>
      </p:sp>
      <p:sp>
        <p:nvSpPr>
          <p:cNvPr id="4149" name="テキスト ボックス 32"/>
          <p:cNvSpPr txBox="1">
            <a:spLocks noChangeArrowheads="1"/>
          </p:cNvSpPr>
          <p:nvPr/>
        </p:nvSpPr>
        <p:spPr bwMode="auto">
          <a:xfrm>
            <a:off x="2732088" y="1611313"/>
            <a:ext cx="5254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#76</a:t>
            </a:r>
            <a:endParaRPr lang="ja-JP" altLang="en-US" sz="1600"/>
          </a:p>
        </p:txBody>
      </p:sp>
      <p:sp>
        <p:nvSpPr>
          <p:cNvPr id="4150" name="テキスト ボックス 33"/>
          <p:cNvSpPr txBox="1">
            <a:spLocks noChangeArrowheads="1"/>
          </p:cNvSpPr>
          <p:nvPr/>
        </p:nvSpPr>
        <p:spPr bwMode="auto">
          <a:xfrm>
            <a:off x="4148138" y="1600200"/>
            <a:ext cx="5270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#77</a:t>
            </a:r>
            <a:endParaRPr lang="ja-JP" altLang="en-US" sz="1600"/>
          </a:p>
        </p:txBody>
      </p:sp>
      <p:sp>
        <p:nvSpPr>
          <p:cNvPr id="4151" name="テキスト ボックス 34"/>
          <p:cNvSpPr txBox="1">
            <a:spLocks noChangeArrowheads="1"/>
          </p:cNvSpPr>
          <p:nvPr/>
        </p:nvSpPr>
        <p:spPr bwMode="auto">
          <a:xfrm>
            <a:off x="5551488" y="1604963"/>
            <a:ext cx="5254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#78</a:t>
            </a:r>
            <a:endParaRPr lang="ja-JP" altLang="en-US" sz="1600"/>
          </a:p>
        </p:txBody>
      </p:sp>
      <p:sp>
        <p:nvSpPr>
          <p:cNvPr id="4152" name="テキスト ボックス 35"/>
          <p:cNvSpPr txBox="1">
            <a:spLocks noChangeArrowheads="1"/>
          </p:cNvSpPr>
          <p:nvPr/>
        </p:nvSpPr>
        <p:spPr bwMode="auto">
          <a:xfrm>
            <a:off x="6996113" y="1608138"/>
            <a:ext cx="5254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#79</a:t>
            </a:r>
            <a:endParaRPr lang="ja-JP" altLang="en-US" sz="1600"/>
          </a:p>
        </p:txBody>
      </p:sp>
      <p:sp>
        <p:nvSpPr>
          <p:cNvPr id="4153" name="テキスト ボックス 36"/>
          <p:cNvSpPr txBox="1">
            <a:spLocks noChangeArrowheads="1"/>
          </p:cNvSpPr>
          <p:nvPr/>
        </p:nvSpPr>
        <p:spPr bwMode="auto">
          <a:xfrm>
            <a:off x="8367713" y="1622425"/>
            <a:ext cx="5254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#80</a:t>
            </a:r>
            <a:endParaRPr lang="ja-JP" altLang="en-US" sz="1600"/>
          </a:p>
        </p:txBody>
      </p:sp>
      <p:sp>
        <p:nvSpPr>
          <p:cNvPr id="4154" name="テキスト ボックス 38"/>
          <p:cNvSpPr txBox="1">
            <a:spLocks noChangeArrowheads="1"/>
          </p:cNvSpPr>
          <p:nvPr/>
        </p:nvSpPr>
        <p:spPr bwMode="auto">
          <a:xfrm>
            <a:off x="9772650" y="1609725"/>
            <a:ext cx="5254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#81</a:t>
            </a:r>
            <a:endParaRPr lang="ja-JP" altLang="en-US" sz="1600"/>
          </a:p>
        </p:txBody>
      </p:sp>
      <p:sp>
        <p:nvSpPr>
          <p:cNvPr id="4155" name="テキスト ボックス 39"/>
          <p:cNvSpPr txBox="1">
            <a:spLocks noChangeArrowheads="1"/>
          </p:cNvSpPr>
          <p:nvPr/>
        </p:nvSpPr>
        <p:spPr bwMode="auto">
          <a:xfrm>
            <a:off x="11168063" y="1600200"/>
            <a:ext cx="5254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#82</a:t>
            </a:r>
            <a:endParaRPr lang="ja-JP" altLang="en-US" sz="1600"/>
          </a:p>
        </p:txBody>
      </p:sp>
      <p:sp>
        <p:nvSpPr>
          <p:cNvPr id="43" name="星 5 42"/>
          <p:cNvSpPr>
            <a:spLocks noChangeAspect="1"/>
          </p:cNvSpPr>
          <p:nvPr/>
        </p:nvSpPr>
        <p:spPr>
          <a:xfrm>
            <a:off x="5122863" y="1883189"/>
            <a:ext cx="274637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158" name="テキスト ボックス 3"/>
          <p:cNvSpPr txBox="1">
            <a:spLocks noChangeArrowheads="1"/>
          </p:cNvSpPr>
          <p:nvPr/>
        </p:nvSpPr>
        <p:spPr bwMode="auto">
          <a:xfrm>
            <a:off x="3319463" y="2140364"/>
            <a:ext cx="434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/>
              <a:t>AH</a:t>
            </a:r>
            <a:endParaRPr lang="ja-JP" altLang="en-US" sz="1400"/>
          </a:p>
        </p:txBody>
      </p:sp>
      <p:sp>
        <p:nvSpPr>
          <p:cNvPr id="52" name="星 5 51"/>
          <p:cNvSpPr>
            <a:spLocks noChangeAspect="1"/>
          </p:cNvSpPr>
          <p:nvPr/>
        </p:nvSpPr>
        <p:spPr>
          <a:xfrm>
            <a:off x="6343650" y="1902239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3" name="星 5 52"/>
          <p:cNvSpPr>
            <a:spLocks noChangeAspect="1"/>
          </p:cNvSpPr>
          <p:nvPr/>
        </p:nvSpPr>
        <p:spPr>
          <a:xfrm>
            <a:off x="6977063" y="1897476"/>
            <a:ext cx="273050" cy="274638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162" name="テキスト ボックス 53"/>
          <p:cNvSpPr txBox="1">
            <a:spLocks noChangeArrowheads="1"/>
          </p:cNvSpPr>
          <p:nvPr/>
        </p:nvSpPr>
        <p:spPr bwMode="auto">
          <a:xfrm>
            <a:off x="6262688" y="2132426"/>
            <a:ext cx="5341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dirty="0" smtClean="0"/>
              <a:t>AH?</a:t>
            </a:r>
            <a:endParaRPr lang="ja-JP" altLang="en-US" sz="1400" dirty="0"/>
          </a:p>
        </p:txBody>
      </p:sp>
      <p:sp>
        <p:nvSpPr>
          <p:cNvPr id="44" name="星 5 43"/>
          <p:cNvSpPr>
            <a:spLocks noChangeAspect="1"/>
          </p:cNvSpPr>
          <p:nvPr/>
        </p:nvSpPr>
        <p:spPr>
          <a:xfrm>
            <a:off x="5657850" y="1892714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8" name="星 5 77"/>
          <p:cNvSpPr>
            <a:spLocks noChangeAspect="1"/>
          </p:cNvSpPr>
          <p:nvPr/>
        </p:nvSpPr>
        <p:spPr>
          <a:xfrm>
            <a:off x="7851775" y="1930814"/>
            <a:ext cx="274638" cy="273050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9" name="星 5 78"/>
          <p:cNvSpPr>
            <a:spLocks noChangeAspect="1"/>
          </p:cNvSpPr>
          <p:nvPr/>
        </p:nvSpPr>
        <p:spPr>
          <a:xfrm>
            <a:off x="8483600" y="1924464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1" name="星 5 70"/>
          <p:cNvSpPr>
            <a:spLocks noChangeAspect="1"/>
          </p:cNvSpPr>
          <p:nvPr/>
        </p:nvSpPr>
        <p:spPr>
          <a:xfrm>
            <a:off x="932113" y="1978894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87" name="右矢印 86"/>
          <p:cNvSpPr/>
          <p:nvPr/>
        </p:nvSpPr>
        <p:spPr>
          <a:xfrm>
            <a:off x="1910080" y="2984700"/>
            <a:ext cx="4022408" cy="5810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PDCP/RLC/MAC (common to NSA and SA, including CA within NR)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88" name="右矢印 87"/>
          <p:cNvSpPr/>
          <p:nvPr/>
        </p:nvSpPr>
        <p:spPr>
          <a:xfrm>
            <a:off x="1910080" y="3624844"/>
            <a:ext cx="4022408" cy="630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RRC procedures for NSA including UE capability coordination and CA configuration within NR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92" name="右矢印 91"/>
          <p:cNvSpPr/>
          <p:nvPr/>
        </p:nvSpPr>
        <p:spPr>
          <a:xfrm>
            <a:off x="1941386" y="4540415"/>
            <a:ext cx="2609977" cy="6893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>
                <a:solidFill>
                  <a:schemeClr val="tx1"/>
                </a:solidFill>
              </a:rPr>
              <a:t>System information </a:t>
            </a:r>
            <a:r>
              <a:rPr lang="en-US" altLang="ja-JP" sz="1200" dirty="0" smtClean="0">
                <a:solidFill>
                  <a:schemeClr val="tx1"/>
                </a:solidFill>
              </a:rPr>
              <a:t>design at least for NSA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93" name="右矢印 92"/>
          <p:cNvSpPr/>
          <p:nvPr/>
        </p:nvSpPr>
        <p:spPr>
          <a:xfrm>
            <a:off x="4613465" y="2618940"/>
            <a:ext cx="4226815" cy="5810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PDCP and new ASL specific to SA (e.g. flow based </a:t>
            </a:r>
            <a:r>
              <a:rPr lang="en-US" altLang="ja-JP" sz="1200" dirty="0" err="1" smtClean="0">
                <a:solidFill>
                  <a:schemeClr val="tx1"/>
                </a:solidFill>
              </a:rPr>
              <a:t>QoS</a:t>
            </a:r>
            <a:r>
              <a:rPr lang="en-US" altLang="ja-JP" sz="1200" dirty="0" smtClean="0">
                <a:solidFill>
                  <a:schemeClr val="tx1"/>
                </a:solidFill>
              </a:rPr>
              <a:t>)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94" name="右矢印 93"/>
          <p:cNvSpPr/>
          <p:nvPr/>
        </p:nvSpPr>
        <p:spPr>
          <a:xfrm>
            <a:off x="1069432" y="2234714"/>
            <a:ext cx="2188118" cy="4285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Stage-2 for NSA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95" name="右矢印 94"/>
          <p:cNvSpPr/>
          <p:nvPr/>
        </p:nvSpPr>
        <p:spPr>
          <a:xfrm>
            <a:off x="1088195" y="2589081"/>
            <a:ext cx="3463167" cy="4648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Stage-2 for SA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96" name="右矢印 95"/>
          <p:cNvSpPr/>
          <p:nvPr/>
        </p:nvSpPr>
        <p:spPr>
          <a:xfrm>
            <a:off x="4613465" y="4546701"/>
            <a:ext cx="4144773" cy="6893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Additional system </a:t>
            </a:r>
            <a:r>
              <a:rPr lang="en-US" altLang="ja-JP" sz="1200" dirty="0">
                <a:solidFill>
                  <a:schemeClr val="tx1"/>
                </a:solidFill>
              </a:rPr>
              <a:t>information </a:t>
            </a:r>
            <a:r>
              <a:rPr lang="en-US" altLang="ja-JP" sz="1200" dirty="0" smtClean="0">
                <a:solidFill>
                  <a:schemeClr val="tx1"/>
                </a:solidFill>
              </a:rPr>
              <a:t>design for SA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97" name="右矢印 96"/>
          <p:cNvSpPr/>
          <p:nvPr/>
        </p:nvSpPr>
        <p:spPr>
          <a:xfrm>
            <a:off x="1935290" y="5127105"/>
            <a:ext cx="3997198" cy="6893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Secondary Node (NR) mobility including multi-beam operation (some parts are common to SA)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98" name="右矢印 97"/>
          <p:cNvSpPr/>
          <p:nvPr/>
        </p:nvSpPr>
        <p:spPr>
          <a:xfrm>
            <a:off x="6076950" y="2244485"/>
            <a:ext cx="1322324" cy="5810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ASN.1 freeze for NSA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99" name="右矢印 98"/>
          <p:cNvSpPr/>
          <p:nvPr/>
        </p:nvSpPr>
        <p:spPr>
          <a:xfrm>
            <a:off x="8899398" y="2250581"/>
            <a:ext cx="1322324" cy="5810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ASN.1 freeze for SA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100" name="星 5 99"/>
          <p:cNvSpPr>
            <a:spLocks noChangeAspect="1"/>
          </p:cNvSpPr>
          <p:nvPr/>
        </p:nvSpPr>
        <p:spPr>
          <a:xfrm>
            <a:off x="9623552" y="1918368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1" name="星 5 100"/>
          <p:cNvSpPr>
            <a:spLocks noChangeAspect="1"/>
          </p:cNvSpPr>
          <p:nvPr/>
        </p:nvSpPr>
        <p:spPr>
          <a:xfrm>
            <a:off x="10369423" y="1924718"/>
            <a:ext cx="274638" cy="273050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2" name="星 5 101"/>
          <p:cNvSpPr>
            <a:spLocks noChangeAspect="1"/>
          </p:cNvSpPr>
          <p:nvPr/>
        </p:nvSpPr>
        <p:spPr>
          <a:xfrm>
            <a:off x="11001248" y="1918368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3" name="右矢印 102"/>
          <p:cNvSpPr/>
          <p:nvPr/>
        </p:nvSpPr>
        <p:spPr>
          <a:xfrm>
            <a:off x="4613465" y="5526959"/>
            <a:ext cx="4180841" cy="6893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Additional mobility required for SA including NR UE state machine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104" name="右矢印 103"/>
          <p:cNvSpPr/>
          <p:nvPr/>
        </p:nvSpPr>
        <p:spPr>
          <a:xfrm>
            <a:off x="4613465" y="4019732"/>
            <a:ext cx="4226815" cy="630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RRC procedures for SA including access control and NW slicing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105" name="右矢印 104"/>
          <p:cNvSpPr/>
          <p:nvPr/>
        </p:nvSpPr>
        <p:spPr>
          <a:xfrm>
            <a:off x="1954520" y="5994585"/>
            <a:ext cx="3859699" cy="5319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Measurements required for NSA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106" name="右矢印 105"/>
          <p:cNvSpPr/>
          <p:nvPr/>
        </p:nvSpPr>
        <p:spPr>
          <a:xfrm>
            <a:off x="4613465" y="6311019"/>
            <a:ext cx="4078701" cy="530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Additional measurements required for SA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5702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表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827767"/>
              </p:ext>
            </p:extLst>
          </p:nvPr>
        </p:nvGraphicFramePr>
        <p:xfrm>
          <a:off x="425450" y="993013"/>
          <a:ext cx="11220448" cy="524141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610224"/>
                <a:gridCol w="5610224"/>
              </a:tblGrid>
              <a:tr h="39628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 smtClean="0"/>
                        <a:t>Features for Dec 2017 early drop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 smtClean="0">
                          <a:solidFill>
                            <a:schemeClr val="lt1"/>
                          </a:solidFill>
                        </a:rPr>
                        <a:t>Features</a:t>
                      </a:r>
                      <a:r>
                        <a:rPr kumimoji="1" lang="en-US" altLang="ja-JP" sz="2000" baseline="0" dirty="0" smtClean="0">
                          <a:solidFill>
                            <a:schemeClr val="lt1"/>
                          </a:solidFill>
                        </a:rPr>
                        <a:t> for Phase 1 (beyond Dec 2017)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</a:tr>
              <a:tr h="484513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dirty="0" smtClean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2000" dirty="0" smtClean="0">
                          <a:solidFill>
                            <a:schemeClr val="tx1"/>
                          </a:solidFill>
                        </a:rPr>
                        <a:t>Layer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 2 protocols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PDCP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RLC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MAC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Minimum System Information required for NSA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Secondary Node (NR) mobility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beam level mobility is included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Measurements required for NSA, including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NR measurements for UE in LTE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Measurements for Secondary Node mobility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RRC procedures for NSA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UE capability coordination is included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Carrier Aggregation with NR for Secondary Node (i.e. only 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PSCell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SCell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dirty="0" smtClean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2000" dirty="0" smtClean="0">
                          <a:solidFill>
                            <a:schemeClr val="tx1"/>
                          </a:solidFill>
                        </a:rPr>
                        <a:t>New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 AS layer for flow based 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QoS</a:t>
                      </a:r>
                      <a:endParaRPr kumimoji="1" lang="en-US" altLang="ja-JP" sz="20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Additional System Information for SA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Additional mobility required for SA, including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NR UE state machines and relevant mobility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NR paging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Additional measurements for SA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Additional RRC procedures for SA, including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access control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security key management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Network slicing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</a:tr>
            </a:tbl>
          </a:graphicData>
        </a:graphic>
      </p:graphicFrame>
      <p:cxnSp>
        <p:nvCxnSpPr>
          <p:cNvPr id="213" name="Straight Connector 212"/>
          <p:cNvCxnSpPr/>
          <p:nvPr/>
        </p:nvCxnSpPr>
        <p:spPr bwMode="auto">
          <a:xfrm>
            <a:off x="-1712913" y="1312863"/>
            <a:ext cx="0" cy="519112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132" name="Rectangle 2"/>
          <p:cNvSpPr>
            <a:spLocks noGrp="1" noChangeArrowheads="1"/>
          </p:cNvSpPr>
          <p:nvPr>
            <p:ph type="title"/>
          </p:nvPr>
        </p:nvSpPr>
        <p:spPr>
          <a:xfrm>
            <a:off x="239713" y="101600"/>
            <a:ext cx="10218737" cy="576263"/>
          </a:xfrm>
        </p:spPr>
        <p:txBody>
          <a:bodyPr/>
          <a:lstStyle/>
          <a:p>
            <a:pPr eaLnBrk="1" hangingPunct="1"/>
            <a:r>
              <a:rPr lang="en-GB" altLang="ja-JP" dirty="0" smtClean="0"/>
              <a:t>RAN2 work prioritisation</a:t>
            </a:r>
          </a:p>
        </p:txBody>
      </p:sp>
    </p:spTree>
    <p:extLst>
      <p:ext uri="{BB962C8B-B14F-4D97-AF65-F5344CB8AC3E}">
        <p14:creationId xmlns:p14="http://schemas.microsoft.com/office/powerpoint/2010/main" val="4761084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表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283690"/>
              </p:ext>
            </p:extLst>
          </p:nvPr>
        </p:nvGraphicFramePr>
        <p:xfrm>
          <a:off x="425450" y="822325"/>
          <a:ext cx="11220448" cy="594245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02556"/>
                <a:gridCol w="1402556"/>
                <a:gridCol w="1402556"/>
                <a:gridCol w="1402556"/>
                <a:gridCol w="1402556"/>
                <a:gridCol w="1402556"/>
                <a:gridCol w="1402556"/>
                <a:gridCol w="1402556"/>
              </a:tblGrid>
              <a:tr h="396287"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 smtClean="0"/>
                        <a:t>2017 (C.Y.)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 smtClean="0"/>
                        <a:t>2018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690087">
                <a:tc>
                  <a:txBody>
                    <a:bodyPr/>
                    <a:lstStyle/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</a:tr>
              <a:tr h="4845130">
                <a:tc>
                  <a:txBody>
                    <a:bodyPr/>
                    <a:lstStyle/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en-US" altLang="ja-JP" sz="2000" dirty="0" smtClean="0"/>
                    </a:p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</a:tr>
            </a:tbl>
          </a:graphicData>
        </a:graphic>
      </p:graphicFrame>
      <p:cxnSp>
        <p:nvCxnSpPr>
          <p:cNvPr id="213" name="Straight Connector 212"/>
          <p:cNvCxnSpPr/>
          <p:nvPr/>
        </p:nvCxnSpPr>
        <p:spPr bwMode="auto">
          <a:xfrm>
            <a:off x="-1712913" y="1312863"/>
            <a:ext cx="0" cy="519112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132" name="Rectangle 2"/>
          <p:cNvSpPr>
            <a:spLocks noGrp="1" noChangeArrowheads="1"/>
          </p:cNvSpPr>
          <p:nvPr>
            <p:ph type="title"/>
          </p:nvPr>
        </p:nvSpPr>
        <p:spPr>
          <a:xfrm>
            <a:off x="239713" y="101600"/>
            <a:ext cx="10218737" cy="576263"/>
          </a:xfrm>
        </p:spPr>
        <p:txBody>
          <a:bodyPr/>
          <a:lstStyle/>
          <a:p>
            <a:pPr eaLnBrk="1" hangingPunct="1"/>
            <a:r>
              <a:rPr lang="en-GB" altLang="ja-JP" dirty="0" smtClean="0"/>
              <a:t>RAN3 Time Plan</a:t>
            </a:r>
          </a:p>
        </p:txBody>
      </p:sp>
      <p:sp>
        <p:nvSpPr>
          <p:cNvPr id="4133" name="正方形/長方形 73"/>
          <p:cNvSpPr>
            <a:spLocks noChangeArrowheads="1"/>
          </p:cNvSpPr>
          <p:nvPr/>
        </p:nvSpPr>
        <p:spPr bwMode="auto">
          <a:xfrm>
            <a:off x="-42863" y="1907001"/>
            <a:ext cx="88517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GB" altLang="ja-JP" b="1" dirty="0" smtClean="0"/>
              <a:t>RAN3</a:t>
            </a:r>
            <a:endParaRPr lang="ja-JP" altLang="en-US" b="1" dirty="0"/>
          </a:p>
        </p:txBody>
      </p:sp>
      <p:sp>
        <p:nvSpPr>
          <p:cNvPr id="4138" name="正方形/長方形 2"/>
          <p:cNvSpPr>
            <a:spLocks noChangeArrowheads="1"/>
          </p:cNvSpPr>
          <p:nvPr/>
        </p:nvSpPr>
        <p:spPr bwMode="auto">
          <a:xfrm>
            <a:off x="-14288" y="1079500"/>
            <a:ext cx="74295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GB" altLang="ja-JP" b="1"/>
              <a:t>RAN</a:t>
            </a:r>
            <a:endParaRPr lang="ja-JP" altLang="en-US" b="1"/>
          </a:p>
        </p:txBody>
      </p:sp>
      <p:sp>
        <p:nvSpPr>
          <p:cNvPr id="29" name="左右矢印 28"/>
          <p:cNvSpPr/>
          <p:nvPr/>
        </p:nvSpPr>
        <p:spPr>
          <a:xfrm>
            <a:off x="1621630" y="1279525"/>
            <a:ext cx="7223919" cy="4572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dirty="0">
                <a:solidFill>
                  <a:schemeClr val="tx1"/>
                </a:solidFill>
              </a:rPr>
              <a:t>Rel-15</a:t>
            </a:r>
            <a:endParaRPr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25" name="左矢印 24"/>
          <p:cNvSpPr/>
          <p:nvPr/>
        </p:nvSpPr>
        <p:spPr>
          <a:xfrm>
            <a:off x="8855075" y="1279525"/>
            <a:ext cx="2790825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dirty="0">
                <a:solidFill>
                  <a:schemeClr val="tx1"/>
                </a:solidFill>
              </a:rPr>
              <a:t>Rel-16</a:t>
            </a:r>
            <a:endParaRPr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星 5 1"/>
          <p:cNvSpPr>
            <a:spLocks noChangeAspect="1"/>
          </p:cNvSpPr>
          <p:nvPr/>
        </p:nvSpPr>
        <p:spPr>
          <a:xfrm>
            <a:off x="1984375" y="1899064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6" name="星 5 25"/>
          <p:cNvSpPr>
            <a:spLocks noChangeAspect="1"/>
          </p:cNvSpPr>
          <p:nvPr/>
        </p:nvSpPr>
        <p:spPr>
          <a:xfrm>
            <a:off x="2506663" y="1899064"/>
            <a:ext cx="273050" cy="273050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1" name="星 5 30"/>
          <p:cNvSpPr>
            <a:spLocks noChangeAspect="1"/>
          </p:cNvSpPr>
          <p:nvPr/>
        </p:nvSpPr>
        <p:spPr>
          <a:xfrm>
            <a:off x="3416300" y="1894301"/>
            <a:ext cx="274638" cy="274638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2" name="星 5 31"/>
          <p:cNvSpPr>
            <a:spLocks noChangeAspect="1"/>
          </p:cNvSpPr>
          <p:nvPr/>
        </p:nvSpPr>
        <p:spPr>
          <a:xfrm>
            <a:off x="4048125" y="1905414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148" name="テキスト ボックス 2"/>
          <p:cNvSpPr txBox="1">
            <a:spLocks noChangeArrowheads="1"/>
          </p:cNvSpPr>
          <p:nvPr/>
        </p:nvSpPr>
        <p:spPr bwMode="auto">
          <a:xfrm>
            <a:off x="1358900" y="1604963"/>
            <a:ext cx="5254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#75</a:t>
            </a:r>
            <a:endParaRPr lang="ja-JP" altLang="en-US" sz="1600"/>
          </a:p>
        </p:txBody>
      </p:sp>
      <p:sp>
        <p:nvSpPr>
          <p:cNvPr id="4149" name="テキスト ボックス 32"/>
          <p:cNvSpPr txBox="1">
            <a:spLocks noChangeArrowheads="1"/>
          </p:cNvSpPr>
          <p:nvPr/>
        </p:nvSpPr>
        <p:spPr bwMode="auto">
          <a:xfrm>
            <a:off x="2732088" y="1611313"/>
            <a:ext cx="5254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#76</a:t>
            </a:r>
            <a:endParaRPr lang="ja-JP" altLang="en-US" sz="1600"/>
          </a:p>
        </p:txBody>
      </p:sp>
      <p:sp>
        <p:nvSpPr>
          <p:cNvPr id="4150" name="テキスト ボックス 33"/>
          <p:cNvSpPr txBox="1">
            <a:spLocks noChangeArrowheads="1"/>
          </p:cNvSpPr>
          <p:nvPr/>
        </p:nvSpPr>
        <p:spPr bwMode="auto">
          <a:xfrm>
            <a:off x="4148138" y="1600200"/>
            <a:ext cx="5270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#77</a:t>
            </a:r>
            <a:endParaRPr lang="ja-JP" altLang="en-US" sz="1600"/>
          </a:p>
        </p:txBody>
      </p:sp>
      <p:sp>
        <p:nvSpPr>
          <p:cNvPr id="4151" name="テキスト ボックス 34"/>
          <p:cNvSpPr txBox="1">
            <a:spLocks noChangeArrowheads="1"/>
          </p:cNvSpPr>
          <p:nvPr/>
        </p:nvSpPr>
        <p:spPr bwMode="auto">
          <a:xfrm>
            <a:off x="5551488" y="1604963"/>
            <a:ext cx="5254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#78</a:t>
            </a:r>
            <a:endParaRPr lang="ja-JP" altLang="en-US" sz="1600"/>
          </a:p>
        </p:txBody>
      </p:sp>
      <p:sp>
        <p:nvSpPr>
          <p:cNvPr id="4152" name="テキスト ボックス 35"/>
          <p:cNvSpPr txBox="1">
            <a:spLocks noChangeArrowheads="1"/>
          </p:cNvSpPr>
          <p:nvPr/>
        </p:nvSpPr>
        <p:spPr bwMode="auto">
          <a:xfrm>
            <a:off x="6996113" y="1608138"/>
            <a:ext cx="5254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#79</a:t>
            </a:r>
            <a:endParaRPr lang="ja-JP" altLang="en-US" sz="1600"/>
          </a:p>
        </p:txBody>
      </p:sp>
      <p:sp>
        <p:nvSpPr>
          <p:cNvPr id="4153" name="テキスト ボックス 36"/>
          <p:cNvSpPr txBox="1">
            <a:spLocks noChangeArrowheads="1"/>
          </p:cNvSpPr>
          <p:nvPr/>
        </p:nvSpPr>
        <p:spPr bwMode="auto">
          <a:xfrm>
            <a:off x="8367713" y="1622425"/>
            <a:ext cx="5254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#80</a:t>
            </a:r>
            <a:endParaRPr lang="ja-JP" altLang="en-US" sz="1600"/>
          </a:p>
        </p:txBody>
      </p:sp>
      <p:sp>
        <p:nvSpPr>
          <p:cNvPr id="4154" name="テキスト ボックス 38"/>
          <p:cNvSpPr txBox="1">
            <a:spLocks noChangeArrowheads="1"/>
          </p:cNvSpPr>
          <p:nvPr/>
        </p:nvSpPr>
        <p:spPr bwMode="auto">
          <a:xfrm>
            <a:off x="9772650" y="1609725"/>
            <a:ext cx="5254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#81</a:t>
            </a:r>
            <a:endParaRPr lang="ja-JP" altLang="en-US" sz="1600"/>
          </a:p>
        </p:txBody>
      </p:sp>
      <p:sp>
        <p:nvSpPr>
          <p:cNvPr id="4155" name="テキスト ボックス 39"/>
          <p:cNvSpPr txBox="1">
            <a:spLocks noChangeArrowheads="1"/>
          </p:cNvSpPr>
          <p:nvPr/>
        </p:nvSpPr>
        <p:spPr bwMode="auto">
          <a:xfrm>
            <a:off x="11168063" y="1600200"/>
            <a:ext cx="5254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#82</a:t>
            </a:r>
            <a:endParaRPr lang="ja-JP" altLang="en-US" sz="1600"/>
          </a:p>
        </p:txBody>
      </p:sp>
      <p:sp>
        <p:nvSpPr>
          <p:cNvPr id="43" name="星 5 42"/>
          <p:cNvSpPr>
            <a:spLocks noChangeAspect="1"/>
          </p:cNvSpPr>
          <p:nvPr/>
        </p:nvSpPr>
        <p:spPr>
          <a:xfrm>
            <a:off x="5122863" y="1883189"/>
            <a:ext cx="274637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158" name="テキスト ボックス 3"/>
          <p:cNvSpPr txBox="1">
            <a:spLocks noChangeArrowheads="1"/>
          </p:cNvSpPr>
          <p:nvPr/>
        </p:nvSpPr>
        <p:spPr bwMode="auto">
          <a:xfrm>
            <a:off x="3319463" y="2140364"/>
            <a:ext cx="434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/>
              <a:t>AH</a:t>
            </a:r>
            <a:endParaRPr lang="ja-JP" altLang="en-US" sz="1400"/>
          </a:p>
        </p:txBody>
      </p:sp>
      <p:sp>
        <p:nvSpPr>
          <p:cNvPr id="52" name="星 5 51"/>
          <p:cNvSpPr>
            <a:spLocks noChangeAspect="1"/>
          </p:cNvSpPr>
          <p:nvPr/>
        </p:nvSpPr>
        <p:spPr>
          <a:xfrm>
            <a:off x="6343650" y="1902239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3" name="星 5 52"/>
          <p:cNvSpPr>
            <a:spLocks noChangeAspect="1"/>
          </p:cNvSpPr>
          <p:nvPr/>
        </p:nvSpPr>
        <p:spPr>
          <a:xfrm>
            <a:off x="6977063" y="1897476"/>
            <a:ext cx="273050" cy="274638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162" name="テキスト ボックス 53"/>
          <p:cNvSpPr txBox="1">
            <a:spLocks noChangeArrowheads="1"/>
          </p:cNvSpPr>
          <p:nvPr/>
        </p:nvSpPr>
        <p:spPr bwMode="auto">
          <a:xfrm>
            <a:off x="6262688" y="2132426"/>
            <a:ext cx="5341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dirty="0" smtClean="0"/>
              <a:t>AH?</a:t>
            </a:r>
            <a:endParaRPr lang="ja-JP" altLang="en-US" sz="1400" dirty="0"/>
          </a:p>
        </p:txBody>
      </p:sp>
      <p:sp>
        <p:nvSpPr>
          <p:cNvPr id="44" name="星 5 43"/>
          <p:cNvSpPr>
            <a:spLocks noChangeAspect="1"/>
          </p:cNvSpPr>
          <p:nvPr/>
        </p:nvSpPr>
        <p:spPr>
          <a:xfrm>
            <a:off x="5657850" y="1892714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8" name="星 5 77"/>
          <p:cNvSpPr>
            <a:spLocks noChangeAspect="1"/>
          </p:cNvSpPr>
          <p:nvPr/>
        </p:nvSpPr>
        <p:spPr>
          <a:xfrm>
            <a:off x="7851775" y="1930814"/>
            <a:ext cx="274638" cy="273050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9" name="星 5 78"/>
          <p:cNvSpPr>
            <a:spLocks noChangeAspect="1"/>
          </p:cNvSpPr>
          <p:nvPr/>
        </p:nvSpPr>
        <p:spPr>
          <a:xfrm>
            <a:off x="8483600" y="1924464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1" name="星 5 70"/>
          <p:cNvSpPr>
            <a:spLocks noChangeAspect="1"/>
          </p:cNvSpPr>
          <p:nvPr/>
        </p:nvSpPr>
        <p:spPr>
          <a:xfrm>
            <a:off x="932113" y="1978894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95" name="右矢印 94"/>
          <p:cNvSpPr/>
          <p:nvPr/>
        </p:nvSpPr>
        <p:spPr>
          <a:xfrm>
            <a:off x="1900995" y="2244485"/>
            <a:ext cx="4031493" cy="5871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Xx-C IF based on LTE DC procedures over X2-C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99" name="右矢印 98"/>
          <p:cNvSpPr/>
          <p:nvPr/>
        </p:nvSpPr>
        <p:spPr>
          <a:xfrm>
            <a:off x="8899398" y="2250581"/>
            <a:ext cx="1322324" cy="5810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ASN.1 freeze for SA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100" name="星 5 99"/>
          <p:cNvSpPr>
            <a:spLocks noChangeAspect="1"/>
          </p:cNvSpPr>
          <p:nvPr/>
        </p:nvSpPr>
        <p:spPr>
          <a:xfrm>
            <a:off x="9623552" y="1918368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1" name="星 5 100"/>
          <p:cNvSpPr>
            <a:spLocks noChangeAspect="1"/>
          </p:cNvSpPr>
          <p:nvPr/>
        </p:nvSpPr>
        <p:spPr>
          <a:xfrm>
            <a:off x="10369423" y="1924718"/>
            <a:ext cx="274638" cy="273050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2" name="星 5 101"/>
          <p:cNvSpPr>
            <a:spLocks noChangeAspect="1"/>
          </p:cNvSpPr>
          <p:nvPr/>
        </p:nvSpPr>
        <p:spPr>
          <a:xfrm>
            <a:off x="11001248" y="1918368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4" name="右矢印 103"/>
          <p:cNvSpPr/>
          <p:nvPr/>
        </p:nvSpPr>
        <p:spPr>
          <a:xfrm>
            <a:off x="1911155" y="4279220"/>
            <a:ext cx="6929125" cy="630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NG-C/U IF including NW slicing support and flow based </a:t>
            </a:r>
            <a:r>
              <a:rPr lang="en-US" altLang="ja-JP" sz="1200" dirty="0" err="1" smtClean="0">
                <a:solidFill>
                  <a:schemeClr val="tx1"/>
                </a:solidFill>
              </a:rPr>
              <a:t>QoS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47" name="右矢印 46"/>
          <p:cNvSpPr/>
          <p:nvPr/>
        </p:nvSpPr>
        <p:spPr>
          <a:xfrm>
            <a:off x="1911155" y="2925205"/>
            <a:ext cx="4031493" cy="5871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Xx-U IF based on LTE DC procedures over X2-U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右矢印 47"/>
          <p:cNvSpPr/>
          <p:nvPr/>
        </p:nvSpPr>
        <p:spPr>
          <a:xfrm>
            <a:off x="1911155" y="5041220"/>
            <a:ext cx="6929125" cy="630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err="1" smtClean="0">
                <a:solidFill>
                  <a:schemeClr val="tx1"/>
                </a:solidFill>
              </a:rPr>
              <a:t>Xn</a:t>
            </a:r>
            <a:r>
              <a:rPr lang="en-US" altLang="ja-JP" sz="1200" dirty="0" smtClean="0">
                <a:solidFill>
                  <a:schemeClr val="tx1"/>
                </a:solidFill>
              </a:rPr>
              <a:t>-C/U IF including intra-NR and inter-RAT mobility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39" name="右矢印 38"/>
          <p:cNvSpPr/>
          <p:nvPr/>
        </p:nvSpPr>
        <p:spPr>
          <a:xfrm>
            <a:off x="1911155" y="3584490"/>
            <a:ext cx="6929125" cy="630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Higher layer split for CU-DU split RAN architecture</a:t>
            </a:r>
          </a:p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(higher priority is set to NSA specific aspects if any)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41" name="右矢印 40"/>
          <p:cNvSpPr/>
          <p:nvPr/>
        </p:nvSpPr>
        <p:spPr>
          <a:xfrm>
            <a:off x="1906753" y="2923071"/>
            <a:ext cx="4031493" cy="5871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200" dirty="0" smtClean="0">
                <a:solidFill>
                  <a:schemeClr val="tx1"/>
                </a:solidFill>
              </a:rPr>
              <a:t>Xx-C IF based on LTE DC procedures over X2-C</a:t>
            </a:r>
            <a:endParaRPr lang="ja-JP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6248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表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543778"/>
              </p:ext>
            </p:extLst>
          </p:nvPr>
        </p:nvGraphicFramePr>
        <p:xfrm>
          <a:off x="425450" y="993013"/>
          <a:ext cx="11220448" cy="524141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610224"/>
                <a:gridCol w="5610224"/>
              </a:tblGrid>
              <a:tr h="39628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 smtClean="0"/>
                        <a:t>Features for Dec 2017 early drop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 smtClean="0">
                          <a:solidFill>
                            <a:schemeClr val="lt1"/>
                          </a:solidFill>
                        </a:rPr>
                        <a:t>Features</a:t>
                      </a:r>
                      <a:r>
                        <a:rPr kumimoji="1" lang="en-US" altLang="ja-JP" sz="2000" baseline="0" dirty="0" smtClean="0">
                          <a:solidFill>
                            <a:schemeClr val="lt1"/>
                          </a:solidFill>
                        </a:rPr>
                        <a:t> for Phase 1 (beyond Dec 2017)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</a:tr>
              <a:tr h="484513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dirty="0" smtClean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2000" dirty="0" smtClean="0">
                          <a:solidFill>
                            <a:schemeClr val="tx1"/>
                          </a:solidFill>
                        </a:rPr>
                        <a:t>Xx-C/U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 interface for EN-DC (option 3) operation, including;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SgNB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 addition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SgNB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 modification (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MeNB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SgNB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 initiated)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Intra-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MeNB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 HO involving SCG change</a:t>
                      </a:r>
                      <a:endParaRPr kumimoji="1" lang="en-US" altLang="ja-JP" sz="2000" baseline="0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SgNB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 release (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MeNB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SgNB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 initiated)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MeNB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 to 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eNB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 change and vice versa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SCG change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Inter-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MeNB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 HO w/o 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SgNB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 change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Higher layer split for CU-DU split RAN architecture</a:t>
                      </a:r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(for EN-DC operation)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dirty="0" smtClean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2000" dirty="0" smtClean="0">
                          <a:solidFill>
                            <a:schemeClr val="tx1"/>
                          </a:solidFill>
                        </a:rPr>
                        <a:t>NG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Xn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 interface for;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Standalone NR operation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Flow based </a:t>
                      </a:r>
                      <a:r>
                        <a:rPr kumimoji="1" lang="en-US" altLang="ja-JP" sz="2000" baseline="0" dirty="0" err="1" smtClean="0">
                          <a:solidFill>
                            <a:schemeClr val="tx1"/>
                          </a:solidFill>
                        </a:rPr>
                        <a:t>Qos</a:t>
                      </a:r>
                      <a:endParaRPr kumimoji="1" lang="en-US" altLang="ja-JP" sz="20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Intra-NR mobility for connected/inactive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Inter-RAT mobility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　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- Network slicing</a:t>
                      </a:r>
                    </a:p>
                    <a:p>
                      <a:pPr algn="l"/>
                      <a:r>
                        <a:rPr kumimoji="1" lang="ja-JP" altLang="en-US" sz="2000" baseline="0" dirty="0" smtClean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2000" baseline="0" dirty="0" smtClean="0">
                          <a:solidFill>
                            <a:schemeClr val="tx1"/>
                          </a:solidFill>
                        </a:rPr>
                        <a:t>Higher layer split for CU-DU split RAN architecture (for Standalone NR operation, if there is delta from EN-DC)</a:t>
                      </a:r>
                    </a:p>
                  </a:txBody>
                  <a:tcPr marT="45721" marB="45721"/>
                </a:tc>
              </a:tr>
            </a:tbl>
          </a:graphicData>
        </a:graphic>
      </p:graphicFrame>
      <p:cxnSp>
        <p:nvCxnSpPr>
          <p:cNvPr id="213" name="Straight Connector 212"/>
          <p:cNvCxnSpPr/>
          <p:nvPr/>
        </p:nvCxnSpPr>
        <p:spPr bwMode="auto">
          <a:xfrm>
            <a:off x="-1712913" y="1312863"/>
            <a:ext cx="0" cy="519112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132" name="Rectangle 2"/>
          <p:cNvSpPr>
            <a:spLocks noGrp="1" noChangeArrowheads="1"/>
          </p:cNvSpPr>
          <p:nvPr>
            <p:ph type="title"/>
          </p:nvPr>
        </p:nvSpPr>
        <p:spPr>
          <a:xfrm>
            <a:off x="239713" y="101600"/>
            <a:ext cx="10218737" cy="576263"/>
          </a:xfrm>
        </p:spPr>
        <p:txBody>
          <a:bodyPr/>
          <a:lstStyle/>
          <a:p>
            <a:pPr eaLnBrk="1" hangingPunct="1"/>
            <a:r>
              <a:rPr lang="en-GB" altLang="ja-JP" dirty="0" smtClean="0"/>
              <a:t>RAN3 work prioritisation</a:t>
            </a:r>
          </a:p>
        </p:txBody>
      </p:sp>
    </p:spTree>
    <p:extLst>
      <p:ext uri="{BB962C8B-B14F-4D97-AF65-F5344CB8AC3E}">
        <p14:creationId xmlns:p14="http://schemas.microsoft.com/office/powerpoint/2010/main" val="40813411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直線コネクタ 82"/>
          <p:cNvCxnSpPr/>
          <p:nvPr/>
        </p:nvCxnSpPr>
        <p:spPr>
          <a:xfrm>
            <a:off x="5750648" y="2079625"/>
            <a:ext cx="12700" cy="3683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表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7270045"/>
              </p:ext>
            </p:extLst>
          </p:nvPr>
        </p:nvGraphicFramePr>
        <p:xfrm>
          <a:off x="425450" y="822324"/>
          <a:ext cx="11220448" cy="581538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02556"/>
                <a:gridCol w="1402556"/>
                <a:gridCol w="1402556"/>
                <a:gridCol w="1402556"/>
                <a:gridCol w="1402556"/>
                <a:gridCol w="1402556"/>
                <a:gridCol w="1402556"/>
                <a:gridCol w="1402556"/>
              </a:tblGrid>
              <a:tr h="474993"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 smtClean="0"/>
                        <a:t>2017 (C.Y.)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 smtClean="0"/>
                        <a:t>2018</a:t>
                      </a:r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5733">
                <a:tc>
                  <a:txBody>
                    <a:bodyPr/>
                    <a:lstStyle/>
                    <a:p>
                      <a:pPr algn="ctr"/>
                      <a:endParaRPr kumimoji="1" lang="en-US" altLang="ja-JP" sz="1400" dirty="0" smtClean="0"/>
                    </a:p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</a:tr>
              <a:tr h="1625145">
                <a:tc>
                  <a:txBody>
                    <a:bodyPr/>
                    <a:lstStyle/>
                    <a:p>
                      <a:pPr algn="ctr"/>
                      <a:endParaRPr kumimoji="1" lang="en-US" altLang="ja-JP" sz="500" dirty="0" smtClean="0"/>
                    </a:p>
                    <a:p>
                      <a:pPr algn="ctr"/>
                      <a:endParaRPr kumimoji="1" lang="en-US" altLang="ja-JP" sz="500" dirty="0" smtClean="0"/>
                    </a:p>
                    <a:p>
                      <a:pPr algn="ctr"/>
                      <a:endParaRPr kumimoji="1" lang="en-US" altLang="ja-JP" sz="500" dirty="0" smtClean="0"/>
                    </a:p>
                    <a:p>
                      <a:pPr algn="ctr"/>
                      <a:endParaRPr kumimoji="1" lang="en-US" altLang="ja-JP" sz="500" dirty="0" smtClean="0"/>
                    </a:p>
                    <a:p>
                      <a:pPr algn="ctr"/>
                      <a:endParaRPr kumimoji="1" lang="en-US" altLang="ja-JP" sz="500" dirty="0" smtClean="0"/>
                    </a:p>
                    <a:p>
                      <a:pPr algn="ctr"/>
                      <a:endParaRPr kumimoji="1" lang="en-US" altLang="ja-JP" sz="500" dirty="0" smtClean="0"/>
                    </a:p>
                    <a:p>
                      <a:pPr algn="ctr"/>
                      <a:endParaRPr kumimoji="1" lang="en-US" altLang="ja-JP" sz="500" dirty="0" smtClean="0"/>
                    </a:p>
                    <a:p>
                      <a:pPr algn="ctr"/>
                      <a:endParaRPr kumimoji="1" lang="en-US" altLang="ja-JP" sz="500" dirty="0" smtClean="0"/>
                    </a:p>
                    <a:p>
                      <a:pPr algn="ctr"/>
                      <a:endParaRPr kumimoji="1" lang="en-US" altLang="ja-JP" sz="500" dirty="0" smtClean="0"/>
                    </a:p>
                    <a:p>
                      <a:pPr algn="ctr"/>
                      <a:endParaRPr kumimoji="1" lang="en-US" altLang="ja-JP" sz="500" dirty="0" smtClean="0"/>
                    </a:p>
                    <a:p>
                      <a:pPr algn="ctr"/>
                      <a:endParaRPr kumimoji="1" lang="en-US" altLang="ja-JP" sz="500" dirty="0" smtClean="0"/>
                    </a:p>
                    <a:p>
                      <a:pPr algn="ctr"/>
                      <a:endParaRPr kumimoji="1" lang="en-US" altLang="ja-JP" sz="500" dirty="0" smtClean="0"/>
                    </a:p>
                    <a:p>
                      <a:pPr algn="ctr"/>
                      <a:endParaRPr kumimoji="1" lang="en-US" altLang="ja-JP" sz="500" dirty="0" smtClean="0"/>
                    </a:p>
                    <a:p>
                      <a:pPr algn="ctr"/>
                      <a:endParaRPr kumimoji="1" lang="ja-JP" altLang="en-US" sz="5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5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5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5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5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5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5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5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</a:tr>
              <a:tr h="3197089"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1" marB="45721"/>
                </a:tc>
              </a:tr>
            </a:tbl>
          </a:graphicData>
        </a:graphic>
      </p:graphicFrame>
      <p:cxnSp>
        <p:nvCxnSpPr>
          <p:cNvPr id="213" name="Straight Connector 212"/>
          <p:cNvCxnSpPr/>
          <p:nvPr/>
        </p:nvCxnSpPr>
        <p:spPr bwMode="auto">
          <a:xfrm>
            <a:off x="-1712913" y="1312863"/>
            <a:ext cx="0" cy="519112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2" name="Straight Connector 231"/>
          <p:cNvCxnSpPr/>
          <p:nvPr/>
        </p:nvCxnSpPr>
        <p:spPr bwMode="auto">
          <a:xfrm>
            <a:off x="4551363" y="2686050"/>
            <a:ext cx="0" cy="519112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132" name="Rectangle 2"/>
          <p:cNvSpPr>
            <a:spLocks noGrp="1" noChangeArrowheads="1"/>
          </p:cNvSpPr>
          <p:nvPr>
            <p:ph type="title"/>
          </p:nvPr>
        </p:nvSpPr>
        <p:spPr>
          <a:xfrm>
            <a:off x="239713" y="101600"/>
            <a:ext cx="10218737" cy="576263"/>
          </a:xfrm>
        </p:spPr>
        <p:txBody>
          <a:bodyPr/>
          <a:lstStyle/>
          <a:p>
            <a:pPr eaLnBrk="1" hangingPunct="1"/>
            <a:r>
              <a:rPr lang="en-GB" altLang="ja-JP" dirty="0" smtClean="0"/>
              <a:t>RAN/RAN</a:t>
            </a:r>
            <a:r>
              <a:rPr lang="en-US" altLang="ja-JP" dirty="0" smtClean="0"/>
              <a:t>4</a:t>
            </a:r>
            <a:r>
              <a:rPr lang="en-GB" altLang="ja-JP" dirty="0" smtClean="0"/>
              <a:t> Time Plan</a:t>
            </a:r>
          </a:p>
        </p:txBody>
      </p:sp>
      <p:sp>
        <p:nvSpPr>
          <p:cNvPr id="4133" name="正方形/長方形 73"/>
          <p:cNvSpPr>
            <a:spLocks noChangeArrowheads="1"/>
          </p:cNvSpPr>
          <p:nvPr/>
        </p:nvSpPr>
        <p:spPr bwMode="auto">
          <a:xfrm>
            <a:off x="-42863" y="1736725"/>
            <a:ext cx="88517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GB" altLang="ja-JP" b="1" dirty="0" smtClean="0"/>
              <a:t>RAN</a:t>
            </a:r>
            <a:r>
              <a:rPr lang="en-US" altLang="ja-JP" b="1" dirty="0"/>
              <a:t>4</a:t>
            </a:r>
            <a:endParaRPr lang="ja-JP" altLang="en-US" b="1" dirty="0"/>
          </a:p>
        </p:txBody>
      </p:sp>
      <p:sp>
        <p:nvSpPr>
          <p:cNvPr id="29" name="左右矢印 28"/>
          <p:cNvSpPr/>
          <p:nvPr/>
        </p:nvSpPr>
        <p:spPr>
          <a:xfrm>
            <a:off x="400050" y="1063625"/>
            <a:ext cx="8445500" cy="4572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dirty="0">
                <a:solidFill>
                  <a:schemeClr val="tx1"/>
                </a:solidFill>
              </a:rPr>
              <a:t>Rel-15</a:t>
            </a:r>
            <a:endParaRPr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25" name="左矢印 24"/>
          <p:cNvSpPr/>
          <p:nvPr/>
        </p:nvSpPr>
        <p:spPr>
          <a:xfrm>
            <a:off x="8855075" y="1063625"/>
            <a:ext cx="2790825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dirty="0">
                <a:solidFill>
                  <a:schemeClr val="tx1"/>
                </a:solidFill>
              </a:rPr>
              <a:t>Rel-16</a:t>
            </a:r>
            <a:endParaRPr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星 5 1"/>
          <p:cNvSpPr>
            <a:spLocks noChangeAspect="1"/>
          </p:cNvSpPr>
          <p:nvPr/>
        </p:nvSpPr>
        <p:spPr>
          <a:xfrm>
            <a:off x="2085975" y="1804988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6" name="星 5 25"/>
          <p:cNvSpPr>
            <a:spLocks noChangeAspect="1"/>
          </p:cNvSpPr>
          <p:nvPr/>
        </p:nvSpPr>
        <p:spPr>
          <a:xfrm>
            <a:off x="2773363" y="1804988"/>
            <a:ext cx="273050" cy="273050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148" name="テキスト ボックス 2"/>
          <p:cNvSpPr txBox="1">
            <a:spLocks noChangeArrowheads="1"/>
          </p:cNvSpPr>
          <p:nvPr/>
        </p:nvSpPr>
        <p:spPr bwMode="auto">
          <a:xfrm>
            <a:off x="1358900" y="1389063"/>
            <a:ext cx="5254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#75</a:t>
            </a:r>
            <a:endParaRPr lang="ja-JP" altLang="en-US" sz="1600"/>
          </a:p>
        </p:txBody>
      </p:sp>
      <p:sp>
        <p:nvSpPr>
          <p:cNvPr id="4149" name="テキスト ボックス 32"/>
          <p:cNvSpPr txBox="1">
            <a:spLocks noChangeArrowheads="1"/>
          </p:cNvSpPr>
          <p:nvPr/>
        </p:nvSpPr>
        <p:spPr bwMode="auto">
          <a:xfrm>
            <a:off x="2732088" y="1395413"/>
            <a:ext cx="5254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#76</a:t>
            </a:r>
            <a:endParaRPr lang="ja-JP" altLang="en-US" sz="1600"/>
          </a:p>
        </p:txBody>
      </p:sp>
      <p:sp>
        <p:nvSpPr>
          <p:cNvPr id="4150" name="テキスト ボックス 33"/>
          <p:cNvSpPr txBox="1">
            <a:spLocks noChangeArrowheads="1"/>
          </p:cNvSpPr>
          <p:nvPr/>
        </p:nvSpPr>
        <p:spPr bwMode="auto">
          <a:xfrm>
            <a:off x="4148138" y="1384300"/>
            <a:ext cx="5270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#77</a:t>
            </a:r>
            <a:endParaRPr lang="ja-JP" altLang="en-US" sz="1600"/>
          </a:p>
        </p:txBody>
      </p:sp>
      <p:sp>
        <p:nvSpPr>
          <p:cNvPr id="4151" name="テキスト ボックス 34"/>
          <p:cNvSpPr txBox="1">
            <a:spLocks noChangeArrowheads="1"/>
          </p:cNvSpPr>
          <p:nvPr/>
        </p:nvSpPr>
        <p:spPr bwMode="auto">
          <a:xfrm>
            <a:off x="5551488" y="1389063"/>
            <a:ext cx="5254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#78</a:t>
            </a:r>
            <a:endParaRPr lang="ja-JP" altLang="en-US" sz="1600"/>
          </a:p>
        </p:txBody>
      </p:sp>
      <p:sp>
        <p:nvSpPr>
          <p:cNvPr id="4152" name="テキスト ボックス 35"/>
          <p:cNvSpPr txBox="1">
            <a:spLocks noChangeArrowheads="1"/>
          </p:cNvSpPr>
          <p:nvPr/>
        </p:nvSpPr>
        <p:spPr bwMode="auto">
          <a:xfrm>
            <a:off x="6996113" y="1392238"/>
            <a:ext cx="5254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#79</a:t>
            </a:r>
            <a:endParaRPr lang="ja-JP" altLang="en-US" sz="1600"/>
          </a:p>
        </p:txBody>
      </p:sp>
      <p:sp>
        <p:nvSpPr>
          <p:cNvPr id="4153" name="テキスト ボックス 36"/>
          <p:cNvSpPr txBox="1">
            <a:spLocks noChangeArrowheads="1"/>
          </p:cNvSpPr>
          <p:nvPr/>
        </p:nvSpPr>
        <p:spPr bwMode="auto">
          <a:xfrm>
            <a:off x="8367713" y="1406525"/>
            <a:ext cx="5254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#80</a:t>
            </a:r>
            <a:endParaRPr lang="ja-JP" altLang="en-US" sz="1600"/>
          </a:p>
        </p:txBody>
      </p:sp>
      <p:sp>
        <p:nvSpPr>
          <p:cNvPr id="4154" name="テキスト ボックス 38"/>
          <p:cNvSpPr txBox="1">
            <a:spLocks noChangeArrowheads="1"/>
          </p:cNvSpPr>
          <p:nvPr/>
        </p:nvSpPr>
        <p:spPr bwMode="auto">
          <a:xfrm>
            <a:off x="9772650" y="1393825"/>
            <a:ext cx="5254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#81</a:t>
            </a:r>
            <a:endParaRPr lang="ja-JP" altLang="en-US" sz="1600"/>
          </a:p>
        </p:txBody>
      </p:sp>
      <p:sp>
        <p:nvSpPr>
          <p:cNvPr id="4155" name="テキスト ボックス 39"/>
          <p:cNvSpPr txBox="1">
            <a:spLocks noChangeArrowheads="1"/>
          </p:cNvSpPr>
          <p:nvPr/>
        </p:nvSpPr>
        <p:spPr bwMode="auto">
          <a:xfrm>
            <a:off x="11168063" y="1384300"/>
            <a:ext cx="5254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600"/>
              <a:t>#82</a:t>
            </a:r>
            <a:endParaRPr lang="ja-JP" altLang="en-US" sz="1600"/>
          </a:p>
        </p:txBody>
      </p:sp>
      <p:cxnSp>
        <p:nvCxnSpPr>
          <p:cNvPr id="72" name="直線コネクタ 71"/>
          <p:cNvCxnSpPr/>
          <p:nvPr/>
        </p:nvCxnSpPr>
        <p:spPr>
          <a:xfrm>
            <a:off x="8618538" y="2270125"/>
            <a:ext cx="12700" cy="3683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星 5 47"/>
          <p:cNvSpPr>
            <a:spLocks noChangeAspect="1"/>
          </p:cNvSpPr>
          <p:nvPr/>
        </p:nvSpPr>
        <p:spPr>
          <a:xfrm>
            <a:off x="3478213" y="1804988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9" name="星 5 48"/>
          <p:cNvSpPr>
            <a:spLocks noChangeAspect="1"/>
          </p:cNvSpPr>
          <p:nvPr/>
        </p:nvSpPr>
        <p:spPr>
          <a:xfrm>
            <a:off x="4165601" y="1804988"/>
            <a:ext cx="273050" cy="273050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0" name="星 5 49"/>
          <p:cNvSpPr>
            <a:spLocks noChangeAspect="1"/>
          </p:cNvSpPr>
          <p:nvPr/>
        </p:nvSpPr>
        <p:spPr>
          <a:xfrm>
            <a:off x="5002934" y="1804988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1" name="星 5 50"/>
          <p:cNvSpPr>
            <a:spLocks noChangeAspect="1"/>
          </p:cNvSpPr>
          <p:nvPr/>
        </p:nvSpPr>
        <p:spPr>
          <a:xfrm>
            <a:off x="5614122" y="1804988"/>
            <a:ext cx="273050" cy="273050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4" name="星 5 53"/>
          <p:cNvSpPr>
            <a:spLocks noChangeAspect="1"/>
          </p:cNvSpPr>
          <p:nvPr/>
        </p:nvSpPr>
        <p:spPr>
          <a:xfrm>
            <a:off x="6285635" y="1804988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5" name="星 5 54"/>
          <p:cNvSpPr>
            <a:spLocks noChangeAspect="1"/>
          </p:cNvSpPr>
          <p:nvPr/>
        </p:nvSpPr>
        <p:spPr>
          <a:xfrm>
            <a:off x="6973023" y="1804988"/>
            <a:ext cx="273050" cy="273050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8" name="星 5 57"/>
          <p:cNvSpPr>
            <a:spLocks noChangeAspect="1"/>
          </p:cNvSpPr>
          <p:nvPr/>
        </p:nvSpPr>
        <p:spPr>
          <a:xfrm>
            <a:off x="7786688" y="1804988"/>
            <a:ext cx="274638" cy="274637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9" name="星 5 58"/>
          <p:cNvSpPr>
            <a:spLocks noChangeAspect="1"/>
          </p:cNvSpPr>
          <p:nvPr/>
        </p:nvSpPr>
        <p:spPr>
          <a:xfrm>
            <a:off x="8474076" y="1804988"/>
            <a:ext cx="273050" cy="273050"/>
          </a:xfrm>
          <a:prstGeom prst="star5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0" name="星 5 59"/>
          <p:cNvSpPr>
            <a:spLocks noChangeAspect="1"/>
          </p:cNvSpPr>
          <p:nvPr/>
        </p:nvSpPr>
        <p:spPr>
          <a:xfrm>
            <a:off x="4675188" y="1797051"/>
            <a:ext cx="274637" cy="274638"/>
          </a:xfrm>
          <a:prstGeom prst="star5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1" name="星 5 60"/>
          <p:cNvSpPr>
            <a:spLocks noChangeAspect="1"/>
          </p:cNvSpPr>
          <p:nvPr/>
        </p:nvSpPr>
        <p:spPr>
          <a:xfrm>
            <a:off x="5335588" y="1809751"/>
            <a:ext cx="274637" cy="274638"/>
          </a:xfrm>
          <a:prstGeom prst="star5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2" name="テキスト ボックス 3"/>
          <p:cNvSpPr txBox="1">
            <a:spLocks noChangeArrowheads="1"/>
          </p:cNvSpPr>
          <p:nvPr/>
        </p:nvSpPr>
        <p:spPr bwMode="auto">
          <a:xfrm>
            <a:off x="3336131" y="1631950"/>
            <a:ext cx="434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dirty="0"/>
              <a:t>AH</a:t>
            </a:r>
            <a:endParaRPr lang="ja-JP" altLang="en-US" sz="1400" dirty="0"/>
          </a:p>
        </p:txBody>
      </p:sp>
      <p:sp>
        <p:nvSpPr>
          <p:cNvPr id="63" name="テキスト ボックス 48"/>
          <p:cNvSpPr txBox="1">
            <a:spLocks noChangeArrowheads="1"/>
          </p:cNvSpPr>
          <p:nvPr/>
        </p:nvSpPr>
        <p:spPr bwMode="auto">
          <a:xfrm>
            <a:off x="4571730" y="1605758"/>
            <a:ext cx="5341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dirty="0" smtClean="0"/>
              <a:t>AH?</a:t>
            </a:r>
            <a:endParaRPr lang="ja-JP" altLang="en-US" sz="1400" dirty="0"/>
          </a:p>
        </p:txBody>
      </p:sp>
      <p:sp>
        <p:nvSpPr>
          <p:cNvPr id="64" name="テキスト ボックス 53"/>
          <p:cNvSpPr txBox="1">
            <a:spLocks noChangeArrowheads="1"/>
          </p:cNvSpPr>
          <p:nvPr/>
        </p:nvSpPr>
        <p:spPr bwMode="auto">
          <a:xfrm>
            <a:off x="6257061" y="1631950"/>
            <a:ext cx="434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dirty="0"/>
              <a:t>AH</a:t>
            </a:r>
            <a:endParaRPr lang="ja-JP" altLang="en-US" sz="1400" dirty="0"/>
          </a:p>
        </p:txBody>
      </p:sp>
      <p:sp>
        <p:nvSpPr>
          <p:cNvPr id="65" name="テキスト ボックス 48"/>
          <p:cNvSpPr txBox="1">
            <a:spLocks noChangeArrowheads="1"/>
          </p:cNvSpPr>
          <p:nvPr/>
        </p:nvSpPr>
        <p:spPr bwMode="auto">
          <a:xfrm>
            <a:off x="5295630" y="1605758"/>
            <a:ext cx="5341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dirty="0" smtClean="0"/>
              <a:t>AH?</a:t>
            </a:r>
            <a:endParaRPr lang="ja-JP" altLang="en-US" sz="1400" dirty="0"/>
          </a:p>
        </p:txBody>
      </p:sp>
      <p:sp>
        <p:nvSpPr>
          <p:cNvPr id="10" name="二等辺三角形 9"/>
          <p:cNvSpPr/>
          <p:nvPr/>
        </p:nvSpPr>
        <p:spPr>
          <a:xfrm>
            <a:off x="3547268" y="2263775"/>
            <a:ext cx="144464" cy="13686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38" name="正方形/長方形 2"/>
          <p:cNvSpPr>
            <a:spLocks noChangeArrowheads="1"/>
          </p:cNvSpPr>
          <p:nvPr/>
        </p:nvSpPr>
        <p:spPr bwMode="auto">
          <a:xfrm>
            <a:off x="-14288" y="1079500"/>
            <a:ext cx="74295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GB" altLang="ja-JP" b="1"/>
              <a:t>RAN</a:t>
            </a:r>
            <a:endParaRPr lang="ja-JP" altLang="en-US" b="1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63540" y="2317720"/>
            <a:ext cx="1282723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Milestone</a:t>
            </a:r>
            <a:endParaRPr kumimoji="1" lang="ja-JP" altLang="en-US" dirty="0"/>
          </a:p>
        </p:txBody>
      </p:sp>
      <p:cxnSp>
        <p:nvCxnSpPr>
          <p:cNvPr id="14" name="直線コネクタ 13"/>
          <p:cNvCxnSpPr>
            <a:endCxn id="10" idx="5"/>
          </p:cNvCxnSpPr>
          <p:nvPr/>
        </p:nvCxnSpPr>
        <p:spPr>
          <a:xfrm flipH="1">
            <a:off x="3655616" y="2332205"/>
            <a:ext cx="465534" cy="1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1" name="二等辺三角形 80"/>
          <p:cNvSpPr/>
          <p:nvPr/>
        </p:nvSpPr>
        <p:spPr>
          <a:xfrm>
            <a:off x="4231481" y="2605426"/>
            <a:ext cx="144464" cy="13686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82" name="直線コネクタ 81"/>
          <p:cNvCxnSpPr/>
          <p:nvPr/>
        </p:nvCxnSpPr>
        <p:spPr>
          <a:xfrm flipH="1">
            <a:off x="4339829" y="2669260"/>
            <a:ext cx="465534" cy="1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6" name="直線コネクタ 105"/>
          <p:cNvCxnSpPr>
            <a:endCxn id="104" idx="3"/>
          </p:cNvCxnSpPr>
          <p:nvPr/>
        </p:nvCxnSpPr>
        <p:spPr>
          <a:xfrm>
            <a:off x="5747997" y="2394109"/>
            <a:ext cx="2649" cy="316388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線コネクタ 106"/>
          <p:cNvCxnSpPr/>
          <p:nvPr/>
        </p:nvCxnSpPr>
        <p:spPr>
          <a:xfrm>
            <a:off x="4289426" y="2270125"/>
            <a:ext cx="12700" cy="3683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正方形/長方形 17"/>
          <p:cNvSpPr/>
          <p:nvPr/>
        </p:nvSpPr>
        <p:spPr>
          <a:xfrm>
            <a:off x="5138343" y="2936582"/>
            <a:ext cx="666299" cy="10795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286779" y="3604984"/>
            <a:ext cx="19443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UE/BS Common RF </a:t>
            </a:r>
          </a:p>
          <a:p>
            <a:r>
              <a:rPr kumimoji="1" lang="en-US" altLang="ja-JP" sz="1200" dirty="0" smtClean="0"/>
              <a:t>Including spectrum</a:t>
            </a:r>
          </a:p>
          <a:p>
            <a:r>
              <a:rPr lang="en-US" altLang="ja-JP" sz="1200" dirty="0" smtClean="0"/>
              <a:t>(common to NSA and SA)</a:t>
            </a:r>
            <a:endParaRPr kumimoji="1" lang="ja-JP" altLang="en-US" sz="1200" dirty="0"/>
          </a:p>
        </p:txBody>
      </p:sp>
      <p:cxnSp>
        <p:nvCxnSpPr>
          <p:cNvPr id="112" name="直線コネクタ 111"/>
          <p:cNvCxnSpPr/>
          <p:nvPr/>
        </p:nvCxnSpPr>
        <p:spPr>
          <a:xfrm>
            <a:off x="3640932" y="2270125"/>
            <a:ext cx="12700" cy="3683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/>
          <p:cNvCxnSpPr>
            <a:stCxn id="111" idx="1"/>
          </p:cNvCxnSpPr>
          <p:nvPr/>
        </p:nvCxnSpPr>
        <p:spPr>
          <a:xfrm flipH="1" flipV="1">
            <a:off x="3647283" y="4072498"/>
            <a:ext cx="145254" cy="23041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線矢印コネクタ 113"/>
          <p:cNvCxnSpPr>
            <a:stCxn id="113" idx="1"/>
          </p:cNvCxnSpPr>
          <p:nvPr/>
        </p:nvCxnSpPr>
        <p:spPr>
          <a:xfrm flipH="1" flipV="1">
            <a:off x="3698013" y="4710993"/>
            <a:ext cx="145254" cy="23042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線コネクタ 114"/>
          <p:cNvCxnSpPr/>
          <p:nvPr/>
        </p:nvCxnSpPr>
        <p:spPr>
          <a:xfrm>
            <a:off x="2232135" y="2270125"/>
            <a:ext cx="12700" cy="3683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テキスト ボックス 118"/>
          <p:cNvSpPr txBox="1"/>
          <p:nvPr/>
        </p:nvSpPr>
        <p:spPr>
          <a:xfrm>
            <a:off x="286779" y="4412446"/>
            <a:ext cx="1944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UE RF/BS RF</a:t>
            </a:r>
          </a:p>
          <a:p>
            <a:r>
              <a:rPr lang="en-US" altLang="ja-JP" sz="1200" dirty="0" smtClean="0"/>
              <a:t>(common to NSA and SA)</a:t>
            </a:r>
            <a:endParaRPr kumimoji="1" lang="ja-JP" altLang="en-US" sz="1200" dirty="0"/>
          </a:p>
        </p:txBody>
      </p:sp>
      <p:sp>
        <p:nvSpPr>
          <p:cNvPr id="120" name="テキスト ボックス 119"/>
          <p:cNvSpPr txBox="1"/>
          <p:nvPr/>
        </p:nvSpPr>
        <p:spPr>
          <a:xfrm>
            <a:off x="1312142" y="5429021"/>
            <a:ext cx="5341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RRM</a:t>
            </a:r>
            <a:endParaRPr kumimoji="1" lang="ja-JP" altLang="en-US" sz="1200" dirty="0"/>
          </a:p>
        </p:txBody>
      </p:sp>
      <p:cxnSp>
        <p:nvCxnSpPr>
          <p:cNvPr id="228" name="直線矢印コネクタ 227"/>
          <p:cNvCxnSpPr/>
          <p:nvPr/>
        </p:nvCxnSpPr>
        <p:spPr>
          <a:xfrm flipH="1">
            <a:off x="3698012" y="5089555"/>
            <a:ext cx="145254" cy="3140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右矢印 131"/>
          <p:cNvSpPr/>
          <p:nvPr/>
        </p:nvSpPr>
        <p:spPr>
          <a:xfrm>
            <a:off x="5065785" y="5745321"/>
            <a:ext cx="3565453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133" name="テキスト ボックス 132"/>
          <p:cNvSpPr txBox="1"/>
          <p:nvPr/>
        </p:nvSpPr>
        <p:spPr>
          <a:xfrm>
            <a:off x="702542" y="5794146"/>
            <a:ext cx="13708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Performance part</a:t>
            </a:r>
            <a:endParaRPr kumimoji="1" lang="ja-JP" altLang="en-US" sz="1200" dirty="0"/>
          </a:p>
        </p:txBody>
      </p:sp>
      <p:sp>
        <p:nvSpPr>
          <p:cNvPr id="134" name="右矢印 133"/>
          <p:cNvSpPr/>
          <p:nvPr/>
        </p:nvSpPr>
        <p:spPr>
          <a:xfrm>
            <a:off x="5065786" y="5745321"/>
            <a:ext cx="996012" cy="355600"/>
          </a:xfrm>
          <a:prstGeom prst="rightArrow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234" name="テキスト ボックス 233"/>
          <p:cNvSpPr txBox="1"/>
          <p:nvPr/>
        </p:nvSpPr>
        <p:spPr>
          <a:xfrm>
            <a:off x="5437741" y="5807772"/>
            <a:ext cx="253627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50" dirty="0"/>
              <a:t>Common NAS and SA. Specific to </a:t>
            </a:r>
            <a:r>
              <a:rPr lang="en-US" altLang="ja-JP" sz="1050" dirty="0" smtClean="0"/>
              <a:t>NSA</a:t>
            </a:r>
            <a:endParaRPr lang="ja-JP" altLang="en-US" sz="105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121149" y="2193729"/>
            <a:ext cx="7905751" cy="261610"/>
          </a:xfrm>
          <a:prstGeom prst="rect">
            <a:avLst/>
          </a:prstGeom>
          <a:ln w="127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ja-JP" sz="1100" dirty="0" smtClean="0"/>
              <a:t>Cornerstones, e.g., CBW for UE RF/BS RF/RRM spec is determined </a:t>
            </a:r>
            <a:r>
              <a:rPr lang="en-US" altLang="ja-JP" sz="1100" dirty="0" smtClean="0">
                <a:solidFill>
                  <a:schemeClr val="tx1"/>
                </a:solidFill>
              </a:rPr>
              <a:t>based on RAN1 spec.</a:t>
            </a:r>
            <a:endParaRPr kumimoji="1"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4805363" y="2509980"/>
            <a:ext cx="7221538" cy="261610"/>
          </a:xfrm>
          <a:prstGeom prst="rect">
            <a:avLst/>
          </a:prstGeom>
          <a:ln w="127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ja-JP" sz="1100" dirty="0" smtClean="0"/>
              <a:t>Assumptions, e.g., for simulation for the requirements for UE RF/BS RF/RRM are </a:t>
            </a:r>
            <a:r>
              <a:rPr lang="en-US" altLang="ja-JP" sz="1100" dirty="0" smtClean="0">
                <a:solidFill>
                  <a:schemeClr val="tx1"/>
                </a:solidFill>
              </a:rPr>
              <a:t>determined based on R1 spec.</a:t>
            </a:r>
            <a:endParaRPr kumimoji="1"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右矢印 16"/>
          <p:cNvSpPr/>
          <p:nvPr/>
        </p:nvSpPr>
        <p:spPr>
          <a:xfrm>
            <a:off x="2185194" y="3768884"/>
            <a:ext cx="1468438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5" name="右矢印 104"/>
          <p:cNvSpPr/>
          <p:nvPr/>
        </p:nvSpPr>
        <p:spPr>
          <a:xfrm>
            <a:off x="6061797" y="5389721"/>
            <a:ext cx="260664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>
                <a:solidFill>
                  <a:schemeClr val="tx1"/>
                </a:solidFill>
              </a:rPr>
              <a:t>Specific to SA</a:t>
            </a:r>
            <a:endParaRPr kumimoji="1"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102" name="右矢印 101"/>
          <p:cNvSpPr/>
          <p:nvPr/>
        </p:nvSpPr>
        <p:spPr>
          <a:xfrm>
            <a:off x="3679141" y="3768884"/>
            <a:ext cx="2068856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3" name="右矢印 102"/>
          <p:cNvSpPr/>
          <p:nvPr/>
        </p:nvSpPr>
        <p:spPr>
          <a:xfrm>
            <a:off x="2185193" y="4454684"/>
            <a:ext cx="3565453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9" name="テキスト ボックス 108"/>
          <p:cNvSpPr txBox="1"/>
          <p:nvPr/>
        </p:nvSpPr>
        <p:spPr>
          <a:xfrm>
            <a:off x="6067712" y="2834352"/>
            <a:ext cx="5959187" cy="261610"/>
          </a:xfrm>
          <a:prstGeom prst="rect">
            <a:avLst/>
          </a:prstGeom>
          <a:ln w="127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ja-JP" sz="1100" dirty="0" smtClean="0"/>
              <a:t>Finalize the core requirements (values) based on evaluation results.</a:t>
            </a:r>
            <a:endParaRPr kumimoji="1" lang="ja-JP" altLang="en-US" sz="1100" dirty="0"/>
          </a:p>
        </p:txBody>
      </p:sp>
      <p:sp>
        <p:nvSpPr>
          <p:cNvPr id="104" name="右矢印 103"/>
          <p:cNvSpPr/>
          <p:nvPr/>
        </p:nvSpPr>
        <p:spPr>
          <a:xfrm>
            <a:off x="2185193" y="5380196"/>
            <a:ext cx="3565453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100" dirty="0" smtClean="0">
                <a:solidFill>
                  <a:schemeClr val="tx1"/>
                </a:solidFill>
              </a:rPr>
              <a:t>Common NAS and SA. Specific to NSA</a:t>
            </a:r>
            <a:endParaRPr kumimoji="1"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111" name="テキスト ボックス 110"/>
          <p:cNvSpPr txBox="1"/>
          <p:nvPr/>
        </p:nvSpPr>
        <p:spPr>
          <a:xfrm>
            <a:off x="3792537" y="4172109"/>
            <a:ext cx="8234362" cy="261610"/>
          </a:xfrm>
          <a:prstGeom prst="rect">
            <a:avLst/>
          </a:prstGeom>
          <a:ln w="127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ja-JP"/>
            </a:defPPr>
            <a:lvl1pPr>
              <a:defRPr sz="1100">
                <a:solidFill>
                  <a:schemeClr val="dk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r>
              <a:rPr lang="en-US" altLang="ja-JP" dirty="0" smtClean="0"/>
              <a:t>Bands and band combinations related spec such CBW as well as TBC size shall be determined.</a:t>
            </a:r>
            <a:endParaRPr lang="ja-JP" altLang="en-US" dirty="0"/>
          </a:p>
        </p:txBody>
      </p:sp>
      <p:sp>
        <p:nvSpPr>
          <p:cNvPr id="113" name="テキスト ボックス 112"/>
          <p:cNvSpPr txBox="1"/>
          <p:nvPr/>
        </p:nvSpPr>
        <p:spPr>
          <a:xfrm>
            <a:off x="3843267" y="4810611"/>
            <a:ext cx="8183634" cy="261610"/>
          </a:xfrm>
          <a:prstGeom prst="rect">
            <a:avLst/>
          </a:prstGeom>
          <a:ln w="127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ja-JP"/>
            </a:defPPr>
            <a:lvl1pPr>
              <a:defRPr sz="1100">
                <a:solidFill>
                  <a:schemeClr val="dk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r>
              <a:rPr lang="en-US" altLang="ja-JP" dirty="0" smtClean="0"/>
              <a:t>After AH</a:t>
            </a:r>
            <a:r>
              <a:rPr lang="en-US" altLang="ja-JP" dirty="0" smtClean="0">
                <a:solidFill>
                  <a:schemeClr val="tx1"/>
                </a:solidFill>
              </a:rPr>
              <a:t>, needs stable RAN1 spec impacting on RAN4 evaluation. E.g. </a:t>
            </a:r>
            <a:r>
              <a:rPr lang="en-US" altLang="ja-JP" dirty="0" smtClean="0"/>
              <a:t>SS and RS signal design for RRM measurement, </a:t>
            </a:r>
            <a:r>
              <a:rPr lang="en-US" altLang="ja-JP" dirty="0" err="1" smtClean="0"/>
              <a:t>etc</a:t>
            </a:r>
            <a:endParaRPr lang="ja-JP" altLang="en-US" dirty="0"/>
          </a:p>
        </p:txBody>
      </p:sp>
      <p:sp>
        <p:nvSpPr>
          <p:cNvPr id="131" name="右矢印 130"/>
          <p:cNvSpPr/>
          <p:nvPr/>
        </p:nvSpPr>
        <p:spPr>
          <a:xfrm>
            <a:off x="8942389" y="5754846"/>
            <a:ext cx="260664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 smtClean="0">
                <a:solidFill>
                  <a:schemeClr val="tx1"/>
                </a:solidFill>
              </a:rPr>
              <a:t>Specific to SA</a:t>
            </a:r>
            <a:endParaRPr kumimoji="1"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6067711" y="3201868"/>
            <a:ext cx="5959187" cy="430887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ja-JP" sz="1100" dirty="0" smtClean="0"/>
              <a:t>Initial simulation assumptions for performance part are determined based on core requirements.</a:t>
            </a:r>
            <a:endParaRPr kumimoji="1" lang="ja-JP" altLang="en-US" sz="1100" dirty="0"/>
          </a:p>
        </p:txBody>
      </p:sp>
      <p:cxnSp>
        <p:nvCxnSpPr>
          <p:cNvPr id="69" name="直線コネクタ 68"/>
          <p:cNvCxnSpPr/>
          <p:nvPr/>
        </p:nvCxnSpPr>
        <p:spPr>
          <a:xfrm>
            <a:off x="5807409" y="3119935"/>
            <a:ext cx="22342" cy="2803186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88171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new_docomo">
  <a:themeElements>
    <a:clrScheme name="1_new_docom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new_docomo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new_docom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new_docom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new_docom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new_docom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new_docom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new_docom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w_docom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w_docom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w_docom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w_docom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w_docom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w_docom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new_docomo">
  <a:themeElements>
    <a:clrScheme name="2_new_docom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new_docomo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new_docom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new_docom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new_docom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new_docom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new_docom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new_docom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new_docom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new_docom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new_docom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new_docom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new_docom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new_docom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68091</TotalTime>
  <Words>967</Words>
  <Application>Microsoft Office PowerPoint</Application>
  <PresentationFormat>ユーザー設定</PresentationFormat>
  <Paragraphs>279</Paragraphs>
  <Slides>9</Slides>
  <Notes>6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9</vt:i4>
      </vt:variant>
    </vt:vector>
  </HeadingPairs>
  <TitlesOfParts>
    <vt:vector size="11" baseType="lpstr">
      <vt:lpstr>1_new_docomo</vt:lpstr>
      <vt:lpstr>2_new_docomo</vt:lpstr>
      <vt:lpstr>PowerPoint プレゼンテーション</vt:lpstr>
      <vt:lpstr>RAN/RAN1 Time Plan</vt:lpstr>
      <vt:lpstr>RAN1 Work Plan</vt:lpstr>
      <vt:lpstr>RAN1 Work Plan</vt:lpstr>
      <vt:lpstr>RAN2 Time Plan</vt:lpstr>
      <vt:lpstr>RAN2 work prioritisation</vt:lpstr>
      <vt:lpstr>RAN3 Time Plan</vt:lpstr>
      <vt:lpstr>RAN3 work prioritisation</vt:lpstr>
      <vt:lpstr>RAN/RAN4 Time Plan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2013年3月TSG選挙への立候補状況</dc:title>
  <dc:creator>Katsutoshi Nishida</dc:creator>
  <cp:lastModifiedBy>NTT DOCOMO, INC.</cp:lastModifiedBy>
  <cp:revision>629</cp:revision>
  <cp:lastPrinted>2016-02-22T05:03:47Z</cp:lastPrinted>
  <dcterms:created xsi:type="dcterms:W3CDTF">2013-02-18T05:28:13Z</dcterms:created>
  <dcterms:modified xsi:type="dcterms:W3CDTF">2017-03-25T04:40:35Z</dcterms:modified>
</cp:coreProperties>
</file>