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4" r:id="rId3"/>
    <p:sldId id="286" r:id="rId4"/>
    <p:sldId id="28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09" autoAdjust="0"/>
    <p:restoredTop sz="94660"/>
  </p:normalViewPr>
  <p:slideViewPr>
    <p:cSldViewPr>
      <p:cViewPr varScale="1">
        <p:scale>
          <a:sx n="80" d="100"/>
          <a:sy n="80" d="100"/>
        </p:scale>
        <p:origin x="714" y="9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3B84484-2B80-43EB-A8B6-9B299C4079D0}" type="datetimeFigureOut">
              <a:rPr lang="en-US" smtClean="0"/>
              <a:pPr/>
              <a:t>2/17/2017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2/17/2017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2/17/2017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2/17/2017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2/17/2017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3B84484-2B80-43EB-A8B6-9B299C4079D0}" type="datetimeFigureOut">
              <a:rPr lang="en-US" smtClean="0"/>
              <a:pPr/>
              <a:t>2/17/2017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3B84484-2B80-43EB-A8B6-9B299C4079D0}" type="datetimeFigureOut">
              <a:rPr lang="en-US" smtClean="0"/>
              <a:pPr/>
              <a:t>2/17/2017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3B84484-2B80-43EB-A8B6-9B299C4079D0}" type="datetimeFigureOut">
              <a:rPr lang="en-US" smtClean="0"/>
              <a:pPr/>
              <a:t>2/17/2017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2/17/2017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2/17/2017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2/17/2017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2/17/2017</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3gpp.org/ftp/tsg_ran/WG2_RL2/TSGR2_97/Docs/R2-1701032.zip" TargetMode="External"/><Relationship Id="rId2" Type="http://schemas.openxmlformats.org/officeDocument/2006/relationships/hyperlink" Target="http://www.3gpp.org/ftp/tsg_ran/WG1_RL1/TSGR1_87/Docs/R1-1613760.zip" TargetMode="External"/><Relationship Id="rId1" Type="http://schemas.openxmlformats.org/officeDocument/2006/relationships/slideLayout" Target="../slideLayouts/slideLayout2.xml"/><Relationship Id="rId4" Type="http://schemas.openxmlformats.org/officeDocument/2006/relationships/hyperlink" Target="http://www.3gpp.org/ftp/tsg_ran/WG2_RL2/TSGR2_97/Docs/R2-1701033.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ltLang="zh-CN" dirty="0"/>
              <a:t>WF </a:t>
            </a:r>
            <a:r>
              <a:rPr lang="sv-SE" altLang="zh-CN" dirty="0"/>
              <a:t>OTDOA </a:t>
            </a:r>
            <a:r>
              <a:rPr lang="sv-SE" altLang="zh-CN" dirty="0" err="1"/>
              <a:t>reporting</a:t>
            </a:r>
            <a:r>
              <a:rPr lang="sv-SE" altLang="zh-CN" dirty="0"/>
              <a:t> for </a:t>
            </a:r>
            <a:r>
              <a:rPr lang="sv-SE" altLang="zh-CN" dirty="0" err="1"/>
              <a:t>multiple</a:t>
            </a:r>
            <a:r>
              <a:rPr lang="sv-SE" altLang="zh-CN" dirty="0"/>
              <a:t> </a:t>
            </a:r>
            <a:br>
              <a:rPr lang="sv-SE" altLang="zh-CN" dirty="0"/>
            </a:br>
            <a:r>
              <a:rPr lang="sv-SE" altLang="zh-CN" dirty="0"/>
              <a:t>PRS </a:t>
            </a:r>
            <a:r>
              <a:rPr lang="sv-SE" altLang="zh-CN" dirty="0" err="1"/>
              <a:t>configurations</a:t>
            </a:r>
            <a:endParaRPr lang="en-US" dirty="0"/>
          </a:p>
        </p:txBody>
      </p:sp>
      <p:sp>
        <p:nvSpPr>
          <p:cNvPr id="3" name="Subtitle 2"/>
          <p:cNvSpPr>
            <a:spLocks noGrp="1"/>
          </p:cNvSpPr>
          <p:nvPr>
            <p:ph type="subTitle" idx="1"/>
          </p:nvPr>
        </p:nvSpPr>
        <p:spPr>
          <a:xfrm>
            <a:off x="1599456" y="4149080"/>
            <a:ext cx="8745016" cy="1489720"/>
          </a:xfrm>
        </p:spPr>
        <p:txBody>
          <a:bodyPr>
            <a:normAutofit/>
          </a:bodyPr>
          <a:lstStyle/>
          <a:p>
            <a:r>
              <a:rPr lang="en-US" dirty="0">
                <a:solidFill>
                  <a:schemeClr val="tx1"/>
                </a:solidFill>
              </a:rPr>
              <a:t>Ericsson, …</a:t>
            </a:r>
          </a:p>
        </p:txBody>
      </p:sp>
      <p:sp>
        <p:nvSpPr>
          <p:cNvPr id="5" name="Rectangle 4"/>
          <p:cNvSpPr>
            <a:spLocks noChangeArrowheads="1"/>
          </p:cNvSpPr>
          <p:nvPr/>
        </p:nvSpPr>
        <p:spPr bwMode="auto">
          <a:xfrm>
            <a:off x="10146704" y="217765"/>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1800" b="1" dirty="0">
                <a:latin typeface="Arial" charset="0"/>
              </a:rPr>
              <a:t>R2-1702362</a:t>
            </a:r>
            <a:endParaRPr lang="en-US" altLang="en-US" sz="1800" b="1" dirty="0">
              <a:latin typeface="Arial" charset="0"/>
            </a:endParaRPr>
          </a:p>
        </p:txBody>
      </p:sp>
      <p:sp>
        <p:nvSpPr>
          <p:cNvPr id="6" name="TextBox 4"/>
          <p:cNvSpPr txBox="1">
            <a:spLocks noChangeArrowheads="1"/>
          </p:cNvSpPr>
          <p:nvPr/>
        </p:nvSpPr>
        <p:spPr bwMode="auto">
          <a:xfrm>
            <a:off x="263352" y="174537"/>
            <a:ext cx="5139680"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zh-CN" sz="1800" dirty="0">
                <a:latin typeface="Arial Unicode MS" pitchFamily="50" charset="-127"/>
                <a:ea typeface="Arial Unicode MS" pitchFamily="50" charset="-127"/>
                <a:cs typeface="Arial Unicode MS" pitchFamily="50" charset="-127"/>
              </a:rPr>
              <a:t>3GPP TSG RAN WG2 Meeting #97</a:t>
            </a:r>
            <a:endParaRPr lang="en-US" altLang="ja-JP" sz="1800" dirty="0">
              <a:latin typeface="Arial Unicode MS" pitchFamily="50" charset="-127"/>
              <a:ea typeface="Arial Unicode MS" pitchFamily="50" charset="-127"/>
              <a:cs typeface="Arial Unicode MS" pitchFamily="50" charset="-127"/>
            </a:endParaRPr>
          </a:p>
          <a:p>
            <a:pPr>
              <a:buNone/>
            </a:pPr>
            <a:r>
              <a:rPr lang="en-US" altLang="zh-CN" sz="1800" dirty="0">
                <a:latin typeface="Arial Unicode MS" pitchFamily="50" charset="-127"/>
                <a:ea typeface="Arial Unicode MS" pitchFamily="50" charset="-127"/>
                <a:cs typeface="Arial Unicode MS" pitchFamily="50" charset="-127"/>
              </a:rPr>
              <a:t>Athens, Greece, 13</a:t>
            </a:r>
            <a:r>
              <a:rPr lang="en-US" altLang="zh-CN" sz="1800" baseline="30000" dirty="0">
                <a:latin typeface="Arial Unicode MS" pitchFamily="50" charset="-127"/>
                <a:ea typeface="Arial Unicode MS" pitchFamily="50" charset="-127"/>
                <a:cs typeface="Arial Unicode MS" pitchFamily="50" charset="-127"/>
              </a:rPr>
              <a:t>th</a:t>
            </a:r>
            <a:r>
              <a:rPr lang="en-US" altLang="zh-CN" sz="1800" dirty="0">
                <a:latin typeface="Arial Unicode MS" pitchFamily="50" charset="-127"/>
                <a:ea typeface="Arial Unicode MS" pitchFamily="50" charset="-127"/>
                <a:cs typeface="Arial Unicode MS" pitchFamily="50" charset="-127"/>
              </a:rPr>
              <a:t> – 17</a:t>
            </a:r>
            <a:r>
              <a:rPr lang="en-US" altLang="zh-CN" sz="1800" baseline="30000" dirty="0">
                <a:latin typeface="Arial Unicode MS" pitchFamily="50" charset="-127"/>
                <a:ea typeface="Arial Unicode MS" pitchFamily="50" charset="-127"/>
                <a:cs typeface="Arial Unicode MS" pitchFamily="50" charset="-127"/>
              </a:rPr>
              <a:t>th</a:t>
            </a:r>
            <a:r>
              <a:rPr lang="en-US" altLang="zh-CN" sz="1800" dirty="0">
                <a:latin typeface="Arial Unicode MS" pitchFamily="50" charset="-127"/>
                <a:ea typeface="Arial Unicode MS" pitchFamily="50" charset="-127"/>
                <a:cs typeface="Arial Unicode MS" pitchFamily="50" charset="-127"/>
              </a:rPr>
              <a:t> Feb 2017</a:t>
            </a:r>
          </a:p>
          <a:p>
            <a:pPr>
              <a:buNone/>
            </a:pPr>
            <a:r>
              <a:rPr lang="en-US" altLang="ja-JP" sz="1800" dirty="0">
                <a:latin typeface="Arial Unicode MS" pitchFamily="50" charset="-127"/>
                <a:ea typeface="Arial Unicode MS" pitchFamily="50" charset="-127"/>
                <a:cs typeface="Arial Unicode MS" pitchFamily="50" charset="-127"/>
              </a:rPr>
              <a:t>Agenda item 8.12.4</a:t>
            </a:r>
            <a:endParaRPr lang="ja-JP" altLang="en-US" sz="1800" dirty="0">
              <a:latin typeface="Arial Unicode MS" pitchFamily="50" charset="-127"/>
              <a:ea typeface="Arial Unicode MS" pitchFamily="50" charset="-127"/>
              <a:cs typeface="Arial Unicode MS" pitchFamily="50" charset="-127"/>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a:xfrm>
            <a:off x="609600" y="1417639"/>
            <a:ext cx="10972800" cy="5035698"/>
          </a:xfrm>
        </p:spPr>
        <p:txBody>
          <a:bodyPr>
            <a:normAutofit fontScale="70000" lnSpcReduction="20000"/>
          </a:bodyPr>
          <a:lstStyle/>
          <a:p>
            <a:r>
              <a:rPr lang="en-GB" sz="3400" dirty="0"/>
              <a:t>RAN1 agreement [1] on </a:t>
            </a:r>
            <a:r>
              <a:rPr lang="en-GB" sz="3400" dirty="0" err="1"/>
              <a:t>feMTC</a:t>
            </a:r>
            <a:r>
              <a:rPr lang="en-GB" sz="3400" dirty="0"/>
              <a:t> OTDOA positioning allow up to three PRS configurations to be provided to the target device.</a:t>
            </a:r>
          </a:p>
          <a:p>
            <a:r>
              <a:rPr lang="en-GB" sz="3400" dirty="0"/>
              <a:t>[2], [3], [4] proposes to add a configuration index per PRS configuration to enable the device to report which PRS configurations that were used for OTDOA measurements. This enables the operator to understand what PRS configurations are really useful and can adapt the network configuration.</a:t>
            </a:r>
          </a:p>
          <a:p>
            <a:r>
              <a:rPr lang="en-GB" sz="3400" dirty="0"/>
              <a:t>During RAN2 online discussions [5], concerns were raised that “</a:t>
            </a:r>
            <a:r>
              <a:rPr lang="en-US" sz="3400" i="1" dirty="0"/>
              <a:t>not all UEs need to report this, and not all the time</a:t>
            </a:r>
            <a:r>
              <a:rPr lang="en-GB" sz="3400" dirty="0"/>
              <a:t>” and therefore “</a:t>
            </a:r>
            <a:r>
              <a:rPr lang="en-US" sz="3400" i="1" dirty="0"/>
              <a:t>if this enhances the positioning performance, then we should let R1 determine if </a:t>
            </a:r>
            <a:r>
              <a:rPr lang="en-US" sz="3400" i="1" dirty="0" err="1"/>
              <a:t>ti</a:t>
            </a:r>
            <a:r>
              <a:rPr lang="en-US" sz="3400" i="1" dirty="0"/>
              <a:t> use this</a:t>
            </a:r>
            <a:r>
              <a:rPr lang="en-GB" sz="3400" dirty="0"/>
              <a:t>”</a:t>
            </a:r>
          </a:p>
          <a:p>
            <a:r>
              <a:rPr lang="en-GB" sz="3400" dirty="0"/>
              <a:t>This affects networks with either </a:t>
            </a:r>
            <a:r>
              <a:rPr lang="en-GB" sz="3400" dirty="0" err="1"/>
              <a:t>feMTC</a:t>
            </a:r>
            <a:r>
              <a:rPr lang="en-GB" sz="3400" dirty="0"/>
              <a:t> or NB-</a:t>
            </a:r>
            <a:r>
              <a:rPr lang="en-GB" sz="3400" dirty="0" err="1"/>
              <a:t>IoT</a:t>
            </a:r>
            <a:r>
              <a:rPr lang="en-GB" sz="3400" dirty="0"/>
              <a:t>, since multiple PRS configurations  are possible for both</a:t>
            </a:r>
          </a:p>
          <a:p>
            <a:pPr marL="0" indent="0">
              <a:buNone/>
            </a:pPr>
            <a:endParaRPr lang="en-US" sz="2300" dirty="0"/>
          </a:p>
          <a:p>
            <a:pPr marL="0" lvl="0" indent="0" fontAlgn="base" hangingPunct="0">
              <a:buNone/>
            </a:pPr>
            <a:r>
              <a:rPr lang="de-DE" sz="2300" u="sng" dirty="0"/>
              <a:t>[1] </a:t>
            </a:r>
            <a:r>
              <a:rPr lang="de-DE" sz="2300" u="sng" dirty="0">
                <a:hlinkClick r:id="rId2"/>
              </a:rPr>
              <a:t>R1-1613760</a:t>
            </a:r>
            <a:r>
              <a:rPr lang="de-DE" sz="2300" dirty="0"/>
              <a:t>, </a:t>
            </a:r>
            <a:r>
              <a:rPr lang="en-US" sz="2300" i="1" dirty="0"/>
              <a:t>LS on Rel-14 </a:t>
            </a:r>
            <a:r>
              <a:rPr lang="en-US" sz="2300" i="1" dirty="0" err="1"/>
              <a:t>FeMTC</a:t>
            </a:r>
            <a:r>
              <a:rPr lang="en-US" sz="2300" i="1" dirty="0"/>
              <a:t> OTDOA enhancements</a:t>
            </a:r>
            <a:r>
              <a:rPr lang="de-DE" sz="2300" dirty="0"/>
              <a:t>, LS out, RAN1#87</a:t>
            </a:r>
            <a:endParaRPr lang="sv-SE" sz="2300" dirty="0"/>
          </a:p>
          <a:p>
            <a:pPr marL="0" lvl="0" indent="0" fontAlgn="base" hangingPunct="0">
              <a:buNone/>
            </a:pPr>
            <a:r>
              <a:rPr lang="en-US" sz="2300" dirty="0"/>
              <a:t>[2] </a:t>
            </a:r>
            <a:r>
              <a:rPr lang="de-DE" sz="2300" u="sng" dirty="0">
                <a:hlinkClick r:id="rId3"/>
              </a:rPr>
              <a:t>R2-1701032</a:t>
            </a:r>
            <a:r>
              <a:rPr lang="de-DE" sz="2300" dirty="0"/>
              <a:t>, </a:t>
            </a:r>
            <a:r>
              <a:rPr lang="en-US" sz="2300" dirty="0"/>
              <a:t>Introduction of positioning for further enhanced MTC </a:t>
            </a:r>
            <a:r>
              <a:rPr lang="de-DE" sz="2300" dirty="0"/>
              <a:t>, Ericsson</a:t>
            </a:r>
          </a:p>
          <a:p>
            <a:pPr marL="0" lvl="0" indent="0" fontAlgn="base" hangingPunct="0">
              <a:buNone/>
            </a:pPr>
            <a:r>
              <a:rPr lang="de-DE" sz="2300" dirty="0"/>
              <a:t>[3] </a:t>
            </a:r>
            <a:r>
              <a:rPr lang="de-DE" sz="2300" u="sng" dirty="0">
                <a:hlinkClick r:id="rId4"/>
              </a:rPr>
              <a:t>R2-1701033</a:t>
            </a:r>
            <a:r>
              <a:rPr lang="de-DE" sz="2300" dirty="0"/>
              <a:t>, 36.355 CR0162, </a:t>
            </a:r>
            <a:r>
              <a:rPr lang="de-DE" sz="2300" dirty="0" err="1"/>
              <a:t>Introduction</a:t>
            </a:r>
            <a:r>
              <a:rPr lang="de-DE" sz="2300" dirty="0"/>
              <a:t> </a:t>
            </a:r>
            <a:r>
              <a:rPr lang="de-DE" sz="2300" dirty="0" err="1"/>
              <a:t>of</a:t>
            </a:r>
            <a:r>
              <a:rPr lang="de-DE" sz="2300" dirty="0"/>
              <a:t> </a:t>
            </a:r>
            <a:r>
              <a:rPr lang="de-DE" sz="2300" dirty="0" err="1"/>
              <a:t>positioning</a:t>
            </a:r>
            <a:r>
              <a:rPr lang="de-DE" sz="2300" dirty="0"/>
              <a:t> </a:t>
            </a:r>
            <a:r>
              <a:rPr lang="de-DE" sz="2300" dirty="0" err="1"/>
              <a:t>for</a:t>
            </a:r>
            <a:r>
              <a:rPr lang="de-DE" sz="2300" dirty="0"/>
              <a:t> </a:t>
            </a:r>
            <a:r>
              <a:rPr lang="de-DE" sz="2300" dirty="0" err="1"/>
              <a:t>further</a:t>
            </a:r>
            <a:r>
              <a:rPr lang="de-DE" sz="2300" dirty="0"/>
              <a:t> </a:t>
            </a:r>
            <a:r>
              <a:rPr lang="de-DE" sz="2300" dirty="0" err="1"/>
              <a:t>enhanced</a:t>
            </a:r>
            <a:r>
              <a:rPr lang="de-DE" sz="2300" dirty="0"/>
              <a:t> MTC, Ericsson</a:t>
            </a:r>
          </a:p>
          <a:p>
            <a:pPr marL="0" lvl="0" indent="0" fontAlgn="base" hangingPunct="0">
              <a:buNone/>
            </a:pPr>
            <a:r>
              <a:rPr lang="de-DE" sz="2300" dirty="0"/>
              <a:t>[4] R2-1702260, WF LPP </a:t>
            </a:r>
            <a:r>
              <a:rPr lang="de-DE" sz="2300" dirty="0" err="1"/>
              <a:t>support</a:t>
            </a:r>
            <a:r>
              <a:rPr lang="de-DE" sz="2300" dirty="0"/>
              <a:t> </a:t>
            </a:r>
            <a:r>
              <a:rPr lang="de-DE" sz="2300" dirty="0" err="1"/>
              <a:t>of</a:t>
            </a:r>
            <a:r>
              <a:rPr lang="de-DE" sz="2300" dirty="0"/>
              <a:t> </a:t>
            </a:r>
            <a:r>
              <a:rPr lang="de-DE" sz="2300" dirty="0" err="1"/>
              <a:t>feMTC</a:t>
            </a:r>
            <a:r>
              <a:rPr lang="de-DE" sz="2300" dirty="0"/>
              <a:t> OTDOA, Ericsson</a:t>
            </a:r>
          </a:p>
          <a:p>
            <a:pPr marL="0" lvl="0" indent="0" fontAlgn="base" hangingPunct="0">
              <a:buNone/>
            </a:pPr>
            <a:r>
              <a:rPr lang="de-DE" sz="2300" dirty="0"/>
              <a:t>[5] </a:t>
            </a:r>
            <a:r>
              <a:rPr lang="en-US" sz="2300" dirty="0"/>
              <a:t>Report from the </a:t>
            </a:r>
            <a:r>
              <a:rPr lang="en-US" sz="2300" dirty="0" err="1"/>
              <a:t>IoT</a:t>
            </a:r>
            <a:r>
              <a:rPr lang="en-US" sz="2300" dirty="0"/>
              <a:t> breakout sessions, RAN2, </a:t>
            </a:r>
            <a:r>
              <a:rPr lang="en-US" sz="2300" dirty="0" err="1"/>
              <a:t>Mediatek</a:t>
            </a:r>
            <a:endParaRPr lang="de-DE" sz="2300" dirty="0"/>
          </a:p>
        </p:txBody>
      </p:sp>
    </p:spTree>
    <p:extLst>
      <p:ext uri="{BB962C8B-B14F-4D97-AF65-F5344CB8AC3E}">
        <p14:creationId xmlns:p14="http://schemas.microsoft.com/office/powerpoint/2010/main" val="3276788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Redesign of the PRS Configuration  index</a:t>
            </a:r>
          </a:p>
        </p:txBody>
      </p:sp>
      <p:sp>
        <p:nvSpPr>
          <p:cNvPr id="3" name="Content Placeholder 2"/>
          <p:cNvSpPr>
            <a:spLocks noGrp="1"/>
          </p:cNvSpPr>
          <p:nvPr>
            <p:ph idx="1"/>
          </p:nvPr>
        </p:nvSpPr>
        <p:spPr>
          <a:xfrm>
            <a:off x="632556" y="1417638"/>
            <a:ext cx="10972800" cy="4853135"/>
          </a:xfrm>
        </p:spPr>
        <p:txBody>
          <a:bodyPr>
            <a:noAutofit/>
          </a:bodyPr>
          <a:lstStyle/>
          <a:p>
            <a:pPr marL="0" indent="0">
              <a:buNone/>
            </a:pPr>
            <a:r>
              <a:rPr lang="en-GB" sz="2400" dirty="0"/>
              <a:t>The concerns raised in RAN2 can easily be addressed with a minor change:</a:t>
            </a:r>
          </a:p>
          <a:p>
            <a:pPr marL="0" indent="0">
              <a:buNone/>
            </a:pPr>
            <a:endParaRPr lang="en-GB" sz="2400" dirty="0"/>
          </a:p>
          <a:p>
            <a:pPr>
              <a:buFontTx/>
              <a:buChar char="-"/>
            </a:pPr>
            <a:r>
              <a:rPr lang="en-GB" sz="2400" dirty="0"/>
              <a:t>The location server </a:t>
            </a:r>
            <a:r>
              <a:rPr lang="en-GB" sz="2400" i="1" dirty="0">
                <a:solidFill>
                  <a:srgbClr val="FF0000"/>
                </a:solidFill>
              </a:rPr>
              <a:t>optionally</a:t>
            </a:r>
            <a:r>
              <a:rPr lang="en-GB" sz="2400" dirty="0"/>
              <a:t> includes a configuration index per PRS configuration in the OTDOA assistance data</a:t>
            </a:r>
          </a:p>
          <a:p>
            <a:pPr>
              <a:buFontTx/>
              <a:buChar char="-"/>
            </a:pPr>
            <a:r>
              <a:rPr lang="en-GB" sz="2400" dirty="0"/>
              <a:t>The target device feeds back a list of the used configuration indices, if i) configuration indices have been provided by the location server AND ii) less than all provided configuration have been used</a:t>
            </a:r>
          </a:p>
          <a:p>
            <a:pPr marL="0" indent="0">
              <a:buNone/>
            </a:pPr>
            <a:endParaRPr lang="en-GB" sz="2400" dirty="0"/>
          </a:p>
          <a:p>
            <a:pPr marL="0" indent="0">
              <a:buNone/>
            </a:pPr>
            <a:r>
              <a:rPr lang="en-GB" sz="2400" b="1" dirty="0"/>
              <a:t>Proposal 1: Add support for on demand feedback of used PRS configuration to LPP</a:t>
            </a:r>
          </a:p>
        </p:txBody>
      </p:sp>
    </p:spTree>
    <p:extLst>
      <p:ext uri="{BB962C8B-B14F-4D97-AF65-F5344CB8AC3E}">
        <p14:creationId xmlns:p14="http://schemas.microsoft.com/office/powerpoint/2010/main" val="25304662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Detailed changes needed to be introduced</a:t>
            </a:r>
          </a:p>
        </p:txBody>
      </p:sp>
      <p:sp>
        <p:nvSpPr>
          <p:cNvPr id="3" name="Content Placeholder 2"/>
          <p:cNvSpPr>
            <a:spLocks noGrp="1"/>
          </p:cNvSpPr>
          <p:nvPr>
            <p:ph idx="1"/>
          </p:nvPr>
        </p:nvSpPr>
        <p:spPr/>
        <p:txBody>
          <a:bodyPr>
            <a:normAutofit/>
          </a:bodyPr>
          <a:lstStyle/>
          <a:p>
            <a:pPr marL="0" indent="0">
              <a:buNone/>
            </a:pPr>
            <a:r>
              <a:rPr lang="en-US" sz="2400" b="1" dirty="0"/>
              <a:t>Proposal 2:  Add the following to LPP:</a:t>
            </a:r>
            <a:endParaRPr lang="en-GB" sz="2200" b="1" dirty="0"/>
          </a:p>
          <a:p>
            <a:pPr lvl="1"/>
            <a:r>
              <a:rPr lang="en-GB" sz="2400" b="1" dirty="0"/>
              <a:t>optional </a:t>
            </a:r>
            <a:r>
              <a:rPr lang="en-GB" sz="2400" b="1" i="1" dirty="0" err="1"/>
              <a:t>prsConfigIndex</a:t>
            </a:r>
            <a:r>
              <a:rPr lang="en-GB" sz="2400" b="1" i="1" dirty="0"/>
              <a:t> </a:t>
            </a:r>
            <a:r>
              <a:rPr lang="en-GB" sz="2400" b="1" dirty="0"/>
              <a:t>to the PRS-Info IE</a:t>
            </a:r>
          </a:p>
          <a:p>
            <a:pPr lvl="1"/>
            <a:r>
              <a:rPr lang="en-GB" sz="2400" b="1" i="1" dirty="0" err="1"/>
              <a:t>usedPrsConfigList</a:t>
            </a:r>
            <a:r>
              <a:rPr lang="en-GB" sz="2400" b="1" i="1" dirty="0"/>
              <a:t> </a:t>
            </a:r>
            <a:r>
              <a:rPr lang="en-GB" sz="2400" b="1" dirty="0"/>
              <a:t>to the Signal Measurement Information IE</a:t>
            </a:r>
          </a:p>
          <a:p>
            <a:pPr lvl="1"/>
            <a:r>
              <a:rPr lang="en-GB" sz="2400" b="1" dirty="0"/>
              <a:t>a description making the </a:t>
            </a:r>
            <a:r>
              <a:rPr lang="en-GB" sz="2400" b="1" i="1" dirty="0" err="1"/>
              <a:t>usedPrsConfigList</a:t>
            </a:r>
            <a:r>
              <a:rPr lang="en-GB" sz="2400" b="1" dirty="0"/>
              <a:t> mandatory if </a:t>
            </a:r>
            <a:r>
              <a:rPr lang="en-GB" sz="2400" b="1" i="1" dirty="0" err="1"/>
              <a:t>prsConfigIndex</a:t>
            </a:r>
            <a:r>
              <a:rPr lang="en-GB" sz="2400" b="1" dirty="0"/>
              <a:t> has been configured and less than all PRS configurations have been used</a:t>
            </a:r>
          </a:p>
        </p:txBody>
      </p:sp>
    </p:spTree>
    <p:extLst>
      <p:ext uri="{BB962C8B-B14F-4D97-AF65-F5344CB8AC3E}">
        <p14:creationId xmlns:p14="http://schemas.microsoft.com/office/powerpoint/2010/main" val="20964986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13982</TotalTime>
  <Words>377</Words>
  <Application>Microsoft Office PowerPoint</Application>
  <PresentationFormat>Widescreen</PresentationFormat>
  <Paragraphs>29</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 Unicode MS</vt:lpstr>
      <vt:lpstr>宋体</vt:lpstr>
      <vt:lpstr>Arial</vt:lpstr>
      <vt:lpstr>Calibri</vt:lpstr>
      <vt:lpstr>Office Theme</vt:lpstr>
      <vt:lpstr>WF OTDOA reporting for multiple  PRS configurations</vt:lpstr>
      <vt:lpstr>Background</vt:lpstr>
      <vt:lpstr>Redesign of the PRS Configuration  index</vt:lpstr>
      <vt:lpstr>Detailed changes needed to be introduced</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LPP support for feMTC OTDOA</dc:title>
  <dc:creator>Ericsson User</dc:creator>
  <cp:lastModifiedBy>Ericsson User</cp:lastModifiedBy>
  <cp:revision>1384</cp:revision>
  <dcterms:created xsi:type="dcterms:W3CDTF">2015-04-22T00:12:23Z</dcterms:created>
  <dcterms:modified xsi:type="dcterms:W3CDTF">2017-02-17T09:28:23Z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(3)wctvVNFDItuebxi7OjfRXDT69y0iwZeFtkmA0JYvbo5TdQzjoqqHUf1F0BcHo5diobcu6c+U
Mzr8Hcgaee0rzU8vie2gsDh2rFH6N2fU4SVi0JJm30OfWCajfcM5gn7ijTf4YdonUP1CRC7g
BiimUtZ71EWlwW78PHEUkPAGTweWK7H6izoMwropEMFbm68bbTbNIIvqa4IRGefcW5S8OCbb
a5Pyw+o2S5e1g5Y08c</vt:lpwstr>
  </property>
  <property fmtid="{D5CDD505-2E9C-101B-9397-08002B2CF9AE}" pid="4" name="_new_ms_pID_725431">
    <vt:lpwstr>5Litb3B+du8jsr8gvRZNHa1sT8afmj/VkiNxGFlo3oA72Durr1LgCO
datZFiyh4G3B6O0NOHz9qpcDmr/S6LcG1hEX6KbFCNF2Ug1uEP83rN3IFuRfU3zcWN5GSn43
zxD4BmYqkg16aelUYQPvQDxfWiF1CHp6VEsmUbjmnnjkda6SDjUpEdGxYJbKxUDE2e8eBuPg
Vm61I0ZayE5IILfrZV85ySr1n3JZl4NJDBWQ</vt:lpwstr>
  </property>
  <property fmtid="{D5CDD505-2E9C-101B-9397-08002B2CF9AE}" pid="5" name="_new_ms_pID_725432">
    <vt:lpwstr>2TQRiLAy4dT/an4k7Ywb8bQPFcosw9hAWSuw
IMzss96wWGcTT0Xm+zQLr5ZkkTPKD1XR/9m3FJbJ7nDq5yhfiuFyBWs8MANz9+Bnosu8Rk1Q
O8hze8e4IH+syYnwKHqOZgH4sux4/sG+C9u/VGnYs7mWCaB1U47RTl0X5b3OQru+B8u9A9iN
V+EG9PY9QMuavRUxTcyMRg00a0HY1B2gbos=</vt:lpwstr>
  </property>
  <property fmtid="{D5CDD505-2E9C-101B-9397-08002B2CF9AE}" pid="6" name="_new_ms_pID_725433">
    <vt:lpwstr>GAW9I+aC9MK+EDyNMB
1BXRZw==</vt:lpwstr>
  </property>
  <property fmtid="{D5CDD505-2E9C-101B-9397-08002B2CF9AE}" pid="7" name="_2015_ms_pID_725343">
    <vt:lpwstr>(3)sMk8pJD1emQhHOA5u+YCjSUEue65XUde+JvT6PJmnIt0ScstLeAPMIEOOcD62yztqH++DMlZ
RdPm6G3EDarw6Q/PWB8lYX/ew43rM/Zde+el2yaTaZWbV1S3EOpdK4PZOPuO26rWuTEFT3JA
738qmJPfcUo7XMWYanURlcHOi8HWocEVxFnTfc9LhlfHORA6fWpCaWT+wC+Dya6VgkL+PEZO
FphtwNT2jGWAP2/fDd</vt:lpwstr>
  </property>
  <property fmtid="{D5CDD505-2E9C-101B-9397-08002B2CF9AE}" pid="8" name="_2015_ms_pID_7253431">
    <vt:lpwstr>t/MHyivg6yrm6QD7PJm4hrMeGMIIfr65QpbI/Zh31gZxM4b8qlvYTY
Ho1KPczP3AeVkD+kCoGqcX4dPH8fgxdAr7s/LO/X4Obj3fVlYp48YM8nDRMzw20GIZ/c6L5W
EYayCzhv8hNHG2dnca9lP4jiVh9RoAZlgguP/ptytK+N9PFIsopA9Q57b2O+3rfMEUoGesco
VbFv8O41hbrazmhH4EYXZlRYewb+LylK4YGw</vt:lpwstr>
  </property>
  <property fmtid="{D5CDD505-2E9C-101B-9397-08002B2CF9AE}" pid="9" name="_2015_ms_pID_7253432">
    <vt:lpwstr>Q9oaIkaCEPHEU/oHd4SDTpHLG1BF0YgosBXM
Ghm4WYpbhgAydPIfqtOLkTyBq2xT1BDSCBIqzdou5DOfYj5oaR8=</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1458712156</vt:lpwstr>
  </property>
  <property fmtid="{D5CDD505-2E9C-101B-9397-08002B2CF9AE}" pid="14" name="UpdateProcess">
    <vt:lpwstr>End</vt:lpwstr>
  </property>
</Properties>
</file>