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6" r:id="rId4"/>
    <p:sldId id="289" r:id="rId5"/>
    <p:sldId id="290" r:id="rId6"/>
    <p:sldId id="287" r:id="rId7"/>
    <p:sldId id="2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80" d="100"/>
          <a:sy n="80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87/Docs/R1-1613781.zip" TargetMode="External"/><Relationship Id="rId2" Type="http://schemas.openxmlformats.org/officeDocument/2006/relationships/hyperlink" Target="http://www.3gpp.org/ftp/tsg_ran/WG1_RL1/TSGR1_87/Docs/R1-161376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2_RL2/TSGR2_97/Docs/R2-1701132.zip" TargetMode="External"/><Relationship Id="rId5" Type="http://schemas.openxmlformats.org/officeDocument/2006/relationships/hyperlink" Target="http://www.3gpp.org/ftp/tsg_ran/WG2_RL2/TSGR2_97/Docs/R2-1701033.zip" TargetMode="External"/><Relationship Id="rId4" Type="http://schemas.openxmlformats.org/officeDocument/2006/relationships/hyperlink" Target="http://www.3gpp.org/ftp/tsg_ran/WG2_RL2/TSGR2_97/Docs/R2-170103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LPP support for </a:t>
            </a:r>
            <a:r>
              <a:rPr lang="en-US" altLang="zh-CN" dirty="0" err="1"/>
              <a:t>feMTC</a:t>
            </a:r>
            <a:r>
              <a:rPr lang="en-US" altLang="zh-CN" dirty="0"/>
              <a:t> </a:t>
            </a:r>
            <a:r>
              <a:rPr lang="sv-SE" altLang="zh-CN" dirty="0"/>
              <a:t>OTDOA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R2-1702260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WG2 Meeting #97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8.12.4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During RAN1#87 it was agreed to introduce positioning support based on OTDOA for further enhanced MTC. The agreements are summarized in an LS from RAN1#87 to RAN2 [1], see Annex A for details, and the higher layer parameters are provided in an LS from RAN1#87 to RAN2 [2].</a:t>
            </a:r>
          </a:p>
          <a:p>
            <a:r>
              <a:rPr lang="en-GB" dirty="0"/>
              <a:t>There are some alternatives for signalling design in RAN2 to support the RAN1 agreements submitted to RAN2#97 including [3], [4], [5]</a:t>
            </a:r>
          </a:p>
          <a:p>
            <a:r>
              <a:rPr lang="en-GB" dirty="0"/>
              <a:t>This way forward lists the key agreements needed, and a merged draft CR considering [3]-[5] and this WF is provided in [6]</a:t>
            </a:r>
          </a:p>
          <a:p>
            <a:endParaRPr lang="en-GB" dirty="0"/>
          </a:p>
          <a:p>
            <a:endParaRPr lang="en-US" sz="1800" dirty="0"/>
          </a:p>
          <a:p>
            <a:pPr marL="0" lvl="0" indent="0" fontAlgn="base" hangingPunct="0">
              <a:buNone/>
            </a:pPr>
            <a:r>
              <a:rPr lang="de-DE" sz="1900" u="sng" dirty="0"/>
              <a:t>[1] </a:t>
            </a:r>
            <a:r>
              <a:rPr lang="de-DE" sz="1900" u="sng" dirty="0">
                <a:hlinkClick r:id="rId2"/>
              </a:rPr>
              <a:t>R1-1613760</a:t>
            </a:r>
            <a:r>
              <a:rPr lang="de-DE" sz="1900" dirty="0"/>
              <a:t>, </a:t>
            </a:r>
            <a:r>
              <a:rPr lang="en-US" sz="1900" i="1" dirty="0"/>
              <a:t>LS on Rel-14 </a:t>
            </a:r>
            <a:r>
              <a:rPr lang="en-US" sz="1900" i="1" dirty="0" err="1"/>
              <a:t>FeMTC</a:t>
            </a:r>
            <a:r>
              <a:rPr lang="en-US" sz="1900" i="1" dirty="0"/>
              <a:t> OTDOA enhancements</a:t>
            </a:r>
            <a:r>
              <a:rPr lang="de-DE" sz="1900" dirty="0"/>
              <a:t>, LS out, RAN1#87</a:t>
            </a:r>
            <a:endParaRPr lang="sv-SE" sz="1900" dirty="0"/>
          </a:p>
          <a:p>
            <a:pPr marL="0" lvl="0" indent="0" fontAlgn="base" hangingPunct="0">
              <a:buNone/>
            </a:pPr>
            <a:r>
              <a:rPr lang="de-DE" sz="1900" u="sng" dirty="0"/>
              <a:t>[2] </a:t>
            </a:r>
            <a:r>
              <a:rPr lang="de-DE" sz="1900" u="sng" dirty="0">
                <a:hlinkClick r:id="rId3"/>
              </a:rPr>
              <a:t>R1-1613781</a:t>
            </a:r>
            <a:r>
              <a:rPr lang="de-DE" sz="1900" dirty="0"/>
              <a:t>, </a:t>
            </a:r>
            <a:r>
              <a:rPr lang="en-US" sz="1900" i="1" dirty="0"/>
              <a:t>LS on Higher layer parameters for Rel-14 </a:t>
            </a:r>
            <a:r>
              <a:rPr lang="en-US" sz="1900" i="1" dirty="0" err="1"/>
              <a:t>FeMTC</a:t>
            </a:r>
            <a:r>
              <a:rPr lang="en-US" sz="1900" dirty="0"/>
              <a:t>, LS out RAN1#87</a:t>
            </a:r>
          </a:p>
          <a:p>
            <a:pPr marL="0" lvl="0" indent="0" fontAlgn="base" hangingPunct="0">
              <a:buNone/>
            </a:pPr>
            <a:r>
              <a:rPr lang="en-US" sz="1900" dirty="0"/>
              <a:t>[3] </a:t>
            </a:r>
            <a:r>
              <a:rPr lang="de-DE" sz="1900" u="sng" dirty="0">
                <a:hlinkClick r:id="rId4"/>
              </a:rPr>
              <a:t>R2-1701032</a:t>
            </a:r>
            <a:r>
              <a:rPr lang="de-DE" sz="1900" dirty="0"/>
              <a:t>, </a:t>
            </a:r>
            <a:r>
              <a:rPr lang="en-US" sz="1900" dirty="0"/>
              <a:t>Introduction of positioning for further enhanced MTC </a:t>
            </a:r>
            <a:r>
              <a:rPr lang="de-DE" sz="1900" dirty="0"/>
              <a:t>, Ericsson</a:t>
            </a:r>
          </a:p>
          <a:p>
            <a:pPr marL="0" lvl="0" indent="0" fontAlgn="base" hangingPunct="0">
              <a:buNone/>
            </a:pPr>
            <a:r>
              <a:rPr lang="de-DE" sz="1900" dirty="0"/>
              <a:t>[4] </a:t>
            </a:r>
            <a:r>
              <a:rPr lang="de-DE" sz="1900" u="sng" dirty="0">
                <a:hlinkClick r:id="rId5"/>
              </a:rPr>
              <a:t>R2-1701033</a:t>
            </a:r>
            <a:r>
              <a:rPr lang="de-DE" sz="1900" dirty="0"/>
              <a:t>, 36.355 CR0162, </a:t>
            </a:r>
            <a:r>
              <a:rPr lang="de-DE" sz="1900" dirty="0" err="1"/>
              <a:t>Introduction</a:t>
            </a:r>
            <a:r>
              <a:rPr lang="de-DE" sz="1900" dirty="0"/>
              <a:t> </a:t>
            </a:r>
            <a:r>
              <a:rPr lang="de-DE" sz="1900" dirty="0" err="1"/>
              <a:t>of</a:t>
            </a:r>
            <a:r>
              <a:rPr lang="de-DE" sz="1900" dirty="0"/>
              <a:t> </a:t>
            </a:r>
            <a:r>
              <a:rPr lang="de-DE" sz="1900" dirty="0" err="1"/>
              <a:t>positioning</a:t>
            </a:r>
            <a:r>
              <a:rPr lang="de-DE" sz="1900" dirty="0"/>
              <a:t> </a:t>
            </a:r>
            <a:r>
              <a:rPr lang="de-DE" sz="1900" dirty="0" err="1"/>
              <a:t>for</a:t>
            </a:r>
            <a:r>
              <a:rPr lang="de-DE" sz="1900" dirty="0"/>
              <a:t> </a:t>
            </a:r>
            <a:r>
              <a:rPr lang="de-DE" sz="1900" dirty="0" err="1"/>
              <a:t>further</a:t>
            </a:r>
            <a:r>
              <a:rPr lang="de-DE" sz="1900" dirty="0"/>
              <a:t> </a:t>
            </a:r>
            <a:r>
              <a:rPr lang="de-DE" sz="1900" dirty="0" err="1"/>
              <a:t>enhanced</a:t>
            </a:r>
            <a:r>
              <a:rPr lang="de-DE" sz="1900" dirty="0"/>
              <a:t> MTC, Ericsson</a:t>
            </a:r>
          </a:p>
          <a:p>
            <a:pPr marL="0" lvl="0" indent="0" fontAlgn="base" hangingPunct="0">
              <a:buNone/>
            </a:pPr>
            <a:r>
              <a:rPr lang="de-DE" sz="1900" dirty="0"/>
              <a:t>[5] </a:t>
            </a:r>
            <a:r>
              <a:rPr lang="de-DE" sz="1900" u="sng" dirty="0">
                <a:hlinkClick r:id="rId6"/>
              </a:rPr>
              <a:t>R2-1701132</a:t>
            </a:r>
            <a:r>
              <a:rPr lang="de-DE" sz="1900" dirty="0"/>
              <a:t>, 36.355 CR0164, </a:t>
            </a:r>
            <a:r>
              <a:rPr lang="en-US" sz="1900" dirty="0"/>
              <a:t>Introduction of OTDOA enhancements for </a:t>
            </a:r>
            <a:r>
              <a:rPr lang="en-US" sz="1900" dirty="0" err="1"/>
              <a:t>FeMTC</a:t>
            </a:r>
            <a:r>
              <a:rPr lang="en-US" sz="1900" dirty="0"/>
              <a:t> in LPP</a:t>
            </a:r>
            <a:r>
              <a:rPr lang="de-DE" sz="1900" dirty="0"/>
              <a:t>, Qualcomm</a:t>
            </a:r>
          </a:p>
          <a:p>
            <a:pPr marL="0" lvl="0" indent="0" fontAlgn="base" hangingPunct="0">
              <a:buNone/>
            </a:pPr>
            <a:r>
              <a:rPr lang="de-DE" sz="1900" dirty="0"/>
              <a:t>[6] R2-1702257, 36.355 CR0162R1, </a:t>
            </a:r>
            <a:r>
              <a:rPr lang="de-DE" sz="1900" dirty="0" err="1"/>
              <a:t>Introduction</a:t>
            </a:r>
            <a:r>
              <a:rPr lang="de-DE" sz="1900" dirty="0"/>
              <a:t> </a:t>
            </a:r>
            <a:r>
              <a:rPr lang="de-DE" sz="1900" dirty="0" err="1"/>
              <a:t>of</a:t>
            </a:r>
            <a:r>
              <a:rPr lang="de-DE" sz="1900" dirty="0"/>
              <a:t> OTDOA </a:t>
            </a:r>
            <a:r>
              <a:rPr lang="de-DE" sz="1900" dirty="0" err="1"/>
              <a:t>enhancements</a:t>
            </a:r>
            <a:r>
              <a:rPr lang="de-DE" sz="1900" dirty="0"/>
              <a:t> in LPP </a:t>
            </a:r>
            <a:r>
              <a:rPr lang="de-DE" sz="1900" dirty="0" err="1"/>
              <a:t>for</a:t>
            </a:r>
            <a:r>
              <a:rPr lang="de-DE" sz="1900" dirty="0"/>
              <a:t> </a:t>
            </a:r>
            <a:r>
              <a:rPr lang="de-DE" sz="1900" dirty="0" err="1"/>
              <a:t>feMTC</a:t>
            </a:r>
            <a:endParaRPr lang="sv-SE" sz="19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Representation of additional PRS </a:t>
            </a:r>
            <a:r>
              <a:rPr lang="en-US" dirty="0" err="1"/>
              <a:t>configs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56" y="1417638"/>
            <a:ext cx="10972800" cy="48531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200" dirty="0"/>
              <a:t>The RAN1 agreement includes support for up to three PRS configurations per cell. The signalling additions are limited if reusing the existing PRS-Info. However, some extensions are needed.</a:t>
            </a:r>
          </a:p>
          <a:p>
            <a:r>
              <a:rPr lang="en-GB" sz="2200" dirty="0"/>
              <a:t>Proposal 1: Reuse the existing PRS-Info to represent also the additional PRS configurations</a:t>
            </a:r>
          </a:p>
          <a:p>
            <a:r>
              <a:rPr lang="en-GB" sz="2200" dirty="0"/>
              <a:t>Observation 1: Not all possible configurations of muting, </a:t>
            </a:r>
            <a:r>
              <a:rPr lang="en-GB" sz="2200" dirty="0" err="1"/>
              <a:t>config</a:t>
            </a:r>
            <a:r>
              <a:rPr lang="en-GB" sz="2200" dirty="0"/>
              <a:t> index and add-</a:t>
            </a:r>
            <a:r>
              <a:rPr lang="en-GB" sz="2200" dirty="0" err="1"/>
              <a:t>numDL</a:t>
            </a:r>
            <a:r>
              <a:rPr lang="en-GB" sz="2200" dirty="0"/>
              <a:t>-Frames can be considered in light of the RAN1 agreements</a:t>
            </a:r>
          </a:p>
          <a:p>
            <a:r>
              <a:rPr lang="en-GB" sz="2200" dirty="0"/>
              <a:t>Proposal 2: Use the existing fields but with the restrictions from the RAN1 agreements</a:t>
            </a:r>
          </a:p>
          <a:p>
            <a:r>
              <a:rPr lang="en-GB" sz="2200" dirty="0"/>
              <a:t>Proposal 3: Add the following fields to the reference and neighbour cells</a:t>
            </a:r>
          </a:p>
          <a:p>
            <a:pPr lvl="1"/>
            <a:r>
              <a:rPr lang="en-GB" sz="2000" i="1" dirty="0" err="1"/>
              <a:t>dlBandwidth</a:t>
            </a:r>
            <a:r>
              <a:rPr lang="en-GB" sz="2000" dirty="0"/>
              <a:t> of the cell; needed to determine the frequency of the </a:t>
            </a:r>
            <a:r>
              <a:rPr lang="en-GB" sz="2000" dirty="0" err="1"/>
              <a:t>narrowbands</a:t>
            </a:r>
            <a:r>
              <a:rPr lang="en-GB" sz="2000" dirty="0"/>
              <a:t> </a:t>
            </a:r>
          </a:p>
          <a:p>
            <a:pPr lvl="1"/>
            <a:r>
              <a:rPr lang="en-GB" sz="2000" i="1" dirty="0" err="1"/>
              <a:t>addPRSconfig</a:t>
            </a:r>
            <a:r>
              <a:rPr lang="en-GB" sz="2000" dirty="0"/>
              <a:t>; one or two additional PRS configurations</a:t>
            </a:r>
          </a:p>
          <a:p>
            <a:r>
              <a:rPr lang="en-GB" sz="2200" dirty="0"/>
              <a:t>Proposal 4: Add the following fields to the PRS-Info IE</a:t>
            </a:r>
          </a:p>
          <a:p>
            <a:pPr lvl="1"/>
            <a:r>
              <a:rPr lang="en-GB" sz="2000" i="1" dirty="0" err="1"/>
              <a:t>prsConfigIndex</a:t>
            </a:r>
            <a:r>
              <a:rPr lang="en-GB" sz="2000" dirty="0"/>
              <a:t>; to enable reference to the PRS configurations in the signal </a:t>
            </a:r>
            <a:r>
              <a:rPr lang="en-GB" sz="2000" dirty="0" err="1"/>
              <a:t>meas</a:t>
            </a:r>
            <a:r>
              <a:rPr lang="en-GB" sz="2000" dirty="0"/>
              <a:t> info report</a:t>
            </a:r>
          </a:p>
          <a:p>
            <a:pPr lvl="1"/>
            <a:r>
              <a:rPr lang="en-GB" sz="2000" i="1" dirty="0" err="1"/>
              <a:t>finePrsOccInterv</a:t>
            </a:r>
            <a:r>
              <a:rPr lang="en-GB" sz="2000" dirty="0"/>
              <a:t>; the PRS interval between the multiple PRS occasions within one PRS period</a:t>
            </a:r>
          </a:p>
          <a:p>
            <a:pPr lvl="1"/>
            <a:r>
              <a:rPr lang="en-GB" sz="2000" i="1" dirty="0" err="1"/>
              <a:t>prsHoppingInfo</a:t>
            </a:r>
            <a:r>
              <a:rPr lang="en-GB" sz="2000" dirty="0"/>
              <a:t>; one or three </a:t>
            </a:r>
            <a:r>
              <a:rPr lang="en-GB" sz="2000" dirty="0" err="1"/>
              <a:t>narrowbands</a:t>
            </a:r>
            <a:r>
              <a:rPr lang="en-GB" sz="2000" dirty="0"/>
              <a:t> used in addition to the </a:t>
            </a:r>
            <a:r>
              <a:rPr lang="en-GB" sz="2000" dirty="0" err="1"/>
              <a:t>center</a:t>
            </a:r>
            <a:r>
              <a:rPr lang="en-GB" sz="2000" dirty="0"/>
              <a:t> band for hopping</a:t>
            </a:r>
          </a:p>
        </p:txBody>
      </p:sp>
    </p:spTree>
    <p:extLst>
      <p:ext uri="{BB962C8B-B14F-4D97-AF65-F5344CB8AC3E}">
        <p14:creationId xmlns:p14="http://schemas.microsoft.com/office/powerpoint/2010/main" val="253046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RSTD reports based on multiple PRS configurations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When the target device obtains multiple PRS configurations it may only be able to use a subset of the PRS configurations. To make the network understand what was used, and enable long-term reconfigurations, it is important with feedback from the device about what PRS configurations that was used to determine RSTD.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Proposal 5:  Add the following fields to the signal measurement information IE for both reference and neighbor cells</a:t>
            </a:r>
          </a:p>
          <a:p>
            <a:pPr lvl="1"/>
            <a:r>
              <a:rPr lang="en-GB" sz="2000" i="1" dirty="0" err="1"/>
              <a:t>usedPrsConfigList</a:t>
            </a:r>
            <a:r>
              <a:rPr lang="en-GB" sz="2000" dirty="0"/>
              <a:t>; list of used PRS configuration indices or all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96498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OTDOA capabilities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RAN1 agreement also lists a set of new capabilities for the target device.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Proposal 6: Add the following OTDOA capabilities</a:t>
            </a:r>
          </a:p>
          <a:p>
            <a:pPr lvl="1"/>
            <a:r>
              <a:rPr lang="en-US" sz="2000" i="1" dirty="0" err="1"/>
              <a:t>densePrsConfig</a:t>
            </a:r>
            <a:r>
              <a:rPr lang="en-US" sz="2000" dirty="0"/>
              <a:t>; support for more than one PRS occasion per PRS period and an extended number of PRS </a:t>
            </a:r>
            <a:r>
              <a:rPr lang="en-US" sz="2000" dirty="0" err="1"/>
              <a:t>subframes</a:t>
            </a:r>
            <a:r>
              <a:rPr lang="en-US" sz="2000" dirty="0"/>
              <a:t> per PRS occasion</a:t>
            </a:r>
          </a:p>
          <a:p>
            <a:pPr lvl="1"/>
            <a:r>
              <a:rPr lang="en-US" sz="2000" i="1" dirty="0" err="1"/>
              <a:t>maxSupportedPrsBandwidth</a:t>
            </a:r>
            <a:r>
              <a:rPr lang="en-US" sz="2000" dirty="0"/>
              <a:t>; the maximum PRS bandwidth the target device supports</a:t>
            </a:r>
          </a:p>
          <a:p>
            <a:pPr lvl="1"/>
            <a:r>
              <a:rPr lang="en-US" sz="2000" i="1" dirty="0" err="1"/>
              <a:t>prsFrequencyHopping</a:t>
            </a:r>
            <a:r>
              <a:rPr lang="en-US" sz="2000" dirty="0"/>
              <a:t>; supports for frequency hopping</a:t>
            </a:r>
          </a:p>
          <a:p>
            <a:pPr lvl="1"/>
            <a:r>
              <a:rPr lang="en-US" sz="2000" i="1" dirty="0" err="1"/>
              <a:t>maxSupportedPrsConfigs</a:t>
            </a:r>
            <a:r>
              <a:rPr lang="en-US" sz="2000" dirty="0"/>
              <a:t>; the maximum supported number of PRS configurations (2 or 3), 1 if omitted.</a:t>
            </a:r>
          </a:p>
        </p:txBody>
      </p:sp>
    </p:spTree>
    <p:extLst>
      <p:ext uri="{BB962C8B-B14F-4D97-AF65-F5344CB8AC3E}">
        <p14:creationId xmlns:p14="http://schemas.microsoft.com/office/powerpoint/2010/main" val="669480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On configuration of multiple PRS configurations:</a:t>
            </a: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US" dirty="0"/>
              <a:t>:</a:t>
            </a:r>
          </a:p>
          <a:p>
            <a:r>
              <a:rPr lang="en-US" dirty="0"/>
              <a:t>PRS bandwidths include {1.4, 3, 5, 10, 15, 20} MHz</a:t>
            </a:r>
          </a:p>
          <a:p>
            <a:r>
              <a:rPr lang="en-US" dirty="0"/>
              <a:t>No change w.r.t. legacy LTE PRS bandwidths</a:t>
            </a:r>
          </a:p>
          <a:p>
            <a:r>
              <a:rPr lang="en-US" dirty="0"/>
              <a:t>One cell can transmit multiple PRS time-frequency configurations with possibly up to [3] different PRS bandwidths</a:t>
            </a:r>
          </a:p>
          <a:p>
            <a:r>
              <a:rPr lang="en-US" dirty="0"/>
              <a:t>Configuration information multiple PRS time-frequency configurations with possibly up to [3] different PRS bandwidths per cell can be signaled to the UE, each information associated with a set of configuration parameters including PRS configuration index, number of PRS </a:t>
            </a:r>
            <a:r>
              <a:rPr lang="en-US" dirty="0" err="1"/>
              <a:t>subframes</a:t>
            </a:r>
            <a:r>
              <a:rPr lang="en-US" dirty="0"/>
              <a:t> per occasion, muting pattern, and new optional parameters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On more frequent PRS transmissions:</a:t>
            </a: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US" dirty="0"/>
              <a:t>:</a:t>
            </a:r>
          </a:p>
          <a:p>
            <a:r>
              <a:rPr lang="en-US" dirty="0"/>
              <a:t>Supported legacy PRS periodicities are {160, 320, 640, 1280} </a:t>
            </a:r>
            <a:r>
              <a:rPr lang="en-US" dirty="0" err="1"/>
              <a:t>subframes</a:t>
            </a:r>
            <a:r>
              <a:rPr lang="en-US" dirty="0"/>
              <a:t> that are jointly signaled with starting </a:t>
            </a:r>
            <a:r>
              <a:rPr lang="en-US" dirty="0" err="1"/>
              <a:t>subframe</a:t>
            </a:r>
            <a:r>
              <a:rPr lang="en-US" dirty="0"/>
              <a:t> offsets in PRS configuration indices</a:t>
            </a:r>
          </a:p>
          <a:p>
            <a:pPr lvl="1"/>
            <a:r>
              <a:rPr lang="en-US" dirty="0"/>
              <a:t>No change w.r.t. legacy LTE PRS indices</a:t>
            </a:r>
          </a:p>
          <a:p>
            <a:r>
              <a:rPr lang="en-US" dirty="0"/>
              <a:t>Supported number of PRS </a:t>
            </a:r>
            <a:r>
              <a:rPr lang="en-US" dirty="0" err="1"/>
              <a:t>subframes</a:t>
            </a:r>
            <a:r>
              <a:rPr lang="en-US" dirty="0"/>
              <a:t> per PRS occasion are {1, 2, 4, 6, 10, 20, 40, 80, 160} </a:t>
            </a:r>
            <a:r>
              <a:rPr lang="en-US" dirty="0" err="1"/>
              <a:t>subframes</a:t>
            </a:r>
            <a:endParaRPr lang="en-US" dirty="0"/>
          </a:p>
          <a:p>
            <a:r>
              <a:rPr lang="en-US" dirty="0"/>
              <a:t>Reuse LTE PRS muting mechanism with a bit string of {2, 4, 8, 16} bits, with each bit applied to one legacy PRS period</a:t>
            </a:r>
          </a:p>
          <a:p>
            <a:pPr lvl="1"/>
            <a:r>
              <a:rPr lang="en-US" dirty="0"/>
              <a:t>No change w.r.t. legacy LTE PRS muting pattern</a:t>
            </a:r>
          </a:p>
          <a:p>
            <a:r>
              <a:rPr lang="en-US" dirty="0"/>
              <a:t>Add additional configuration parameters to support more frequent PRS transmissions and PRS frequency hopping</a:t>
            </a:r>
          </a:p>
          <a:p>
            <a:r>
              <a:rPr lang="en-US" dirty="0"/>
              <a:t>To support more frequent PRS transmission in time, add the following parameters to support multiple PRS occasions in a legacy PRS period</a:t>
            </a:r>
          </a:p>
          <a:p>
            <a:pPr lvl="1"/>
            <a:r>
              <a:rPr lang="en-US" dirty="0"/>
              <a:t>PRS occasion interval in a PRS period: {10, 20, 40, 80} </a:t>
            </a:r>
            <a:r>
              <a:rPr lang="en-US" dirty="0" err="1"/>
              <a:t>subframes</a:t>
            </a:r>
            <a:endParaRPr lang="en-US" dirty="0"/>
          </a:p>
          <a:p>
            <a:r>
              <a:rPr lang="en-US" dirty="0"/>
              <a:t>If this is not configured, there is only one PRS occasion in a legacy PRS period.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67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A, cont’d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/>
              <a:t>On PRS frequency hopping:</a:t>
            </a:r>
          </a:p>
          <a:p>
            <a:pPr marL="0" indent="0">
              <a:buNone/>
            </a:pPr>
            <a:r>
              <a:rPr lang="en-US" sz="1400" dirty="0">
                <a:highlight>
                  <a:srgbClr val="00FF00"/>
                </a:highlight>
              </a:rPr>
              <a:t>Agreement</a:t>
            </a:r>
            <a:r>
              <a:rPr lang="en-US" sz="1400" dirty="0"/>
              <a:t>:</a:t>
            </a:r>
          </a:p>
          <a:p>
            <a:r>
              <a:rPr lang="en-US" sz="1400" dirty="0"/>
              <a:t>If activated, PRS frequency hopping is configured with the following parameters (similar to Rel-13 </a:t>
            </a:r>
            <a:r>
              <a:rPr lang="en-US" sz="1400" dirty="0" err="1"/>
              <a:t>eMTC</a:t>
            </a:r>
            <a:r>
              <a:rPr lang="en-US" sz="1400" dirty="0"/>
              <a:t> FH):</a:t>
            </a:r>
          </a:p>
          <a:p>
            <a:pPr lvl="1"/>
            <a:r>
              <a:rPr lang="en-US" sz="1000" dirty="0"/>
              <a:t>Number of bands for frequency hopping X: {2, 4}</a:t>
            </a:r>
          </a:p>
          <a:p>
            <a:r>
              <a:rPr lang="en-US" sz="1400" dirty="0"/>
              <a:t>The first band is in the center</a:t>
            </a:r>
          </a:p>
          <a:p>
            <a:pPr lvl="1"/>
            <a:r>
              <a:rPr lang="en-US" sz="1000" dirty="0"/>
              <a:t>The positions of the remaining X-1 bands:</a:t>
            </a:r>
          </a:p>
          <a:p>
            <a:r>
              <a:rPr lang="en-US" sz="1400" dirty="0"/>
              <a:t>The starting position of each of X-1 bands is indicated separately: narrowband {0,1,…,max-1}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On UE capability signaling:</a:t>
            </a:r>
          </a:p>
          <a:p>
            <a:pPr marL="0" indent="0">
              <a:buNone/>
            </a:pPr>
            <a:r>
              <a:rPr lang="en-US" sz="1400" dirty="0">
                <a:highlight>
                  <a:srgbClr val="00FF00"/>
                </a:highlight>
              </a:rPr>
              <a:t>Agreement</a:t>
            </a:r>
            <a:r>
              <a:rPr lang="en-US" sz="1400" dirty="0"/>
              <a:t>:</a:t>
            </a:r>
          </a:p>
          <a:p>
            <a:r>
              <a:rPr lang="en-US" sz="1400" dirty="0" err="1"/>
              <a:t>Signalling</a:t>
            </a:r>
            <a:r>
              <a:rPr lang="en-US" sz="1400" dirty="0"/>
              <a:t> is provided for the UE to indicate the capability information below for OTDOA positioning to the E-SMLC in LPP</a:t>
            </a:r>
          </a:p>
          <a:p>
            <a:r>
              <a:rPr lang="en-US" sz="1400" dirty="0"/>
              <a:t>Maximal PRS bandwidth for RSTD measurement</a:t>
            </a:r>
          </a:p>
          <a:p>
            <a:r>
              <a:rPr lang="en-US" sz="1400" dirty="0"/>
              <a:t>PRS-frequency-hopping-based RSTD measurement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1085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13817</TotalTime>
  <Words>992</Words>
  <Application>Microsoft Office PowerPoint</Application>
  <PresentationFormat>Widescreen</PresentationFormat>
  <Paragraphs>76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SimSun</vt:lpstr>
      <vt:lpstr>Arial</vt:lpstr>
      <vt:lpstr>Calibri</vt:lpstr>
      <vt:lpstr>Office Theme</vt:lpstr>
      <vt:lpstr>WF LPP support for feMTC OTDOA</vt:lpstr>
      <vt:lpstr>Background</vt:lpstr>
      <vt:lpstr>Representation of additional PRS configs</vt:lpstr>
      <vt:lpstr>RSTD reports based on multiple PRS configurations </vt:lpstr>
      <vt:lpstr>New OTDOA capabilities</vt:lpstr>
      <vt:lpstr>Annex A</vt:lpstr>
      <vt:lpstr>Annex A, cont’d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signaling design for feMTC OTDOA in LPP</dc:title>
  <dc:creator>Ericsson User</dc:creator>
  <cp:lastModifiedBy>Ericsson User</cp:lastModifiedBy>
  <cp:revision>1375</cp:revision>
  <dcterms:created xsi:type="dcterms:W3CDTF">2015-04-22T00:12:23Z</dcterms:created>
  <dcterms:modified xsi:type="dcterms:W3CDTF">2017-02-14T18:30:26Z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UpdateProcess">
    <vt:lpwstr>End</vt:lpwstr>
  </property>
</Properties>
</file>