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1" r:id="rId5"/>
    <p:sldId id="260" r:id="rId6"/>
    <p:sldId id="272" r:id="rId7"/>
    <p:sldId id="270" r:id="rId8"/>
    <p:sldId id="273" r:id="rId9"/>
    <p:sldId id="262" r:id="rId10"/>
    <p:sldId id="271" r:id="rId11"/>
    <p:sldId id="267" r:id="rId12"/>
    <p:sldId id="268" r:id="rId13"/>
    <p:sldId id="269" r:id="rId14"/>
    <p:sldId id="264" r:id="rId15"/>
    <p:sldId id="265" r:id="rId16"/>
    <p:sldId id="266" r:id="rId17"/>
  </p:sldIdLst>
  <p:sldSz cx="10080625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594" y="-365"/>
      </p:cViewPr>
      <p:guideLst>
        <p:guide orient="horz" pos="2160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022F8-3EB3-4B54-9F21-D2588D5721AF}" type="datetimeFigureOut">
              <a:rPr lang="en-GB" smtClean="0"/>
              <a:t>18/11/2016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685800"/>
            <a:ext cx="50387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DEBD0E-A72D-4BDE-877D-C07CF7EEB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798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EBD0E-A72D-4BDE-877D-C07CF7EEB39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377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56047" y="2130426"/>
            <a:ext cx="8568531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12094" y="3886200"/>
            <a:ext cx="705643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9BA5C-922B-4C77-ADC0-4C64FFD1C943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E0FAC-8345-4DEB-B7FD-45B9C6057E17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308453" y="274639"/>
            <a:ext cx="2268141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04031" y="274639"/>
            <a:ext cx="6636411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9E44B-307B-479A-B07C-9558E26B1857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62C8-CDAD-4CFF-B312-156379520169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96300" y="4406901"/>
            <a:ext cx="856853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96300" y="2906713"/>
            <a:ext cx="856853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025D-5246-4BAE-8C9B-CC020BCB3614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04031" y="1600201"/>
            <a:ext cx="445227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124318" y="1600201"/>
            <a:ext cx="445227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D0F3-EDD6-4B69-BC49-484FB9899C58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4031" y="1535113"/>
            <a:ext cx="44540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4031" y="2174875"/>
            <a:ext cx="445402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120818" y="1535113"/>
            <a:ext cx="4455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120818" y="2174875"/>
            <a:ext cx="4455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187E3-CE24-499A-80B5-8827B104B38C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D3901-71D6-4A31-BF81-CC7B8518741D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E38D-2B97-41C1-B0CA-D5048F964F25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4032" y="273050"/>
            <a:ext cx="331645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41245" y="273051"/>
            <a:ext cx="56353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4032" y="1435101"/>
            <a:ext cx="331645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B650-2902-4BCF-939B-E36EB6BF91F9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75873" y="4800600"/>
            <a:ext cx="604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75873" y="612775"/>
            <a:ext cx="604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75873" y="5367338"/>
            <a:ext cx="604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8FF28-6865-4E26-84F5-2199492959E1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04031" y="274638"/>
            <a:ext cx="907256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4031" y="1600201"/>
            <a:ext cx="907256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04031" y="6356351"/>
            <a:ext cx="2352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966B4-7436-4A6A-B528-405550D64197}" type="datetime1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444214" y="6356351"/>
            <a:ext cx="319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224448" y="6356351"/>
            <a:ext cx="2352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No RLC concatenation in NR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Source: Samsung</a:t>
            </a:r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</a:t>
            </a:fld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8148933" y="32266"/>
            <a:ext cx="19319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/>
              <a:t>R2-169092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07078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Split bearer support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ko-KR" dirty="0" smtClean="0"/>
              <a:t>No concatenation supports split bearer with local RLC ARQ based on the double SN (PDCP SN and RLC SN).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In split bearer case, pre-processing up to MAC SDU is supported with the exception of the RLC SN which can only be decided when the Cell Group for transmission is decided.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Limiting UL pre-processing will only be an issue at very high UL data rates. Problem can be overcome by implementation e.g.</a:t>
            </a:r>
          </a:p>
          <a:p>
            <a:pPr lvl="1"/>
            <a:r>
              <a:rPr lang="en-US" altLang="ko-KR" dirty="0" smtClean="0"/>
              <a:t>Earlier allocation of PDCP PDU’s to MAC entity (in high data rate transmission case, complete RLC PDU stalling is unlikely).</a:t>
            </a:r>
          </a:p>
          <a:p>
            <a:pPr lvl="1"/>
            <a:r>
              <a:rPr lang="en-US" altLang="ko-KR" dirty="0" smtClean="0"/>
              <a:t>In moderate data rate transmission case, stalled PDCP PDU in one leg can be updated so that it is transmitted in the other leg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During Work Item, additional enhancements can be considered e.g. working with PDCP SN in RLC layer (common SN).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3095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Overhead analysis (1)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4031" y="1600201"/>
            <a:ext cx="9072563" cy="532655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VoIP in bad coverage (no bundling)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4240275" y="4355812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835588" y="4355812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049649" y="4355812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478542" y="4355812"/>
            <a:ext cx="1587500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90846" y="4722165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686159" y="4722165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64338" y="4715812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478542" y="4693377"/>
            <a:ext cx="158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35B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87784" y="3933056"/>
            <a:ext cx="674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2) </a:t>
            </a:r>
            <a:r>
              <a:rPr lang="en-US" altLang="ko-KR" dirty="0" smtClean="0"/>
              <a:t>Concatenation</a:t>
            </a:r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44367" y="5075892"/>
            <a:ext cx="3300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Overhead </a:t>
            </a:r>
            <a:r>
              <a:rPr lang="en-US" altLang="ko-KR" dirty="0" smtClean="0">
                <a:solidFill>
                  <a:srgbClr val="FF0000"/>
                </a:solidFill>
              </a:rPr>
              <a:t>= 6/41 = 14.6%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644962" y="4355812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LI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59783" y="4718938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28" name="직사각형 27"/>
          <p:cNvSpPr/>
          <p:nvPr/>
        </p:nvSpPr>
        <p:spPr>
          <a:xfrm>
            <a:off x="883229" y="4355812"/>
            <a:ext cx="595313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7784" y="4718898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1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309553" y="4355812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83229" y="4722024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grpSp>
        <p:nvGrpSpPr>
          <p:cNvPr id="44" name="그룹 43"/>
          <p:cNvGrpSpPr/>
          <p:nvPr/>
        </p:nvGrpSpPr>
        <p:grpSpPr>
          <a:xfrm>
            <a:off x="287784" y="2272479"/>
            <a:ext cx="9605442" cy="1446366"/>
            <a:chOff x="413250" y="5150986"/>
            <a:chExt cx="9605442" cy="1446366"/>
          </a:xfrm>
        </p:grpSpPr>
        <p:sp>
          <p:nvSpPr>
            <p:cNvPr id="32" name="직사각형 31"/>
            <p:cNvSpPr/>
            <p:nvPr/>
          </p:nvSpPr>
          <p:spPr>
            <a:xfrm>
              <a:off x="430515" y="5507940"/>
              <a:ext cx="595313" cy="36000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LCID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1025828" y="5507940"/>
              <a:ext cx="595313" cy="36000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L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1621140" y="5507940"/>
              <a:ext cx="595313" cy="360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SN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772838" y="5507980"/>
              <a:ext cx="1587500" cy="36000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PDCP SDU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0515" y="5874293"/>
              <a:ext cx="595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1B</a:t>
              </a:r>
              <a:endParaRPr lang="ko-KR" alt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25828" y="5874293"/>
              <a:ext cx="595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1B</a:t>
              </a:r>
              <a:endParaRPr lang="ko-KR" alt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621140" y="5867940"/>
              <a:ext cx="595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1</a:t>
              </a:r>
              <a:r>
                <a:rPr lang="en-US" altLang="ko-KR" dirty="0" smtClean="0"/>
                <a:t>B</a:t>
              </a:r>
              <a:endParaRPr lang="ko-KR" alt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772838" y="5845505"/>
              <a:ext cx="1587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35B</a:t>
              </a:r>
              <a:endParaRPr lang="ko-KR" alt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13250" y="5150986"/>
              <a:ext cx="9605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1</a:t>
              </a:r>
              <a:r>
                <a:rPr lang="en-US" altLang="ko-KR" dirty="0" smtClean="0"/>
                <a:t>) No concatenation</a:t>
              </a:r>
              <a:endParaRPr lang="ko-KR" alt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69833" y="6228020"/>
              <a:ext cx="35982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solidFill>
                    <a:srgbClr val="FF0000"/>
                  </a:solidFill>
                </a:rPr>
                <a:t>Overhead = </a:t>
              </a:r>
              <a:r>
                <a:rPr lang="en-US" altLang="ko-KR" dirty="0" smtClean="0">
                  <a:solidFill>
                    <a:srgbClr val="FF0000"/>
                  </a:solidFill>
                </a:rPr>
                <a:t>4/39 = 10.3</a:t>
              </a:r>
              <a:r>
                <a:rPr lang="en-US" altLang="ko-KR" dirty="0" smtClean="0">
                  <a:solidFill>
                    <a:srgbClr val="FF0000"/>
                  </a:solidFill>
                </a:rPr>
                <a:t>%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199320" y="5507980"/>
              <a:ext cx="595313" cy="36000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SN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199320" y="5867980"/>
              <a:ext cx="595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1</a:t>
              </a:r>
              <a:r>
                <a:rPr lang="en-US" altLang="ko-KR" dirty="0" smtClean="0"/>
                <a:t>B</a:t>
              </a:r>
              <a:endParaRPr lang="ko-KR" altLang="en-US" dirty="0"/>
            </a:p>
          </p:txBody>
        </p:sp>
      </p:grp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293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Overhead analysis (2)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4031" y="1600201"/>
            <a:ext cx="9072563" cy="532655"/>
          </a:xfrm>
        </p:spPr>
        <p:txBody>
          <a:bodyPr>
            <a:normAutofit fontScale="85000" lnSpcReduction="10000"/>
          </a:bodyPr>
          <a:lstStyle/>
          <a:p>
            <a:r>
              <a:rPr lang="en-US" altLang="ko-KR" dirty="0" smtClean="0"/>
              <a:t>VoIP in good coverage (2 voice packets per MAC PDU)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56667" y="4142874"/>
            <a:ext cx="674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2) </a:t>
            </a:r>
            <a:r>
              <a:rPr lang="en-US" altLang="ko-KR" dirty="0" smtClean="0"/>
              <a:t>Concatenation</a:t>
            </a:r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13250" y="5219908"/>
            <a:ext cx="333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Overhead = </a:t>
            </a:r>
            <a:r>
              <a:rPr lang="en-US" altLang="ko-KR" dirty="0" smtClean="0">
                <a:solidFill>
                  <a:srgbClr val="FF0000"/>
                </a:solidFill>
              </a:rPr>
              <a:t>8/78 =10.3</a:t>
            </a:r>
            <a:r>
              <a:rPr lang="en-US" altLang="ko-KR" dirty="0" smtClean="0">
                <a:solidFill>
                  <a:srgbClr val="FF0000"/>
                </a:solidFill>
              </a:rPr>
              <a:t>%</a:t>
            </a:r>
            <a:endParaRPr lang="ko-KR" altLang="en-US" dirty="0">
              <a:solidFill>
                <a:srgbClr val="FF0000"/>
              </a:solidFill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403422" y="2204864"/>
            <a:ext cx="9605442" cy="1446366"/>
            <a:chOff x="356667" y="5150986"/>
            <a:chExt cx="9605442" cy="1446366"/>
          </a:xfrm>
        </p:grpSpPr>
        <p:sp>
          <p:nvSpPr>
            <p:cNvPr id="32" name="직사각형 31"/>
            <p:cNvSpPr/>
            <p:nvPr/>
          </p:nvSpPr>
          <p:spPr>
            <a:xfrm>
              <a:off x="373932" y="5508000"/>
              <a:ext cx="595313" cy="36000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LCID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969245" y="5508000"/>
              <a:ext cx="595313" cy="36000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L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1564557" y="5508000"/>
              <a:ext cx="595313" cy="360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SN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716255" y="5508000"/>
              <a:ext cx="1587500" cy="36000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PDCP SDU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73932" y="5874293"/>
              <a:ext cx="595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1B</a:t>
              </a:r>
              <a:endParaRPr lang="ko-KR" alt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69245" y="5874293"/>
              <a:ext cx="595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1B</a:t>
              </a:r>
              <a:endParaRPr lang="ko-KR" alt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564557" y="5867940"/>
              <a:ext cx="595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1B</a:t>
              </a:r>
              <a:endParaRPr lang="ko-KR" alt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716255" y="5845505"/>
              <a:ext cx="1587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/>
                <a:t>35B</a:t>
              </a:r>
              <a:endParaRPr lang="ko-KR" alt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56667" y="5150986"/>
              <a:ext cx="9605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1</a:t>
              </a:r>
              <a:r>
                <a:rPr lang="en-US" altLang="ko-KR" dirty="0" smtClean="0"/>
                <a:t>) No concatenation</a:t>
              </a:r>
              <a:endParaRPr lang="ko-KR" alt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13250" y="6228020"/>
              <a:ext cx="3096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solidFill>
                    <a:srgbClr val="FF0000"/>
                  </a:solidFill>
                </a:rPr>
                <a:t>Overhead </a:t>
              </a:r>
              <a:r>
                <a:rPr lang="en-US" altLang="ko-KR" dirty="0" smtClean="0">
                  <a:solidFill>
                    <a:srgbClr val="FF0000"/>
                  </a:solidFill>
                </a:rPr>
                <a:t>= 8/78 = </a:t>
              </a:r>
              <a:r>
                <a:rPr lang="en-US" altLang="ko-KR" dirty="0" smtClean="0">
                  <a:solidFill>
                    <a:srgbClr val="FF0000"/>
                  </a:solidFill>
                </a:rPr>
                <a:t>10.3%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142737" y="5508000"/>
              <a:ext cx="595313" cy="36000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SN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142737" y="5867980"/>
              <a:ext cx="595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1</a:t>
              </a:r>
              <a:r>
                <a:rPr lang="en-US" altLang="ko-KR" dirty="0" smtClean="0"/>
                <a:t>B</a:t>
              </a:r>
              <a:endParaRPr lang="ko-KR" altLang="en-US" dirty="0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4303755" y="5508000"/>
              <a:ext cx="595313" cy="36000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LCID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4899068" y="5508000"/>
              <a:ext cx="595313" cy="36000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L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5494380" y="5508000"/>
              <a:ext cx="595313" cy="36000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SN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6646079" y="5508000"/>
              <a:ext cx="1587500" cy="36000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PDCP SDU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6072560" y="5508000"/>
              <a:ext cx="595313" cy="36000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Calibri" panose="020F0502020204030204" pitchFamily="34" charset="0"/>
                </a:rPr>
                <a:t>SN</a:t>
              </a:r>
              <a:endParaRPr lang="ko-KR" altLang="en-US" sz="1200" dirty="0">
                <a:latin typeface="Calibri" panose="020F0502020204030204" pitchFamily="34" charset="0"/>
              </a:endParaRPr>
            </a:p>
          </p:txBody>
        </p:sp>
      </p:grpSp>
      <p:sp>
        <p:nvSpPr>
          <p:cNvPr id="64" name="Slide Number Placeholder 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65" name="직사각형 64"/>
          <p:cNvSpPr/>
          <p:nvPr/>
        </p:nvSpPr>
        <p:spPr>
          <a:xfrm>
            <a:off x="7079483" y="4562518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7674796" y="4562518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5888857" y="4562518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4317750" y="4562518"/>
            <a:ext cx="1587500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930054" y="4928871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6525367" y="4928871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7103546" y="4922518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4317750" y="4900083"/>
            <a:ext cx="158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35B</a:t>
            </a:r>
            <a:endParaRPr lang="ko-KR" altLang="en-US" dirty="0"/>
          </a:p>
        </p:txBody>
      </p:sp>
      <p:sp>
        <p:nvSpPr>
          <p:cNvPr id="73" name="직사각형 72"/>
          <p:cNvSpPr/>
          <p:nvPr/>
        </p:nvSpPr>
        <p:spPr>
          <a:xfrm>
            <a:off x="6484170" y="4562518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LI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698991" y="4925644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75" name="직사각형 74"/>
          <p:cNvSpPr/>
          <p:nvPr/>
        </p:nvSpPr>
        <p:spPr>
          <a:xfrm>
            <a:off x="3722437" y="4562518"/>
            <a:ext cx="595313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126992" y="4925604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1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77" name="직사각형 76"/>
          <p:cNvSpPr/>
          <p:nvPr/>
        </p:nvSpPr>
        <p:spPr>
          <a:xfrm>
            <a:off x="3148761" y="4562518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722437" y="4928730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79" name="직사각형 78"/>
          <p:cNvSpPr/>
          <p:nvPr/>
        </p:nvSpPr>
        <p:spPr>
          <a:xfrm>
            <a:off x="1581693" y="4562518"/>
            <a:ext cx="1587500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581693" y="4906386"/>
            <a:ext cx="158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35B</a:t>
            </a:r>
            <a:endParaRPr lang="ko-KR" altLang="en-US" dirty="0"/>
          </a:p>
        </p:txBody>
      </p:sp>
      <p:sp>
        <p:nvSpPr>
          <p:cNvPr id="81" name="직사각형 80"/>
          <p:cNvSpPr/>
          <p:nvPr/>
        </p:nvSpPr>
        <p:spPr>
          <a:xfrm>
            <a:off x="986380" y="4562518"/>
            <a:ext cx="595313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90935" y="4931907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1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83" name="직사각형 82"/>
          <p:cNvSpPr/>
          <p:nvPr/>
        </p:nvSpPr>
        <p:spPr>
          <a:xfrm>
            <a:off x="412704" y="4562518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86380" y="4935033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0194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Overhead analysis (3)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4031" y="1600201"/>
            <a:ext cx="9072563" cy="532655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High data rate (80 IP packets per MAC PDU)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56667" y="4142874"/>
            <a:ext cx="674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2) </a:t>
            </a:r>
            <a:r>
              <a:rPr lang="en-US" altLang="ko-KR" dirty="0" smtClean="0"/>
              <a:t>Concatenation</a:t>
            </a:r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13250" y="5219908"/>
            <a:ext cx="245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Overhead = 0.36%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11268" y="2615878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006581" y="2615878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601893" y="2615878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2753591" y="2615878"/>
            <a:ext cx="1587500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1268" y="2982171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1006581" y="2982171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2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601893" y="2975818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3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2753591" y="2953383"/>
            <a:ext cx="158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1500B</a:t>
            </a:r>
            <a:endParaRPr lang="ko-KR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394003" y="2258864"/>
            <a:ext cx="9605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1) no concatenation</a:t>
            </a:r>
            <a:endParaRPr lang="ko-KR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450586" y="3335898"/>
            <a:ext cx="245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Overhead = 0.60%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180073" y="2615878"/>
            <a:ext cx="595313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80073" y="2975858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3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59" name="직사각형 58"/>
          <p:cNvSpPr/>
          <p:nvPr/>
        </p:nvSpPr>
        <p:spPr>
          <a:xfrm>
            <a:off x="4341091" y="2615878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4936404" y="2615878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5531716" y="2615878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6683415" y="2615878"/>
            <a:ext cx="1587500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6109896" y="2615878"/>
            <a:ext cx="595313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372427" y="4747298"/>
            <a:ext cx="793838" cy="163060"/>
            <a:chOff x="8453817" y="4172394"/>
            <a:chExt cx="793838" cy="163060"/>
          </a:xfrm>
        </p:grpSpPr>
        <p:sp>
          <p:nvSpPr>
            <p:cNvPr id="65" name="타원 64"/>
            <p:cNvSpPr/>
            <p:nvPr/>
          </p:nvSpPr>
          <p:spPr>
            <a:xfrm>
              <a:off x="8453817" y="4172394"/>
              <a:ext cx="158768" cy="1512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타원 65"/>
            <p:cNvSpPr/>
            <p:nvPr/>
          </p:nvSpPr>
          <p:spPr>
            <a:xfrm>
              <a:off x="8771352" y="4172394"/>
              <a:ext cx="158768" cy="1512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타원 66"/>
            <p:cNvSpPr/>
            <p:nvPr/>
          </p:nvSpPr>
          <p:spPr>
            <a:xfrm>
              <a:off x="9088887" y="4184242"/>
              <a:ext cx="158768" cy="15121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8" name="타원 67"/>
          <p:cNvSpPr/>
          <p:nvPr/>
        </p:nvSpPr>
        <p:spPr>
          <a:xfrm>
            <a:off x="8428074" y="2720272"/>
            <a:ext cx="158768" cy="1512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타원 68"/>
          <p:cNvSpPr/>
          <p:nvPr/>
        </p:nvSpPr>
        <p:spPr>
          <a:xfrm>
            <a:off x="8745609" y="2720272"/>
            <a:ext cx="158768" cy="1512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타원 69"/>
          <p:cNvSpPr/>
          <p:nvPr/>
        </p:nvSpPr>
        <p:spPr>
          <a:xfrm>
            <a:off x="9063144" y="2732120"/>
            <a:ext cx="158768" cy="1512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Slide Number Placeholder 7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72" name="직사각형 71"/>
          <p:cNvSpPr/>
          <p:nvPr/>
        </p:nvSpPr>
        <p:spPr>
          <a:xfrm>
            <a:off x="7953481" y="4642525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8548794" y="4642525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4" name="직사각형 73"/>
          <p:cNvSpPr/>
          <p:nvPr/>
        </p:nvSpPr>
        <p:spPr>
          <a:xfrm>
            <a:off x="6762855" y="4642525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5191748" y="4642525"/>
            <a:ext cx="1587500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91748" y="4980090"/>
            <a:ext cx="158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1500B</a:t>
            </a:r>
            <a:endParaRPr lang="ko-KR" altLang="en-US" dirty="0"/>
          </a:p>
        </p:txBody>
      </p:sp>
      <p:sp>
        <p:nvSpPr>
          <p:cNvPr id="77" name="직사각형 76"/>
          <p:cNvSpPr/>
          <p:nvPr/>
        </p:nvSpPr>
        <p:spPr>
          <a:xfrm>
            <a:off x="7358168" y="4642525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LI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4596435" y="4642525"/>
            <a:ext cx="595313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4022759" y="4642525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2455691" y="4642525"/>
            <a:ext cx="1587500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455691" y="4986393"/>
            <a:ext cx="158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1500B</a:t>
            </a:r>
            <a:endParaRPr lang="ko-KR" altLang="en-US" dirty="0"/>
          </a:p>
        </p:txBody>
      </p:sp>
      <p:sp>
        <p:nvSpPr>
          <p:cNvPr id="82" name="직사각형 81"/>
          <p:cNvSpPr/>
          <p:nvPr/>
        </p:nvSpPr>
        <p:spPr>
          <a:xfrm>
            <a:off x="1860378" y="4642525"/>
            <a:ext cx="595313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1286702" y="4642525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935972" y="4987325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1B</a:t>
            </a:r>
            <a:endParaRPr lang="ko-KR" alt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8531285" y="4987325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2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6745214" y="5005702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3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7340659" y="5008828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2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1270496" y="5008654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2B</a:t>
            </a:r>
            <a:endParaRPr lang="ko-KR" alt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1865941" y="5011780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3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4081946" y="5014743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2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4677391" y="5017869"/>
            <a:ext cx="5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3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5922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Overhead analysis (4)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/>
              <a:t>Low data rate: </a:t>
            </a:r>
            <a:r>
              <a:rPr lang="en-US" altLang="ko-KR" dirty="0" smtClean="0"/>
              <a:t>single PDCP SDU is segmented in to a multiple MAC PDUs</a:t>
            </a:r>
          </a:p>
          <a:p>
            <a:r>
              <a:rPr lang="en-US" altLang="ko-KR" dirty="0" smtClean="0"/>
              <a:t>In this case, only difference between ‘no concatenation’ and ‘concatenation’ comes from how a PDCP PDU is segmented</a:t>
            </a:r>
          </a:p>
          <a:p>
            <a:r>
              <a:rPr lang="en-US" altLang="ko-KR" dirty="0" smtClean="0"/>
              <a:t>According to the last meeting decision, SO-based segmentation shall be used for both options.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There should be no difference if both options use the same segmentation mechanism  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3917032"/>
            <a:ext cx="8643174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3110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Front-haul: Option 2 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087984" y="1773776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PDCP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089968" y="2663024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RLC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2087984" y="2976208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MAC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2089968" y="3289392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PHY</a:t>
            </a:r>
            <a:endParaRPr lang="ko-KR" altLang="en-US" dirty="0"/>
          </a:p>
        </p:txBody>
      </p:sp>
      <p:cxnSp>
        <p:nvCxnSpPr>
          <p:cNvPr id="9" name="직선 연결선 8"/>
          <p:cNvCxnSpPr>
            <a:stCxn id="4" idx="2"/>
            <a:endCxn id="5" idx="0"/>
          </p:cNvCxnSpPr>
          <p:nvPr/>
        </p:nvCxnSpPr>
        <p:spPr>
          <a:xfrm>
            <a:off x="2808064" y="2086960"/>
            <a:ext cx="1984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꺾인 연결선 22"/>
          <p:cNvCxnSpPr>
            <a:stCxn id="6" idx="1"/>
            <a:endCxn id="5" idx="1"/>
          </p:cNvCxnSpPr>
          <p:nvPr/>
        </p:nvCxnSpPr>
        <p:spPr>
          <a:xfrm rot="10800000" flipH="1">
            <a:off x="2087984" y="2819616"/>
            <a:ext cx="1984" cy="313184"/>
          </a:xfrm>
          <a:prstGeom prst="bentConnector3">
            <a:avLst>
              <a:gd name="adj1" fmla="val -1152217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1760" y="2663024"/>
            <a:ext cx="1774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Scheduling decision</a:t>
            </a:r>
            <a:endParaRPr lang="ko-KR" altLang="en-US" dirty="0"/>
          </a:p>
        </p:txBody>
      </p:sp>
      <p:sp>
        <p:nvSpPr>
          <p:cNvPr id="81" name="직사각형 80"/>
          <p:cNvSpPr/>
          <p:nvPr/>
        </p:nvSpPr>
        <p:spPr>
          <a:xfrm>
            <a:off x="4477824" y="2929984"/>
            <a:ext cx="1440000" cy="27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3" name="직선 연결선 82"/>
          <p:cNvCxnSpPr/>
          <p:nvPr/>
        </p:nvCxnSpPr>
        <p:spPr>
          <a:xfrm>
            <a:off x="4485456" y="2492896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 flipH="1">
            <a:off x="5917824" y="2509991"/>
            <a:ext cx="329112" cy="4028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직사각형 86"/>
          <p:cNvSpPr/>
          <p:nvPr/>
        </p:nvSpPr>
        <p:spPr>
          <a:xfrm>
            <a:off x="6264448" y="2921489"/>
            <a:ext cx="216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9" name="직선 연결선 88"/>
          <p:cNvCxnSpPr/>
          <p:nvPr/>
        </p:nvCxnSpPr>
        <p:spPr>
          <a:xfrm>
            <a:off x="6489248" y="2483768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직선 연결선 89"/>
          <p:cNvCxnSpPr/>
          <p:nvPr/>
        </p:nvCxnSpPr>
        <p:spPr>
          <a:xfrm>
            <a:off x="6264448" y="2492896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6840512" y="1773776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PDCP SDUs received</a:t>
            </a:r>
            <a:endParaRPr lang="ko-KR" altLang="en-US" sz="1200" dirty="0"/>
          </a:p>
        </p:txBody>
      </p:sp>
      <p:sp>
        <p:nvSpPr>
          <p:cNvPr id="110" name="TextBox 109"/>
          <p:cNvSpPr txBox="1"/>
          <p:nvPr/>
        </p:nvSpPr>
        <p:spPr>
          <a:xfrm>
            <a:off x="6840512" y="2190326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PDCP PDUs forwarded to the RLC in DU</a:t>
            </a:r>
            <a:endParaRPr lang="ko-KR" altLang="en-US" sz="1200" dirty="0"/>
          </a:p>
        </p:txBody>
      </p:sp>
      <p:sp>
        <p:nvSpPr>
          <p:cNvPr id="111" name="TextBox 110"/>
          <p:cNvSpPr txBox="1"/>
          <p:nvPr/>
        </p:nvSpPr>
        <p:spPr>
          <a:xfrm>
            <a:off x="6840512" y="2745375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RLC concatenates PDCP PDUs according to the scheduling decision</a:t>
            </a:r>
            <a:endParaRPr lang="ko-KR" altLang="en-US" sz="1200" dirty="0"/>
          </a:p>
        </p:txBody>
      </p:sp>
      <p:sp>
        <p:nvSpPr>
          <p:cNvPr id="112" name="TextBox 111"/>
          <p:cNvSpPr txBox="1"/>
          <p:nvPr/>
        </p:nvSpPr>
        <p:spPr>
          <a:xfrm>
            <a:off x="6870992" y="3368025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MAC PDU is transmitted</a:t>
            </a:r>
            <a:endParaRPr lang="ko-KR" altLang="en-US" sz="1200" dirty="0"/>
          </a:p>
        </p:txBody>
      </p:sp>
      <p:sp>
        <p:nvSpPr>
          <p:cNvPr id="113" name="직사각형 112"/>
          <p:cNvSpPr/>
          <p:nvPr/>
        </p:nvSpPr>
        <p:spPr>
          <a:xfrm>
            <a:off x="4464248" y="2205800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4" name="직사각형 113"/>
          <p:cNvSpPr/>
          <p:nvPr/>
        </p:nvSpPr>
        <p:spPr>
          <a:xfrm>
            <a:off x="4992440" y="2212735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5" name="직사각형 114"/>
          <p:cNvSpPr/>
          <p:nvPr/>
        </p:nvSpPr>
        <p:spPr>
          <a:xfrm>
            <a:off x="5514336" y="2212735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6" name="직사각형 115"/>
          <p:cNvSpPr/>
          <p:nvPr/>
        </p:nvSpPr>
        <p:spPr>
          <a:xfrm>
            <a:off x="6026768" y="2212734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7" name="TextBox 116"/>
          <p:cNvSpPr txBox="1"/>
          <p:nvPr/>
        </p:nvSpPr>
        <p:spPr>
          <a:xfrm>
            <a:off x="6840512" y="4425858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PDCP SDUs received</a:t>
            </a:r>
            <a:endParaRPr lang="ko-KR" altLang="en-US" sz="1200" dirty="0"/>
          </a:p>
        </p:txBody>
      </p:sp>
      <p:sp>
        <p:nvSpPr>
          <p:cNvPr id="118" name="TextBox 117"/>
          <p:cNvSpPr txBox="1"/>
          <p:nvPr/>
        </p:nvSpPr>
        <p:spPr>
          <a:xfrm>
            <a:off x="6840512" y="4842408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PDCP PDUs forwarded to the RLC in DU</a:t>
            </a:r>
            <a:endParaRPr lang="ko-KR" altLang="en-US" sz="1200" dirty="0"/>
          </a:p>
        </p:txBody>
      </p:sp>
      <p:sp>
        <p:nvSpPr>
          <p:cNvPr id="121" name="TextBox 120"/>
          <p:cNvSpPr txBox="1"/>
          <p:nvPr/>
        </p:nvSpPr>
        <p:spPr>
          <a:xfrm>
            <a:off x="6870992" y="5279993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MAC SDUs are concatenated according to the scheduling decision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6870992" y="6021288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MAC PDU is transmitted</a:t>
            </a:r>
            <a:endParaRPr lang="ko-KR" altLang="en-US" sz="1200" dirty="0"/>
          </a:p>
        </p:txBody>
      </p:sp>
      <p:sp>
        <p:nvSpPr>
          <p:cNvPr id="127" name="직사각형 126"/>
          <p:cNvSpPr/>
          <p:nvPr/>
        </p:nvSpPr>
        <p:spPr>
          <a:xfrm>
            <a:off x="4456752" y="3352384"/>
            <a:ext cx="1440000" cy="27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직사각형 127"/>
          <p:cNvSpPr/>
          <p:nvPr/>
        </p:nvSpPr>
        <p:spPr>
          <a:xfrm>
            <a:off x="4464248" y="1772816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직사각형 128"/>
          <p:cNvSpPr/>
          <p:nvPr/>
        </p:nvSpPr>
        <p:spPr>
          <a:xfrm>
            <a:off x="4992440" y="1779751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직사각형 129"/>
          <p:cNvSpPr/>
          <p:nvPr/>
        </p:nvSpPr>
        <p:spPr>
          <a:xfrm>
            <a:off x="5514336" y="1779751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1" name="직사각형 130"/>
          <p:cNvSpPr/>
          <p:nvPr/>
        </p:nvSpPr>
        <p:spPr>
          <a:xfrm>
            <a:off x="6026768" y="1779750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4" name="직선 연결선 133"/>
          <p:cNvCxnSpPr/>
          <p:nvPr/>
        </p:nvCxnSpPr>
        <p:spPr>
          <a:xfrm flipH="1">
            <a:off x="5997328" y="5196927"/>
            <a:ext cx="329112" cy="4028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직사각형 134"/>
          <p:cNvSpPr/>
          <p:nvPr/>
        </p:nvSpPr>
        <p:spPr>
          <a:xfrm>
            <a:off x="6343952" y="5600336"/>
            <a:ext cx="216000" cy="2700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6" name="직선 연결선 135"/>
          <p:cNvCxnSpPr/>
          <p:nvPr/>
        </p:nvCxnSpPr>
        <p:spPr>
          <a:xfrm>
            <a:off x="6568752" y="5170704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직선 연결선 136"/>
          <p:cNvCxnSpPr/>
          <p:nvPr/>
        </p:nvCxnSpPr>
        <p:spPr>
          <a:xfrm>
            <a:off x="6343952" y="5179832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직사각형 137"/>
          <p:cNvSpPr/>
          <p:nvPr/>
        </p:nvSpPr>
        <p:spPr>
          <a:xfrm>
            <a:off x="4543752" y="4892736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9" name="직사각형 138"/>
          <p:cNvSpPr/>
          <p:nvPr/>
        </p:nvSpPr>
        <p:spPr>
          <a:xfrm>
            <a:off x="5071944" y="4899671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0" name="직사각형 139"/>
          <p:cNvSpPr/>
          <p:nvPr/>
        </p:nvSpPr>
        <p:spPr>
          <a:xfrm>
            <a:off x="5593840" y="4899671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1" name="직사각형 140"/>
          <p:cNvSpPr/>
          <p:nvPr/>
        </p:nvSpPr>
        <p:spPr>
          <a:xfrm>
            <a:off x="6106272" y="4899670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2" name="직사각형 141"/>
          <p:cNvSpPr/>
          <p:nvPr/>
        </p:nvSpPr>
        <p:spPr>
          <a:xfrm>
            <a:off x="4536256" y="6039320"/>
            <a:ext cx="1440000" cy="27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3" name="직사각형 142"/>
          <p:cNvSpPr/>
          <p:nvPr/>
        </p:nvSpPr>
        <p:spPr>
          <a:xfrm>
            <a:off x="4543752" y="4459752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4" name="직사각형 143"/>
          <p:cNvSpPr/>
          <p:nvPr/>
        </p:nvSpPr>
        <p:spPr>
          <a:xfrm>
            <a:off x="5071944" y="4466687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직사각형 144"/>
          <p:cNvSpPr/>
          <p:nvPr/>
        </p:nvSpPr>
        <p:spPr>
          <a:xfrm>
            <a:off x="5593840" y="4466687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6" name="직사각형 145"/>
          <p:cNvSpPr/>
          <p:nvPr/>
        </p:nvSpPr>
        <p:spPr>
          <a:xfrm>
            <a:off x="6106272" y="4466686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7" name="직사각형 146"/>
          <p:cNvSpPr/>
          <p:nvPr/>
        </p:nvSpPr>
        <p:spPr>
          <a:xfrm>
            <a:off x="4536256" y="5600336"/>
            <a:ext cx="432000" cy="27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8" name="직사각형 147"/>
          <p:cNvSpPr/>
          <p:nvPr/>
        </p:nvSpPr>
        <p:spPr>
          <a:xfrm>
            <a:off x="4968304" y="5600336"/>
            <a:ext cx="432000" cy="2700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9" name="직사각형 148"/>
          <p:cNvSpPr/>
          <p:nvPr/>
        </p:nvSpPr>
        <p:spPr>
          <a:xfrm>
            <a:off x="5400352" y="5600336"/>
            <a:ext cx="432000" cy="27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0" name="직사각형 149"/>
          <p:cNvSpPr/>
          <p:nvPr/>
        </p:nvSpPr>
        <p:spPr>
          <a:xfrm>
            <a:off x="5832400" y="5600336"/>
            <a:ext cx="216000" cy="2700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1" name="직사각형 150"/>
          <p:cNvSpPr/>
          <p:nvPr/>
        </p:nvSpPr>
        <p:spPr>
          <a:xfrm>
            <a:off x="2087984" y="4408512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PDCP</a:t>
            </a:r>
            <a:endParaRPr lang="ko-KR" altLang="en-US" dirty="0"/>
          </a:p>
        </p:txBody>
      </p:sp>
      <p:sp>
        <p:nvSpPr>
          <p:cNvPr id="152" name="직사각형 151"/>
          <p:cNvSpPr/>
          <p:nvPr/>
        </p:nvSpPr>
        <p:spPr>
          <a:xfrm>
            <a:off x="2089968" y="5297760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RLC</a:t>
            </a:r>
            <a:endParaRPr lang="ko-KR" altLang="en-US" dirty="0"/>
          </a:p>
        </p:txBody>
      </p:sp>
      <p:sp>
        <p:nvSpPr>
          <p:cNvPr id="153" name="직사각형 152"/>
          <p:cNvSpPr/>
          <p:nvPr/>
        </p:nvSpPr>
        <p:spPr>
          <a:xfrm>
            <a:off x="2087984" y="5610944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MAC</a:t>
            </a:r>
            <a:endParaRPr lang="ko-KR" altLang="en-US" dirty="0"/>
          </a:p>
        </p:txBody>
      </p:sp>
      <p:sp>
        <p:nvSpPr>
          <p:cNvPr id="154" name="직사각형 153"/>
          <p:cNvSpPr/>
          <p:nvPr/>
        </p:nvSpPr>
        <p:spPr>
          <a:xfrm>
            <a:off x="2089968" y="5924128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PHY</a:t>
            </a:r>
            <a:endParaRPr lang="ko-KR" altLang="en-US" dirty="0"/>
          </a:p>
        </p:txBody>
      </p:sp>
      <p:cxnSp>
        <p:nvCxnSpPr>
          <p:cNvPr id="155" name="직선 연결선 154"/>
          <p:cNvCxnSpPr>
            <a:stCxn id="151" idx="2"/>
            <a:endCxn id="152" idx="0"/>
          </p:cNvCxnSpPr>
          <p:nvPr/>
        </p:nvCxnSpPr>
        <p:spPr>
          <a:xfrm>
            <a:off x="2808064" y="4721696"/>
            <a:ext cx="1984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꺾인 연결선 155"/>
          <p:cNvCxnSpPr>
            <a:stCxn id="153" idx="1"/>
            <a:endCxn id="152" idx="1"/>
          </p:cNvCxnSpPr>
          <p:nvPr/>
        </p:nvCxnSpPr>
        <p:spPr>
          <a:xfrm rot="10800000" flipH="1">
            <a:off x="2087984" y="5454352"/>
            <a:ext cx="1984" cy="313184"/>
          </a:xfrm>
          <a:prstGeom prst="bentConnector3">
            <a:avLst>
              <a:gd name="adj1" fmla="val -1152217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71760" y="5297760"/>
            <a:ext cx="1774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Scheduling decision</a:t>
            </a:r>
            <a:endParaRPr lang="ko-KR" altLang="en-US" dirty="0"/>
          </a:p>
        </p:txBody>
      </p:sp>
      <p:sp>
        <p:nvSpPr>
          <p:cNvPr id="158" name="TextBox 157"/>
          <p:cNvSpPr txBox="1"/>
          <p:nvPr/>
        </p:nvSpPr>
        <p:spPr>
          <a:xfrm>
            <a:off x="334217" y="3931661"/>
            <a:ext cx="9386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No 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314162" y="1268760"/>
            <a:ext cx="436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cxnSp>
        <p:nvCxnSpPr>
          <p:cNvPr id="160" name="직선 연결선 159"/>
          <p:cNvCxnSpPr/>
          <p:nvPr/>
        </p:nvCxnSpPr>
        <p:spPr>
          <a:xfrm>
            <a:off x="4543752" y="5179832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620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4031" y="274638"/>
            <a:ext cx="9072563" cy="70609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Front-haul: Option 3-1 </a:t>
            </a:r>
            <a:br>
              <a:rPr lang="en-US" altLang="ko-KR" dirty="0" smtClean="0"/>
            </a:br>
            <a:r>
              <a:rPr lang="en-US" altLang="ko-KR" sz="2700" dirty="0" smtClean="0"/>
              <a:t>upper RLC doing ARQ and lower RLC doing concatenation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087984" y="2081863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Upper RLC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089968" y="2663024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Lower RLC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2087984" y="2976208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MAC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2089968" y="3289392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PHY</a:t>
            </a:r>
            <a:endParaRPr lang="ko-KR" altLang="en-US" dirty="0"/>
          </a:p>
        </p:txBody>
      </p:sp>
      <p:cxnSp>
        <p:nvCxnSpPr>
          <p:cNvPr id="9" name="직선 연결선 8"/>
          <p:cNvCxnSpPr>
            <a:stCxn id="4" idx="2"/>
          </p:cNvCxnSpPr>
          <p:nvPr/>
        </p:nvCxnSpPr>
        <p:spPr>
          <a:xfrm>
            <a:off x="2808064" y="2395047"/>
            <a:ext cx="1984" cy="2418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꺾인 연결선 22"/>
          <p:cNvCxnSpPr>
            <a:stCxn id="6" idx="1"/>
            <a:endCxn id="5" idx="1"/>
          </p:cNvCxnSpPr>
          <p:nvPr/>
        </p:nvCxnSpPr>
        <p:spPr>
          <a:xfrm rot="10800000" flipH="1">
            <a:off x="2087984" y="2819616"/>
            <a:ext cx="1984" cy="313184"/>
          </a:xfrm>
          <a:prstGeom prst="bentConnector3">
            <a:avLst>
              <a:gd name="adj1" fmla="val -1152217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1760" y="2663024"/>
            <a:ext cx="1774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Scheduling decision</a:t>
            </a:r>
            <a:endParaRPr lang="ko-KR" altLang="en-US" dirty="0"/>
          </a:p>
        </p:txBody>
      </p:sp>
      <p:cxnSp>
        <p:nvCxnSpPr>
          <p:cNvPr id="83" name="직선 연결선 82"/>
          <p:cNvCxnSpPr/>
          <p:nvPr/>
        </p:nvCxnSpPr>
        <p:spPr>
          <a:xfrm>
            <a:off x="4506664" y="2017521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 flipH="1">
            <a:off x="6139492" y="2025488"/>
            <a:ext cx="329112" cy="4028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6840512" y="1773776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PDCP SDUs received</a:t>
            </a:r>
            <a:endParaRPr lang="ko-KR" altLang="en-US" sz="1200" dirty="0"/>
          </a:p>
        </p:txBody>
      </p:sp>
      <p:sp>
        <p:nvSpPr>
          <p:cNvPr id="111" name="TextBox 110"/>
          <p:cNvSpPr txBox="1"/>
          <p:nvPr/>
        </p:nvSpPr>
        <p:spPr>
          <a:xfrm>
            <a:off x="6840512" y="2204864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Upper RLC forwards PDCP PDUs to lower RLC</a:t>
            </a:r>
            <a:endParaRPr lang="ko-KR" altLang="en-US" sz="1200" dirty="0"/>
          </a:p>
        </p:txBody>
      </p:sp>
      <p:sp>
        <p:nvSpPr>
          <p:cNvPr id="112" name="TextBox 111"/>
          <p:cNvSpPr txBox="1"/>
          <p:nvPr/>
        </p:nvSpPr>
        <p:spPr>
          <a:xfrm>
            <a:off x="6840512" y="3656057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MAC PDU is transmitted</a:t>
            </a:r>
            <a:endParaRPr lang="ko-KR" altLang="en-US" sz="1200" dirty="0"/>
          </a:p>
        </p:txBody>
      </p:sp>
      <p:sp>
        <p:nvSpPr>
          <p:cNvPr id="113" name="직사각형 112"/>
          <p:cNvSpPr/>
          <p:nvPr/>
        </p:nvSpPr>
        <p:spPr>
          <a:xfrm>
            <a:off x="4485456" y="1730425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4" name="직사각형 113"/>
          <p:cNvSpPr/>
          <p:nvPr/>
        </p:nvSpPr>
        <p:spPr>
          <a:xfrm>
            <a:off x="5013648" y="1730425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5" name="직사각형 114"/>
          <p:cNvSpPr/>
          <p:nvPr/>
        </p:nvSpPr>
        <p:spPr>
          <a:xfrm>
            <a:off x="5535544" y="1730425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6" name="직사각형 115"/>
          <p:cNvSpPr/>
          <p:nvPr/>
        </p:nvSpPr>
        <p:spPr>
          <a:xfrm>
            <a:off x="6047976" y="1730425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직사각형 126"/>
          <p:cNvSpPr/>
          <p:nvPr/>
        </p:nvSpPr>
        <p:spPr>
          <a:xfrm>
            <a:off x="4464248" y="3573016"/>
            <a:ext cx="1440000" cy="27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8" name="TextBox 157"/>
          <p:cNvSpPr txBox="1"/>
          <p:nvPr/>
        </p:nvSpPr>
        <p:spPr>
          <a:xfrm>
            <a:off x="314162" y="3969194"/>
            <a:ext cx="9386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No 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314162" y="1268760"/>
            <a:ext cx="436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2091496" y="1767719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PDCP</a:t>
            </a:r>
            <a:endParaRPr lang="ko-KR" alt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6840512" y="263691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Lower RLC makes RLC PDU according to the scheduling decision</a:t>
            </a:r>
            <a:endParaRPr lang="ko-KR" alt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6912520" y="4305089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PDCP SDUs received</a:t>
            </a:r>
            <a:endParaRPr lang="ko-KR" altLang="en-US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6912520" y="4736177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Upper RLC process them to the RLC PDU</a:t>
            </a:r>
            <a:endParaRPr lang="ko-KR" altLang="en-US" sz="1200" dirty="0"/>
          </a:p>
        </p:txBody>
      </p:sp>
      <p:sp>
        <p:nvSpPr>
          <p:cNvPr id="78" name="TextBox 77"/>
          <p:cNvSpPr txBox="1"/>
          <p:nvPr/>
        </p:nvSpPr>
        <p:spPr>
          <a:xfrm>
            <a:off x="6912519" y="5210616"/>
            <a:ext cx="3168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RLC PDUs are forwarded to the lower RLC</a:t>
            </a:r>
            <a:endParaRPr lang="ko-KR" altLang="en-US" sz="1200" dirty="0"/>
          </a:p>
        </p:txBody>
      </p:sp>
      <p:sp>
        <p:nvSpPr>
          <p:cNvPr id="79" name="TextBox 78"/>
          <p:cNvSpPr txBox="1"/>
          <p:nvPr/>
        </p:nvSpPr>
        <p:spPr>
          <a:xfrm>
            <a:off x="6887120" y="5619055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MAC SDUs are concatenated according to the scheduling decision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912520" y="6170820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MAC PDU is transmitted</a:t>
            </a:r>
            <a:endParaRPr lang="ko-KR" altLang="en-US" sz="1200" dirty="0"/>
          </a:p>
        </p:txBody>
      </p:sp>
      <p:sp>
        <p:nvSpPr>
          <p:cNvPr id="82" name="직사각형 81"/>
          <p:cNvSpPr/>
          <p:nvPr/>
        </p:nvSpPr>
        <p:spPr>
          <a:xfrm>
            <a:off x="4421856" y="4303366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/>
          <p:cNvSpPr/>
          <p:nvPr/>
        </p:nvSpPr>
        <p:spPr>
          <a:xfrm>
            <a:off x="4950048" y="4303366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/>
          <p:cNvSpPr/>
          <p:nvPr/>
        </p:nvSpPr>
        <p:spPr>
          <a:xfrm>
            <a:off x="5471944" y="4303366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/>
          <p:cNvSpPr/>
          <p:nvPr/>
        </p:nvSpPr>
        <p:spPr>
          <a:xfrm>
            <a:off x="5984376" y="4303366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직사각형 91"/>
          <p:cNvSpPr/>
          <p:nvPr/>
        </p:nvSpPr>
        <p:spPr>
          <a:xfrm>
            <a:off x="4992440" y="5229200"/>
            <a:ext cx="432000" cy="2700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직사각형 92"/>
          <p:cNvSpPr/>
          <p:nvPr/>
        </p:nvSpPr>
        <p:spPr>
          <a:xfrm>
            <a:off x="5514336" y="5229200"/>
            <a:ext cx="432000" cy="27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직사각형 94"/>
          <p:cNvSpPr/>
          <p:nvPr/>
        </p:nvSpPr>
        <p:spPr>
          <a:xfrm>
            <a:off x="6263144" y="5714887"/>
            <a:ext cx="216000" cy="2700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직사각형 95"/>
          <p:cNvSpPr/>
          <p:nvPr/>
        </p:nvSpPr>
        <p:spPr>
          <a:xfrm>
            <a:off x="4455448" y="5714887"/>
            <a:ext cx="432000" cy="27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직사각형 96"/>
          <p:cNvSpPr/>
          <p:nvPr/>
        </p:nvSpPr>
        <p:spPr>
          <a:xfrm>
            <a:off x="4887496" y="5714887"/>
            <a:ext cx="432000" cy="2700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직사각형 97"/>
          <p:cNvSpPr/>
          <p:nvPr/>
        </p:nvSpPr>
        <p:spPr>
          <a:xfrm>
            <a:off x="5319544" y="5714887"/>
            <a:ext cx="432000" cy="27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직사각형 98"/>
          <p:cNvSpPr/>
          <p:nvPr/>
        </p:nvSpPr>
        <p:spPr>
          <a:xfrm>
            <a:off x="5751592" y="5714887"/>
            <a:ext cx="216000" cy="2700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직사각형 99"/>
          <p:cNvSpPr/>
          <p:nvPr/>
        </p:nvSpPr>
        <p:spPr>
          <a:xfrm>
            <a:off x="4464248" y="6165304"/>
            <a:ext cx="1485960" cy="27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직사각형 100"/>
          <p:cNvSpPr/>
          <p:nvPr/>
        </p:nvSpPr>
        <p:spPr>
          <a:xfrm>
            <a:off x="2087984" y="4895272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Upper RLC</a:t>
            </a:r>
            <a:endParaRPr lang="ko-KR" altLang="en-US" dirty="0"/>
          </a:p>
        </p:txBody>
      </p:sp>
      <p:sp>
        <p:nvSpPr>
          <p:cNvPr id="102" name="직사각형 101"/>
          <p:cNvSpPr/>
          <p:nvPr/>
        </p:nvSpPr>
        <p:spPr>
          <a:xfrm>
            <a:off x="2089968" y="5476433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Lower RLC</a:t>
            </a:r>
            <a:endParaRPr lang="ko-KR" altLang="en-US" dirty="0"/>
          </a:p>
        </p:txBody>
      </p:sp>
      <p:sp>
        <p:nvSpPr>
          <p:cNvPr id="103" name="직사각형 102"/>
          <p:cNvSpPr/>
          <p:nvPr/>
        </p:nvSpPr>
        <p:spPr>
          <a:xfrm>
            <a:off x="2087984" y="5789617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MAC</a:t>
            </a:r>
            <a:endParaRPr lang="ko-KR" altLang="en-US" dirty="0"/>
          </a:p>
        </p:txBody>
      </p:sp>
      <p:sp>
        <p:nvSpPr>
          <p:cNvPr id="104" name="직사각형 103"/>
          <p:cNvSpPr/>
          <p:nvPr/>
        </p:nvSpPr>
        <p:spPr>
          <a:xfrm>
            <a:off x="2089968" y="6102801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PHY</a:t>
            </a:r>
            <a:endParaRPr lang="ko-KR" altLang="en-US" dirty="0"/>
          </a:p>
        </p:txBody>
      </p:sp>
      <p:cxnSp>
        <p:nvCxnSpPr>
          <p:cNvPr id="105" name="직선 연결선 104"/>
          <p:cNvCxnSpPr>
            <a:stCxn id="101" idx="2"/>
          </p:cNvCxnSpPr>
          <p:nvPr/>
        </p:nvCxnSpPr>
        <p:spPr>
          <a:xfrm>
            <a:off x="2808064" y="5208456"/>
            <a:ext cx="1984" cy="2418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꺾인 연결선 105"/>
          <p:cNvCxnSpPr>
            <a:stCxn id="103" idx="1"/>
            <a:endCxn id="102" idx="1"/>
          </p:cNvCxnSpPr>
          <p:nvPr/>
        </p:nvCxnSpPr>
        <p:spPr>
          <a:xfrm rot="10800000" flipH="1">
            <a:off x="2087984" y="5633025"/>
            <a:ext cx="1984" cy="313184"/>
          </a:xfrm>
          <a:prstGeom prst="bentConnector3">
            <a:avLst>
              <a:gd name="adj1" fmla="val -1152217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71760" y="5476433"/>
            <a:ext cx="1774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Scheduling decision</a:t>
            </a:r>
            <a:endParaRPr lang="ko-KR" altLang="en-US" dirty="0"/>
          </a:p>
        </p:txBody>
      </p:sp>
      <p:sp>
        <p:nvSpPr>
          <p:cNvPr id="108" name="직사각형 107"/>
          <p:cNvSpPr/>
          <p:nvPr/>
        </p:nvSpPr>
        <p:spPr>
          <a:xfrm>
            <a:off x="2091496" y="4581128"/>
            <a:ext cx="1440160" cy="313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PDCP</a:t>
            </a:r>
            <a:endParaRPr lang="ko-KR" altLang="en-US" dirty="0"/>
          </a:p>
        </p:txBody>
      </p:sp>
      <p:sp>
        <p:nvSpPr>
          <p:cNvPr id="119" name="TextBox 118"/>
          <p:cNvSpPr txBox="1"/>
          <p:nvPr/>
        </p:nvSpPr>
        <p:spPr>
          <a:xfrm>
            <a:off x="3240112" y="1124744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It is not realistic with RLC concatenation option because lower RLC has to feedback RLC PDU to upper RLC continuously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16</a:t>
            </a:fld>
            <a:endParaRPr lang="ko-KR" altLang="en-US"/>
          </a:p>
        </p:txBody>
      </p:sp>
      <p:cxnSp>
        <p:nvCxnSpPr>
          <p:cNvPr id="8" name="꺾인 연결선 7"/>
          <p:cNvCxnSpPr>
            <a:stCxn id="5" idx="3"/>
            <a:endCxn id="4" idx="3"/>
          </p:cNvCxnSpPr>
          <p:nvPr/>
        </p:nvCxnSpPr>
        <p:spPr>
          <a:xfrm flipH="1" flipV="1">
            <a:off x="3528144" y="2238455"/>
            <a:ext cx="1984" cy="581161"/>
          </a:xfrm>
          <a:prstGeom prst="bentConnector3">
            <a:avLst>
              <a:gd name="adj1" fmla="val -1152217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680960" y="1916832"/>
            <a:ext cx="1071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Feeding back</a:t>
            </a:r>
          </a:p>
          <a:p>
            <a:r>
              <a:rPr lang="en-US" altLang="ko-KR" dirty="0" smtClean="0"/>
              <a:t>RLC PDU</a:t>
            </a:r>
          </a:p>
        </p:txBody>
      </p:sp>
      <p:sp>
        <p:nvSpPr>
          <p:cNvPr id="62" name="직사각형 61"/>
          <p:cNvSpPr/>
          <p:nvPr/>
        </p:nvSpPr>
        <p:spPr>
          <a:xfrm>
            <a:off x="4464248" y="2510927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직사각형 62"/>
          <p:cNvSpPr/>
          <p:nvPr/>
        </p:nvSpPr>
        <p:spPr>
          <a:xfrm>
            <a:off x="4992440" y="2510927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5514336" y="2510927"/>
            <a:ext cx="432000" cy="270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직사각형 64"/>
          <p:cNvSpPr/>
          <p:nvPr/>
        </p:nvSpPr>
        <p:spPr>
          <a:xfrm>
            <a:off x="6026768" y="2510927"/>
            <a:ext cx="432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직사각형 65"/>
          <p:cNvSpPr/>
          <p:nvPr/>
        </p:nvSpPr>
        <p:spPr>
          <a:xfrm>
            <a:off x="4464248" y="3159000"/>
            <a:ext cx="1440000" cy="27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8" name="직선 연결선 67"/>
          <p:cNvCxnSpPr/>
          <p:nvPr/>
        </p:nvCxnSpPr>
        <p:spPr>
          <a:xfrm>
            <a:off x="4471880" y="2721912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 flipH="1">
            <a:off x="5904248" y="2739007"/>
            <a:ext cx="329112" cy="4028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직사각형 75"/>
          <p:cNvSpPr/>
          <p:nvPr/>
        </p:nvSpPr>
        <p:spPr>
          <a:xfrm>
            <a:off x="6250872" y="3150505"/>
            <a:ext cx="216000" cy="2700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7" name="직선 연결선 76"/>
          <p:cNvCxnSpPr/>
          <p:nvPr/>
        </p:nvCxnSpPr>
        <p:spPr>
          <a:xfrm>
            <a:off x="6475672" y="2712784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>
          <a:xfrm>
            <a:off x="6250872" y="2721912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6840512" y="3140968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Lower RLC forwards RLC PDU to upper RLC so that ARQ is possible</a:t>
            </a:r>
            <a:endParaRPr lang="ko-KR" altLang="en-US" sz="1200" dirty="0"/>
          </a:p>
        </p:txBody>
      </p:sp>
      <p:cxnSp>
        <p:nvCxnSpPr>
          <p:cNvPr id="90" name="직선 연결선 89"/>
          <p:cNvCxnSpPr/>
          <p:nvPr/>
        </p:nvCxnSpPr>
        <p:spPr>
          <a:xfrm>
            <a:off x="4464248" y="5313263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직선 연결선 109"/>
          <p:cNvCxnSpPr/>
          <p:nvPr/>
        </p:nvCxnSpPr>
        <p:spPr>
          <a:xfrm flipH="1">
            <a:off x="5976416" y="5499200"/>
            <a:ext cx="151360" cy="23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직선 연결선 116"/>
          <p:cNvCxnSpPr/>
          <p:nvPr/>
        </p:nvCxnSpPr>
        <p:spPr>
          <a:xfrm>
            <a:off x="6468040" y="5304135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6243240" y="5313263"/>
            <a:ext cx="0" cy="4199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직사각형 90"/>
          <p:cNvSpPr/>
          <p:nvPr/>
        </p:nvSpPr>
        <p:spPr>
          <a:xfrm>
            <a:off x="4464248" y="5229200"/>
            <a:ext cx="432000" cy="27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4" name="직사각형 93"/>
          <p:cNvSpPr/>
          <p:nvPr/>
        </p:nvSpPr>
        <p:spPr>
          <a:xfrm>
            <a:off x="6026768" y="5229200"/>
            <a:ext cx="432000" cy="2700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3523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PDU format for no concatenation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138263" y="3292379"/>
            <a:ext cx="436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Preprocessing up to the last MAC SDU</a:t>
            </a:r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>
            <a:off x="334218" y="1764432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935555" y="1764432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RLC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530868" y="1764432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131613" y="1764432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2827012" y="1764432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3428349" y="1764432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RLC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4023662" y="1764432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4624407" y="1764432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5347292" y="1764432"/>
            <a:ext cx="1440160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…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6786053" y="1764432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7387390" y="1764432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RLC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8587652" y="1764432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9192601" y="1764432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7975316" y="1764472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SO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9" name="왼쪽 중괄호 48"/>
          <p:cNvSpPr/>
          <p:nvPr/>
        </p:nvSpPr>
        <p:spPr>
          <a:xfrm rot="16200000">
            <a:off x="1141564" y="1389134"/>
            <a:ext cx="892108" cy="24787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왼쪽 중괄호 49"/>
          <p:cNvSpPr/>
          <p:nvPr/>
        </p:nvSpPr>
        <p:spPr>
          <a:xfrm rot="16200000">
            <a:off x="7903973" y="1065953"/>
            <a:ext cx="892108" cy="312514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753117" y="3187644"/>
            <a:ext cx="3193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On the fly processing for the last MAC SDU</a:t>
            </a:r>
            <a:endParaRPr lang="ko-KR" altLang="en-US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48" name="내용 개체 틀 2"/>
          <p:cNvSpPr>
            <a:spLocks noGrp="1"/>
          </p:cNvSpPr>
          <p:nvPr>
            <p:ph idx="1"/>
          </p:nvPr>
        </p:nvSpPr>
        <p:spPr>
          <a:xfrm>
            <a:off x="504031" y="3933056"/>
            <a:ext cx="9072563" cy="219310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 PDCP SDU is in general mapped </a:t>
            </a:r>
            <a:r>
              <a:rPr lang="en-US" altLang="ko-KR" dirty="0" smtClean="0"/>
              <a:t>to a </a:t>
            </a:r>
            <a:r>
              <a:rPr lang="en-US" altLang="ko-KR" dirty="0" smtClean="0"/>
              <a:t>PDCP PDU, a RLC PDU and a MAC SDU</a:t>
            </a:r>
          </a:p>
          <a:p>
            <a:r>
              <a:rPr lang="en-US" altLang="ko-KR" dirty="0" smtClean="0"/>
              <a:t>PDCP SDU can be preprocessed to MAC SDU</a:t>
            </a:r>
          </a:p>
          <a:p>
            <a:endParaRPr lang="ko-KR" altLang="en-US" dirty="0"/>
          </a:p>
        </p:txBody>
      </p:sp>
      <p:sp>
        <p:nvSpPr>
          <p:cNvPr id="51" name="왼쪽 중괄호 50"/>
          <p:cNvSpPr/>
          <p:nvPr/>
        </p:nvSpPr>
        <p:spPr>
          <a:xfrm rot="16200000">
            <a:off x="3627934" y="1457003"/>
            <a:ext cx="892108" cy="23878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왼쪽 중괄호 57"/>
          <p:cNvSpPr/>
          <p:nvPr/>
        </p:nvSpPr>
        <p:spPr>
          <a:xfrm rot="16200000">
            <a:off x="5619854" y="1978109"/>
            <a:ext cx="892108" cy="137441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443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989081"/>
              </p:ext>
            </p:extLst>
          </p:nvPr>
        </p:nvGraphicFramePr>
        <p:xfrm>
          <a:off x="287784" y="463376"/>
          <a:ext cx="9549767" cy="635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271"/>
                <a:gridCol w="4195310"/>
                <a:gridCol w="1664613"/>
                <a:gridCol w="1781573"/>
              </a:tblGrid>
              <a:tr h="411008"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No RLC concatenation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RLC concatenation</a:t>
                      </a:r>
                      <a:endParaRPr lang="ko-KR" altLang="en-US" sz="1600" dirty="0"/>
                    </a:p>
                  </a:txBody>
                  <a:tcPr/>
                </a:tc>
              </a:tr>
              <a:tr h="370840">
                <a:tc rowSpan="7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Implementation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Pre-processing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B050"/>
                          </a:solidFill>
                        </a:rPr>
                        <a:t>Up to MAC SDU</a:t>
                      </a:r>
                      <a:endParaRPr lang="ko-KR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Up</a:t>
                      </a:r>
                      <a:r>
                        <a:rPr lang="en-US" altLang="ko-KR" sz="1600" b="1" baseline="0" dirty="0" smtClean="0">
                          <a:solidFill>
                            <a:srgbClr val="FF0000"/>
                          </a:solidFill>
                        </a:rPr>
                        <a:t> to RLC payload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PHY/MAC parallel </a:t>
                      </a:r>
                      <a:r>
                        <a:rPr lang="en-US" altLang="ko-KR" sz="1600" b="1" dirty="0" err="1" smtClean="0"/>
                        <a:t>Tx</a:t>
                      </a:r>
                      <a:r>
                        <a:rPr lang="en-US" altLang="ko-KR" sz="1600" b="1" dirty="0" smtClean="0"/>
                        <a:t>: Single TB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Similar</a:t>
                      </a:r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PHY/MAC parallel </a:t>
                      </a:r>
                      <a:r>
                        <a:rPr lang="en-US" altLang="ko-KR" sz="1600" b="1" dirty="0" err="1" smtClean="0"/>
                        <a:t>Tx</a:t>
                      </a:r>
                      <a:r>
                        <a:rPr lang="en-US" altLang="ko-KR" sz="1600" b="1" dirty="0" smtClean="0"/>
                        <a:t>: CA/MIMO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B050"/>
                          </a:solidFill>
                        </a:rPr>
                        <a:t>Possible</a:t>
                      </a:r>
                      <a:endParaRPr lang="ko-KR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Not possible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PHY/MAC parallel Rx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B050"/>
                          </a:solidFill>
                        </a:rPr>
                        <a:t>Possible</a:t>
                      </a:r>
                      <a:endParaRPr lang="ko-KR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Not possible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Rx</a:t>
                      </a:r>
                      <a:r>
                        <a:rPr lang="en-US" altLang="ko-KR" sz="1600" b="1" baseline="0" dirty="0" smtClean="0"/>
                        <a:t> processing</a:t>
                      </a:r>
                      <a:endParaRPr lang="en-US" altLang="ko-KR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B050"/>
                          </a:solidFill>
                        </a:rPr>
                        <a:t>single step</a:t>
                      </a:r>
                      <a:endParaRPr lang="ko-KR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Multi-step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Discard</a:t>
                      </a:r>
                      <a:r>
                        <a:rPr lang="en-US" altLang="ko-KR" sz="1600" b="1" baseline="0" dirty="0" smtClean="0"/>
                        <a:t> timer aspect</a:t>
                      </a:r>
                      <a:endParaRPr lang="en-US" altLang="ko-KR" sz="1600" b="1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No difference</a:t>
                      </a:r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Uplink split bearer support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Some issue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B050"/>
                          </a:solidFill>
                        </a:rPr>
                        <a:t>No issue</a:t>
                      </a:r>
                      <a:endParaRPr lang="ko-KR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Modeling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PDCP-RLC interface</a:t>
                      </a:r>
                      <a:endParaRPr lang="en-US" altLang="ko-KR" sz="1600" b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B050"/>
                          </a:solidFill>
                        </a:rPr>
                        <a:t>Clean</a:t>
                      </a:r>
                      <a:endParaRPr lang="ko-KR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>
                          <a:solidFill>
                            <a:srgbClr val="FF0000"/>
                          </a:solidFill>
                        </a:rPr>
                        <a:t>Coupled</a:t>
                      </a:r>
                      <a:endParaRPr lang="en-GB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Overhead</a:t>
                      </a:r>
                      <a:endParaRPr lang="ko-KR" alt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SN space consumption</a:t>
                      </a:r>
                      <a:endParaRPr lang="ko-KR" alt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More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 smtClean="0">
                          <a:solidFill>
                            <a:srgbClr val="00B050"/>
                          </a:solidFill>
                        </a:rPr>
                        <a:t>Less</a:t>
                      </a:r>
                      <a:endParaRPr lang="en-GB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VoIP in</a:t>
                      </a:r>
                      <a:r>
                        <a:rPr lang="en-US" altLang="ko-KR" sz="1600" b="1" baseline="0" dirty="0" smtClean="0"/>
                        <a:t> cell edge: single </a:t>
                      </a:r>
                      <a:r>
                        <a:rPr lang="en-US" altLang="ko-KR" sz="1600" b="1" baseline="0" dirty="0" err="1" smtClean="0"/>
                        <a:t>pkt</a:t>
                      </a:r>
                      <a:r>
                        <a:rPr lang="en-US" altLang="ko-KR" sz="1600" b="1" baseline="0" dirty="0" smtClean="0"/>
                        <a:t> per PDU </a:t>
                      </a:r>
                      <a:endParaRPr lang="ko-KR" alt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B050"/>
                          </a:solidFill>
                        </a:rPr>
                        <a:t>Better</a:t>
                      </a:r>
                      <a:endParaRPr lang="ko-KR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 smtClean="0">
                          <a:solidFill>
                            <a:srgbClr val="FF0000"/>
                          </a:solidFill>
                        </a:rPr>
                        <a:t>+50% overhead</a:t>
                      </a:r>
                      <a:endParaRPr lang="en-GB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VoIP</a:t>
                      </a:r>
                      <a:r>
                        <a:rPr lang="en-US" altLang="ko-KR" sz="1600" b="1" baseline="0" dirty="0" smtClean="0"/>
                        <a:t> in good radio: 2 </a:t>
                      </a:r>
                      <a:r>
                        <a:rPr lang="en-US" altLang="ko-KR" sz="1600" b="1" baseline="0" dirty="0" err="1" smtClean="0"/>
                        <a:t>pkt</a:t>
                      </a:r>
                      <a:r>
                        <a:rPr lang="en-US" altLang="ko-KR" sz="1600" b="1" baseline="0" dirty="0" smtClean="0"/>
                        <a:t> per PDU</a:t>
                      </a:r>
                      <a:endParaRPr lang="ko-KR" altLang="en-US" sz="1600" b="1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Similar</a:t>
                      </a:r>
                      <a:endParaRPr lang="ko-KR" altLang="en-US" sz="16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High data rate: many </a:t>
                      </a:r>
                      <a:r>
                        <a:rPr lang="en-US" altLang="ko-KR" sz="1600" b="1" dirty="0" err="1" smtClean="0"/>
                        <a:t>pkt</a:t>
                      </a:r>
                      <a:r>
                        <a:rPr lang="en-US" altLang="ko-KR" sz="1600" b="1" dirty="0" smtClean="0"/>
                        <a:t> per </a:t>
                      </a:r>
                      <a:r>
                        <a:rPr lang="en-US" altLang="ko-KR" sz="1600" b="1" baseline="0" dirty="0" smtClean="0"/>
                        <a:t>PDU</a:t>
                      </a:r>
                      <a:endParaRPr lang="ko-KR" altLang="en-US" sz="1600" b="1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</a:rPr>
                        <a:t>Similar</a:t>
                      </a:r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Low data rate:</a:t>
                      </a:r>
                      <a:r>
                        <a:rPr lang="en-US" altLang="ko-KR" sz="1600" b="1" baseline="0" dirty="0" smtClean="0"/>
                        <a:t> </a:t>
                      </a:r>
                      <a:r>
                        <a:rPr lang="en-US" altLang="ko-KR" sz="1600" b="1" baseline="0" dirty="0" err="1" smtClean="0"/>
                        <a:t>sgmt</a:t>
                      </a:r>
                      <a:r>
                        <a:rPr lang="en-US" altLang="ko-KR" sz="1600" b="1" baseline="0" dirty="0" smtClean="0"/>
                        <a:t> of a </a:t>
                      </a:r>
                      <a:r>
                        <a:rPr lang="en-US" altLang="ko-KR" sz="1600" b="1" baseline="0" dirty="0" err="1" smtClean="0"/>
                        <a:t>pkt</a:t>
                      </a:r>
                      <a:r>
                        <a:rPr lang="en-US" altLang="ko-KR" sz="1600" b="1" baseline="0" dirty="0" smtClean="0"/>
                        <a:t> per PDU </a:t>
                      </a:r>
                      <a:endParaRPr lang="ko-KR" altLang="en-US" sz="1600" b="1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/>
                        <a:t>Similar</a:t>
                      </a:r>
                      <a:endParaRPr lang="ko-KR" altLang="en-US" sz="16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Front-Haul</a:t>
                      </a:r>
                      <a:endParaRPr lang="ko-KR" alt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Option</a:t>
                      </a:r>
                      <a:r>
                        <a:rPr lang="en-US" altLang="ko-KR" sz="1600" b="1" baseline="0" dirty="0" smtClean="0"/>
                        <a:t> 2 support</a:t>
                      </a:r>
                      <a:endParaRPr lang="ko-KR" alt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B050"/>
                          </a:solidFill>
                        </a:rPr>
                        <a:t>Possible</a:t>
                      </a:r>
                      <a:endParaRPr lang="ko-KR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X2/</a:t>
                      </a:r>
                      <a:r>
                        <a:rPr lang="en-US" altLang="ko-KR" sz="1600" b="1" dirty="0" err="1" smtClean="0">
                          <a:solidFill>
                            <a:srgbClr val="FF0000"/>
                          </a:solidFill>
                        </a:rPr>
                        <a:t>Xn</a:t>
                      </a:r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</a:rPr>
                        <a:t> impacts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Option</a:t>
                      </a:r>
                      <a:r>
                        <a:rPr lang="en-US" altLang="ko-KR" sz="1600" b="1" baseline="0" dirty="0" smtClean="0"/>
                        <a:t> 3-1 support</a:t>
                      </a:r>
                      <a:endParaRPr lang="ko-KR" alt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00B050"/>
                          </a:solidFill>
                        </a:rPr>
                        <a:t>Possible</a:t>
                      </a:r>
                      <a:endParaRPr lang="ko-KR" altLang="en-US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GB" altLang="ko-KR" sz="1600" b="1" dirty="0" smtClean="0">
                          <a:solidFill>
                            <a:srgbClr val="FF0000"/>
                          </a:solidFill>
                        </a:rPr>
                        <a:t>Not efficient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0144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‘No RLC concatenation’ is better than ‘RLC concatenation’</a:t>
            </a:r>
          </a:p>
          <a:p>
            <a:r>
              <a:rPr lang="en-US" altLang="ko-KR" dirty="0" smtClean="0"/>
              <a:t>Proposal</a:t>
            </a:r>
          </a:p>
          <a:p>
            <a:pPr lvl="1"/>
            <a:r>
              <a:rPr lang="en-US" altLang="ko-KR" dirty="0" smtClean="0"/>
              <a:t>RLC concatenation is not considered in NR</a:t>
            </a:r>
          </a:p>
          <a:p>
            <a:pPr lvl="1"/>
            <a:r>
              <a:rPr lang="en-US" altLang="ko-KR" dirty="0" smtClean="0"/>
              <a:t>Further enhancement can be considered during WI phase w.r.t overhead reduction and split bearer support </a:t>
            </a:r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4284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</a:t>
            </a:r>
            <a:r>
              <a:rPr lang="en-US" altLang="ko-KR" dirty="0" smtClean="0"/>
              <a:t>mplementation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4031" y="1359809"/>
            <a:ext cx="9072563" cy="701039"/>
          </a:xfrm>
        </p:spPr>
        <p:txBody>
          <a:bodyPr/>
          <a:lstStyle/>
          <a:p>
            <a:r>
              <a:rPr lang="en-US" altLang="ko-KR" dirty="0" smtClean="0"/>
              <a:t>PHY/MAC parallel processing: </a:t>
            </a:r>
            <a:r>
              <a:rPr lang="en-US" altLang="ko-KR" dirty="0" err="1" smtClean="0"/>
              <a:t>Tx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817113" y="3548608"/>
            <a:ext cx="1728192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7560591" y="2996952"/>
            <a:ext cx="1296145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59792" y="2492896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61129" y="2492896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RLC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556442" y="2492896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157187" y="2492896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545305" y="3429000"/>
            <a:ext cx="1891296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6308808" y="3140968"/>
            <a:ext cx="1251783" cy="43204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417513" y="3284984"/>
            <a:ext cx="1891296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6" name="직선 연결선 15"/>
          <p:cNvCxnSpPr/>
          <p:nvPr/>
        </p:nvCxnSpPr>
        <p:spPr>
          <a:xfrm>
            <a:off x="359792" y="2852896"/>
            <a:ext cx="457321" cy="72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H="1">
            <a:off x="2545305" y="2852896"/>
            <a:ext cx="331882" cy="695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6623089" y="1941240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7224426" y="1941240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RLC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8424688" y="1941240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9029637" y="1941240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812352" y="1941280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SO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cxnSp>
        <p:nvCxnSpPr>
          <p:cNvPr id="25" name="직선 연결선 24"/>
          <p:cNvCxnSpPr/>
          <p:nvPr/>
        </p:nvCxnSpPr>
        <p:spPr>
          <a:xfrm>
            <a:off x="6623089" y="2301280"/>
            <a:ext cx="898993" cy="6956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 flipH="1">
            <a:off x="8856736" y="2301280"/>
            <a:ext cx="892901" cy="6956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18338" y="4005064"/>
            <a:ext cx="5490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Forwarded to the PHY immediately 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765934" y="3530900"/>
            <a:ext cx="3782232" cy="372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Processed in the RLC/MAC</a:t>
            </a:r>
            <a:endParaRPr lang="ko-KR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43768" y="1890447"/>
            <a:ext cx="6165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No 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3768" y="4581128"/>
            <a:ext cx="436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86930" y="6101993"/>
            <a:ext cx="3412403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7416576" y="5036326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3868935" y="5047814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RLC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215468" y="5046281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816213" y="5046281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cxnSp>
        <p:nvCxnSpPr>
          <p:cNvPr id="50" name="직선 연결선 49"/>
          <p:cNvCxnSpPr/>
          <p:nvPr/>
        </p:nvCxnSpPr>
        <p:spPr>
          <a:xfrm>
            <a:off x="229610" y="5406281"/>
            <a:ext cx="457321" cy="72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 flipH="1">
            <a:off x="4077498" y="5418485"/>
            <a:ext cx="331882" cy="695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직사각형 51"/>
          <p:cNvSpPr/>
          <p:nvPr/>
        </p:nvSpPr>
        <p:spPr>
          <a:xfrm>
            <a:off x="1537010" y="5046281"/>
            <a:ext cx="996365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2542967" y="5046281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3143712" y="5046281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4104208" y="5949280"/>
            <a:ext cx="3412403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7516611" y="5800631"/>
            <a:ext cx="764061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직사각형 56"/>
          <p:cNvSpPr/>
          <p:nvPr/>
        </p:nvSpPr>
        <p:spPr>
          <a:xfrm>
            <a:off x="8609888" y="5036326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8011889" y="5036326"/>
            <a:ext cx="595313" cy="36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9961" y="6516052"/>
            <a:ext cx="702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Forwarded to the PHY immediately</a:t>
            </a:r>
            <a:endParaRPr lang="ko-KR" altLang="en-US" dirty="0"/>
          </a:p>
        </p:txBody>
      </p:sp>
      <p:cxnSp>
        <p:nvCxnSpPr>
          <p:cNvPr id="61" name="직선 연결선 60"/>
          <p:cNvCxnSpPr/>
          <p:nvPr/>
        </p:nvCxnSpPr>
        <p:spPr>
          <a:xfrm>
            <a:off x="7416576" y="5396326"/>
            <a:ext cx="105506" cy="4043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연결선 62"/>
          <p:cNvCxnSpPr/>
          <p:nvPr/>
        </p:nvCxnSpPr>
        <p:spPr>
          <a:xfrm flipH="1">
            <a:off x="8309545" y="5406281"/>
            <a:ext cx="895656" cy="394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42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Implementation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504031" y="1359809"/>
            <a:ext cx="9072563" cy="70103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PHY/MAC parallel processing: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in UL CA/UL MIMO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3768" y="1890447"/>
            <a:ext cx="94328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No RLC concatenation</a:t>
            </a:r>
          </a:p>
          <a:p>
            <a:r>
              <a:rPr lang="en-US" altLang="ko-KR" sz="2400" dirty="0" smtClean="0"/>
              <a:t>Parallel processing is </a:t>
            </a:r>
            <a:r>
              <a:rPr lang="en-US" altLang="ko-KR" sz="2400" dirty="0" smtClean="0"/>
              <a:t>possible </a:t>
            </a:r>
            <a:r>
              <a:rPr lang="en-US" altLang="ko-KR" sz="1600" dirty="0" smtClean="0"/>
              <a:t>(since PDCP PDUs multiplexed in one MAC PDU can be determined regardless of the other MAC PDU)</a:t>
            </a:r>
            <a:endParaRPr lang="ko-KR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43767" y="4728046"/>
            <a:ext cx="99368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RLC concatenation</a:t>
            </a:r>
          </a:p>
          <a:p>
            <a:r>
              <a:rPr lang="en-US" altLang="ko-KR" sz="2400" dirty="0" smtClean="0"/>
              <a:t>Only sequential processing is </a:t>
            </a:r>
            <a:r>
              <a:rPr lang="en-US" altLang="ko-KR" sz="2400" dirty="0" smtClean="0"/>
              <a:t>possible </a:t>
            </a:r>
            <a:r>
              <a:rPr lang="en-US" altLang="ko-KR" sz="1600" dirty="0">
                <a:solidFill>
                  <a:prstClr val="black"/>
                </a:solidFill>
              </a:rPr>
              <a:t>(since PDCP PDUs multiplexed in one </a:t>
            </a:r>
            <a:r>
              <a:rPr lang="en-US" altLang="ko-KR" sz="1600" dirty="0" smtClean="0">
                <a:solidFill>
                  <a:prstClr val="black"/>
                </a:solidFill>
              </a:rPr>
              <a:t>RLC </a:t>
            </a:r>
            <a:r>
              <a:rPr lang="en-US" altLang="ko-KR" sz="1600" dirty="0">
                <a:solidFill>
                  <a:prstClr val="black"/>
                </a:solidFill>
              </a:rPr>
              <a:t>PDU can be determined </a:t>
            </a:r>
            <a:r>
              <a:rPr lang="en-US" altLang="ko-KR" sz="1600" dirty="0" smtClean="0">
                <a:solidFill>
                  <a:prstClr val="black"/>
                </a:solidFill>
              </a:rPr>
              <a:t>only after of completion of the </a:t>
            </a:r>
            <a:r>
              <a:rPr lang="en-US" altLang="ko-KR" sz="1600" dirty="0">
                <a:solidFill>
                  <a:prstClr val="black"/>
                </a:solidFill>
              </a:rPr>
              <a:t>other </a:t>
            </a:r>
            <a:r>
              <a:rPr lang="en-US" altLang="ko-KR" sz="1600" dirty="0" smtClean="0">
                <a:solidFill>
                  <a:prstClr val="black"/>
                </a:solidFill>
              </a:rPr>
              <a:t>RLC PDU)</a:t>
            </a:r>
            <a:endParaRPr lang="ko-KR" altLang="en-US" sz="2400" dirty="0"/>
          </a:p>
        </p:txBody>
      </p:sp>
      <p:sp>
        <p:nvSpPr>
          <p:cNvPr id="11" name="직사각형 10"/>
          <p:cNvSpPr/>
          <p:nvPr/>
        </p:nvSpPr>
        <p:spPr>
          <a:xfrm>
            <a:off x="791840" y="3140968"/>
            <a:ext cx="1728192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771815" y="3140968"/>
            <a:ext cx="1296145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2520032" y="3140968"/>
            <a:ext cx="1251783" cy="43204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791840" y="3861048"/>
            <a:ext cx="1728192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744169" y="3861048"/>
            <a:ext cx="864096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2520031" y="3861048"/>
            <a:ext cx="1251783" cy="43204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5337888" y="3131676"/>
            <a:ext cx="284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MAC PDU </a:t>
            </a:r>
            <a:r>
              <a:rPr lang="en-US" altLang="ko-KR" dirty="0" smtClean="0"/>
              <a:t>for UL CC 1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400352" y="3923764"/>
            <a:ext cx="284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MAC PDU</a:t>
            </a:r>
            <a:r>
              <a:rPr lang="en-US" altLang="ko-KR" dirty="0" smtClean="0"/>
              <a:t> </a:t>
            </a:r>
            <a:r>
              <a:rPr lang="en-US" altLang="ko-KR" dirty="0" smtClean="0"/>
              <a:t>for UL CC 2</a:t>
            </a:r>
            <a:endParaRPr lang="ko-KR" altLang="en-US" dirty="0"/>
          </a:p>
        </p:txBody>
      </p:sp>
      <p:cxnSp>
        <p:nvCxnSpPr>
          <p:cNvPr id="27" name="직선 연결선 26"/>
          <p:cNvCxnSpPr/>
          <p:nvPr/>
        </p:nvCxnSpPr>
        <p:spPr>
          <a:xfrm>
            <a:off x="791840" y="2924944"/>
            <a:ext cx="0" cy="16561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48759" y="4324712"/>
            <a:ext cx="4136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/>
              <a:t>Processing can start simultaneously</a:t>
            </a:r>
            <a:endParaRPr lang="ko-KR" altLang="en-US" i="1" dirty="0"/>
          </a:p>
        </p:txBody>
      </p:sp>
      <p:sp>
        <p:nvSpPr>
          <p:cNvPr id="29" name="직사각형 28"/>
          <p:cNvSpPr/>
          <p:nvPr/>
        </p:nvSpPr>
        <p:spPr>
          <a:xfrm>
            <a:off x="764192" y="5939988"/>
            <a:ext cx="1728192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3744167" y="5939988"/>
            <a:ext cx="1296145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492384" y="5939988"/>
            <a:ext cx="1251783" cy="43204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5094911" y="5939988"/>
            <a:ext cx="1728192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8047240" y="5939988"/>
            <a:ext cx="864096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6823102" y="5939988"/>
            <a:ext cx="1251783" cy="43204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764192" y="6444044"/>
            <a:ext cx="8236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/>
              <a:t>Processing of </a:t>
            </a:r>
            <a:r>
              <a:rPr lang="en-US" altLang="ko-KR" i="1" dirty="0" smtClean="0"/>
              <a:t>RLC PDU </a:t>
            </a:r>
            <a:r>
              <a:rPr lang="en-US" altLang="ko-KR" i="1" dirty="0" smtClean="0"/>
              <a:t>for CC 2 start after processing of </a:t>
            </a:r>
            <a:r>
              <a:rPr lang="en-US" altLang="ko-KR" i="1" dirty="0" smtClean="0"/>
              <a:t>RLC PDU </a:t>
            </a:r>
            <a:r>
              <a:rPr lang="en-US" altLang="ko-KR" i="1" dirty="0" smtClean="0"/>
              <a:t>for CC1</a:t>
            </a:r>
            <a:endParaRPr lang="ko-KR" altLang="en-US" i="1" dirty="0"/>
          </a:p>
        </p:txBody>
      </p:sp>
    </p:spTree>
    <p:extLst>
      <p:ext uri="{BB962C8B-B14F-4D97-AF65-F5344CB8AC3E}">
        <p14:creationId xmlns:p14="http://schemas.microsoft.com/office/powerpoint/2010/main" val="1607830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</a:t>
            </a:r>
            <a:r>
              <a:rPr lang="en-US" altLang="ko-KR" dirty="0" smtClean="0"/>
              <a:t>mplementation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817112" y="2422629"/>
            <a:ext cx="1728192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7560590" y="2710661"/>
            <a:ext cx="1296145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2545304" y="2494637"/>
            <a:ext cx="1891296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6308807" y="2638653"/>
            <a:ext cx="1251783" cy="43204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4417512" y="2566645"/>
            <a:ext cx="1891296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817111" y="3142709"/>
            <a:ext cx="8202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MAC start processing from the first block (possible because the relevant header is in the front) </a:t>
            </a:r>
            <a:endParaRPr lang="ko-KR" altLang="en-US" dirty="0"/>
          </a:p>
        </p:txBody>
      </p:sp>
      <p:sp>
        <p:nvSpPr>
          <p:cNvPr id="38" name="내용 개체 틀 2"/>
          <p:cNvSpPr txBox="1">
            <a:spLocks/>
          </p:cNvSpPr>
          <p:nvPr/>
        </p:nvSpPr>
        <p:spPr>
          <a:xfrm>
            <a:off x="503808" y="1268760"/>
            <a:ext cx="9072563" cy="701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PHY/MAC parallel processing: </a:t>
            </a:r>
            <a:r>
              <a:rPr lang="en-US" altLang="ko-KR" dirty="0"/>
              <a:t>R</a:t>
            </a:r>
            <a:r>
              <a:rPr lang="en-US" altLang="ko-KR" dirty="0" smtClean="0"/>
              <a:t>x</a:t>
            </a:r>
            <a:endParaRPr lang="ko-KR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43768" y="1887215"/>
            <a:ext cx="6165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No 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3768" y="4581128"/>
            <a:ext cx="436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03808" y="5387730"/>
            <a:ext cx="3412403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3916211" y="5399197"/>
            <a:ext cx="3412403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7311573" y="5399305"/>
            <a:ext cx="764061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719832" y="5805264"/>
            <a:ext cx="8202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MAC start processing after the whole MAC PDU is received</a:t>
            </a:r>
            <a:endParaRPr lang="ko-KR" alt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852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</a:t>
            </a:r>
            <a:r>
              <a:rPr lang="en-US" altLang="ko-KR" dirty="0" smtClean="0"/>
              <a:t>mplementation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4031" y="1052736"/>
            <a:ext cx="9072563" cy="4525963"/>
          </a:xfrm>
        </p:spPr>
        <p:txBody>
          <a:bodyPr/>
          <a:lstStyle/>
          <a:p>
            <a:r>
              <a:rPr lang="en-US" altLang="ko-KR" dirty="0" smtClean="0"/>
              <a:t>Rx processing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37103" y="2305471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38440" y="2305471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RLC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533753" y="2305471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134498" y="2305471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829897" y="2305471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431234" y="2305471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RLC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026547" y="2305471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627292" y="2305471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50177" y="2305471"/>
            <a:ext cx="1440160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…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788938" y="2305471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LCID, 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390275" y="2305471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RLC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590537" y="2305471"/>
            <a:ext cx="595313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9195486" y="2305471"/>
            <a:ext cx="720000" cy="3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978201" y="2305511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SO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3423" y="1699790"/>
            <a:ext cx="6165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No 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20" name="오른쪽 화살표 19"/>
          <p:cNvSpPr/>
          <p:nvPr/>
        </p:nvSpPr>
        <p:spPr>
          <a:xfrm>
            <a:off x="634759" y="2953543"/>
            <a:ext cx="9086073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236096" y="3313583"/>
            <a:ext cx="615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Single step sequential processing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43423" y="3817639"/>
            <a:ext cx="6165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rgbClr val="0070C0"/>
                </a:solidFill>
              </a:rPr>
              <a:t>RLC concatenation</a:t>
            </a:r>
            <a:endParaRPr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8538986" y="4393703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LCID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9134299" y="4393703"/>
            <a:ext cx="595313" cy="360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7348360" y="4393703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777253" y="4393703"/>
            <a:ext cx="1587500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7943673" y="4393703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LI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5181940" y="4393703"/>
            <a:ext cx="595313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608264" y="4393703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580604" y="4393703"/>
            <a:ext cx="1587500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PDCP SDU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85291" y="4393703"/>
            <a:ext cx="595313" cy="360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SN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411615" y="4393703"/>
            <a:ext cx="595313" cy="360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L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3172349" y="4393703"/>
            <a:ext cx="1440160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latin typeface="Calibri" panose="020F0502020204030204" pitchFamily="34" charset="0"/>
              </a:rPr>
              <a:t>…</a:t>
            </a:r>
            <a:endParaRPr lang="ko-KR" altLang="en-US" sz="1200" dirty="0">
              <a:latin typeface="Calibri" panose="020F0502020204030204" pitchFamily="34" charset="0"/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193087" y="2999152"/>
            <a:ext cx="288032" cy="288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9" name="오른쪽 화살표 38"/>
          <p:cNvSpPr/>
          <p:nvPr/>
        </p:nvSpPr>
        <p:spPr>
          <a:xfrm rot="10800000">
            <a:off x="8538986" y="4912918"/>
            <a:ext cx="118184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684234" y="4912918"/>
            <a:ext cx="3808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MAC Payload identification</a:t>
            </a:r>
            <a:endParaRPr lang="ko-KR" altLang="en-US" dirty="0"/>
          </a:p>
        </p:txBody>
      </p:sp>
      <p:sp>
        <p:nvSpPr>
          <p:cNvPr id="41" name="타원 40"/>
          <p:cNvSpPr/>
          <p:nvPr/>
        </p:nvSpPr>
        <p:spPr>
          <a:xfrm>
            <a:off x="9792593" y="4879773"/>
            <a:ext cx="288032" cy="288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1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2" name="오른쪽 화살표 41"/>
          <p:cNvSpPr/>
          <p:nvPr/>
        </p:nvSpPr>
        <p:spPr>
          <a:xfrm rot="10800000">
            <a:off x="7386858" y="5617242"/>
            <a:ext cx="118184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4423307" y="5576592"/>
            <a:ext cx="2795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RLC PDU identification</a:t>
            </a:r>
            <a:endParaRPr lang="ko-KR" altLang="en-US" dirty="0"/>
          </a:p>
        </p:txBody>
      </p:sp>
      <p:sp>
        <p:nvSpPr>
          <p:cNvPr id="44" name="타원 43"/>
          <p:cNvSpPr/>
          <p:nvPr/>
        </p:nvSpPr>
        <p:spPr>
          <a:xfrm>
            <a:off x="8692626" y="5617275"/>
            <a:ext cx="288032" cy="288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2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5" name="오른쪽 화살표 44"/>
          <p:cNvSpPr/>
          <p:nvPr/>
        </p:nvSpPr>
        <p:spPr>
          <a:xfrm>
            <a:off x="395222" y="6265911"/>
            <a:ext cx="6953138" cy="3646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>
            <a:off x="7401048" y="6273306"/>
            <a:ext cx="288032" cy="288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3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04608" y="6228020"/>
            <a:ext cx="2087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Sequential processing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2195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Discard timer aspect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In NR, PDCP reordering is always enabled.</a:t>
            </a:r>
          </a:p>
          <a:p>
            <a:r>
              <a:rPr lang="en-US" altLang="ko-KR" dirty="0" smtClean="0"/>
              <a:t>PDCP SN gap cause severe delay (i.e. until reordering timer expiry which should be multiple times of RLC ARQ RTT)</a:t>
            </a:r>
          </a:p>
          <a:p>
            <a:r>
              <a:rPr lang="en-US" altLang="ko-KR" dirty="0" smtClean="0"/>
              <a:t>Because of above, both NW and UE shall not allocate PDCP SN too much in advance</a:t>
            </a:r>
          </a:p>
          <a:p>
            <a:pPr lvl="1"/>
            <a:r>
              <a:rPr lang="en-US" altLang="ko-KR" dirty="0" smtClean="0"/>
              <a:t>Even in LTE, LTE </a:t>
            </a:r>
            <a:r>
              <a:rPr lang="en-US" altLang="ko-KR" dirty="0"/>
              <a:t>PDCP specification is already written such that SN allocation to PDCP SDU can be done long after reception.</a:t>
            </a:r>
          </a:p>
          <a:p>
            <a:pPr lvl="1"/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0886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1216</Words>
  <Application>Microsoft Office PowerPoint</Application>
  <PresentationFormat>사용자 지정</PresentationFormat>
  <Paragraphs>354</Paragraphs>
  <Slides>16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7" baseType="lpstr">
      <vt:lpstr>Office 테마</vt:lpstr>
      <vt:lpstr>No RLC concatenation in NR</vt:lpstr>
      <vt:lpstr>PDU format for no concatenation</vt:lpstr>
      <vt:lpstr>PowerPoint 프레젠테이션</vt:lpstr>
      <vt:lpstr>Conclusion</vt:lpstr>
      <vt:lpstr>Implementation</vt:lpstr>
      <vt:lpstr>Implementation</vt:lpstr>
      <vt:lpstr>Implementation</vt:lpstr>
      <vt:lpstr>Implementation</vt:lpstr>
      <vt:lpstr>Discard timer aspect</vt:lpstr>
      <vt:lpstr>Split bearer support</vt:lpstr>
      <vt:lpstr>Overhead analysis (1)</vt:lpstr>
      <vt:lpstr>Overhead analysis (2)</vt:lpstr>
      <vt:lpstr>Overhead analysis (3)</vt:lpstr>
      <vt:lpstr>Overhead analysis (4)</vt:lpstr>
      <vt:lpstr>Front-haul: Option 2 </vt:lpstr>
      <vt:lpstr>Front-haul: Option 3-1  upper RLC doing ARQ and lower RLC doing concatenation 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RLC concatenation in NR</dc:title>
  <dc:creator>Microsoft Corporation</dc:creator>
  <cp:lastModifiedBy>Windows 사용자</cp:lastModifiedBy>
  <cp:revision>234</cp:revision>
  <dcterms:created xsi:type="dcterms:W3CDTF">2006-10-05T04:04:58Z</dcterms:created>
  <dcterms:modified xsi:type="dcterms:W3CDTF">2016-11-18T01:03:07Z</dcterms:modified>
</cp:coreProperties>
</file>