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794" autoAdjust="0"/>
    <p:restoredTop sz="94660"/>
  </p:normalViewPr>
  <p:slideViewPr>
    <p:cSldViewPr>
      <p:cViewPr varScale="1">
        <p:scale>
          <a:sx n="66" d="100"/>
          <a:sy n="66" d="100"/>
        </p:scale>
        <p:origin x="522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2016/11/18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2016/11/18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2016/11/18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2016/11/18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2016/11/18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2016/11/18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07504" y="2130425"/>
            <a:ext cx="8928992" cy="1470025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Discussion on Light Connection identified FFS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</a:rPr>
              <a:t>Intel Corporation, Huawei, </a:t>
            </a:r>
            <a:r>
              <a:rPr lang="en-US" altLang="zh-CN" dirty="0" err="1" smtClean="0">
                <a:solidFill>
                  <a:schemeClr val="bg1">
                    <a:lumMod val="50000"/>
                  </a:schemeClr>
                </a:solidFill>
              </a:rPr>
              <a:t>HiSilicon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51520" y="260648"/>
            <a:ext cx="864096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/>
            <a:r>
              <a:rPr lang="en-GB" altLang="zh-CN" sz="2400" b="1" dirty="0"/>
              <a:t>3GPP TSG-RAN WG2 Meeting #</a:t>
            </a:r>
            <a:r>
              <a:rPr lang="en-GB" altLang="zh-CN" sz="2400" b="1" dirty="0" smtClean="0"/>
              <a:t>96</a:t>
            </a:r>
            <a:r>
              <a:rPr lang="en-GB" altLang="zh-CN" sz="2400" b="1" dirty="0"/>
              <a:t>	</a:t>
            </a:r>
            <a:r>
              <a:rPr lang="en-GB" altLang="zh-CN" sz="2400" b="1" dirty="0" smtClean="0"/>
              <a:t>         </a:t>
            </a:r>
            <a:r>
              <a:rPr lang="en-GB" altLang="zh-CN" sz="2400" b="1" dirty="0">
                <a:solidFill>
                  <a:srgbClr val="FF0000"/>
                </a:solidFill>
              </a:rPr>
              <a:t> </a:t>
            </a:r>
            <a:r>
              <a:rPr lang="en-GB" altLang="zh-CN" sz="2400" b="1" dirty="0" smtClean="0">
                <a:solidFill>
                  <a:srgbClr val="FF0000"/>
                </a:solidFill>
              </a:rPr>
              <a:t>             </a:t>
            </a:r>
            <a:r>
              <a:rPr lang="en-US" sz="2400" b="1" dirty="0" smtClean="0"/>
              <a:t>R2-168957</a:t>
            </a:r>
            <a:endParaRPr lang="zh-CN" altLang="zh-CN" sz="2400" b="1" dirty="0" smtClean="0"/>
          </a:p>
          <a:p>
            <a:pPr hangingPunct="0"/>
            <a:r>
              <a:rPr lang="en-GB" altLang="zh-CN" sz="2400" b="1" dirty="0" smtClean="0"/>
              <a:t>Reno, USA 14th – 18th November 2016</a:t>
            </a:r>
            <a:endParaRPr lang="zh-CN" altLang="zh-CN" sz="2400" b="1" dirty="0"/>
          </a:p>
        </p:txBody>
      </p:sp>
    </p:spTree>
    <p:extLst>
      <p:ext uri="{BB962C8B-B14F-4D97-AF65-F5344CB8AC3E}">
        <p14:creationId xmlns:p14="http://schemas.microsoft.com/office/powerpoint/2010/main" val="3212374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FFS for email discussion (1/2)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141168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en-US" dirty="0"/>
              <a:t>The list of FFS to be handled in the agreed RAN2#96 email discussion for light connection (based on the captured and not addressed FFS on RAN2#96 agreements, email discussion [95bis#20], or on running CR to 36.300) are the </a:t>
            </a:r>
            <a:r>
              <a:rPr lang="en-US" dirty="0" smtClean="0"/>
              <a:t>following</a:t>
            </a:r>
          </a:p>
          <a:p>
            <a:pPr marL="0" indent="0">
              <a:buNone/>
            </a:pPr>
            <a:endParaRPr lang="en-US" dirty="0"/>
          </a:p>
          <a:p>
            <a:pPr marL="514350" lvl="0" indent="-514350">
              <a:buFont typeface="+mj-lt"/>
              <a:buAutoNum type="arabicPeriod"/>
            </a:pPr>
            <a:r>
              <a:rPr lang="en-US" dirty="0" smtClean="0"/>
              <a:t>The </a:t>
            </a:r>
            <a:r>
              <a:rPr lang="en-US" dirty="0"/>
              <a:t>UE ID conveyed in paging message is </a:t>
            </a:r>
            <a:r>
              <a:rPr lang="en-US" dirty="0">
                <a:solidFill>
                  <a:srgbClr val="0070C0"/>
                </a:solidFill>
              </a:rPr>
              <a:t>FFS</a:t>
            </a:r>
            <a:r>
              <a:rPr lang="en-US" dirty="0"/>
              <a:t> </a:t>
            </a:r>
            <a:r>
              <a:rPr lang="en-US" dirty="0" smtClean="0"/>
              <a:t>between </a:t>
            </a:r>
            <a:r>
              <a:rPr lang="en-US" i="1" dirty="0">
                <a:solidFill>
                  <a:srgbClr val="0070C0"/>
                </a:solidFill>
              </a:rPr>
              <a:t>(If RAN2 does not agree on the comeback associated to  the [offline#104])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en-US" dirty="0" smtClean="0"/>
              <a:t>:</a:t>
            </a:r>
            <a:endParaRPr lang="en-US" dirty="0"/>
          </a:p>
          <a:p>
            <a:pPr lvl="1"/>
            <a:r>
              <a:rPr lang="en-US" dirty="0"/>
              <a:t>(a) S-TMSI (i.e. the same UE identity as in legacy CN based paging controlled by the MME).</a:t>
            </a:r>
          </a:p>
          <a:p>
            <a:pPr lvl="1"/>
            <a:r>
              <a:rPr lang="en-US" dirty="0"/>
              <a:t>(b) a RAN </a:t>
            </a:r>
            <a:r>
              <a:rPr lang="en-US" dirty="0" err="1"/>
              <a:t>indentity</a:t>
            </a:r>
            <a:r>
              <a:rPr lang="en-US" dirty="0"/>
              <a:t> allocated by the "anchor eNB", such as, Rel-13 UE Resume ID</a:t>
            </a:r>
            <a:r>
              <a:rPr lang="en-US" dirty="0" smtClean="0"/>
              <a:t>.</a:t>
            </a:r>
            <a:endParaRPr lang="en-US" dirty="0"/>
          </a:p>
          <a:p>
            <a:pPr marL="514350" lvl="0" indent="-514350">
              <a:buFont typeface="+mj-lt"/>
              <a:buAutoNum type="arabicPeriod"/>
            </a:pPr>
            <a:r>
              <a:rPr lang="en-US" dirty="0"/>
              <a:t>The configured RAN paging area will be one of the following options: a list of cells, a single cell, the same as CN Tracking Area. </a:t>
            </a:r>
            <a:r>
              <a:rPr lang="en-US" dirty="0">
                <a:solidFill>
                  <a:srgbClr val="0070C0"/>
                </a:solidFill>
              </a:rPr>
              <a:t>FFS</a:t>
            </a:r>
            <a:r>
              <a:rPr lang="en-US" dirty="0"/>
              <a:t>: paging area which can be indicated by </a:t>
            </a:r>
            <a:r>
              <a:rPr lang="en-US" dirty="0" smtClean="0"/>
              <a:t>ID</a:t>
            </a:r>
          </a:p>
          <a:p>
            <a:pPr lvl="1"/>
            <a:r>
              <a:rPr lang="en-US" dirty="0" smtClean="0">
                <a:solidFill>
                  <a:srgbClr val="0070C0"/>
                </a:solidFill>
              </a:rPr>
              <a:t>FFS</a:t>
            </a:r>
            <a:r>
              <a:rPr lang="en-US" dirty="0" smtClean="0"/>
              <a:t> signaling detail </a:t>
            </a:r>
            <a:r>
              <a:rPr lang="en-US" dirty="0"/>
              <a:t>of cell list : ECGI list, or </a:t>
            </a:r>
            <a:r>
              <a:rPr lang="en-US" i="1" dirty="0" err="1"/>
              <a:t>cellIdentity</a:t>
            </a:r>
            <a:r>
              <a:rPr lang="en-US" dirty="0" smtClean="0"/>
              <a:t> </a:t>
            </a:r>
            <a:r>
              <a:rPr lang="en-US" dirty="0"/>
              <a:t>List , any optimization needed to reduce the </a:t>
            </a:r>
            <a:r>
              <a:rPr lang="en-US" dirty="0" smtClean="0"/>
              <a:t>size.</a:t>
            </a: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20539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FFS for email discussion (2/2)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141168"/>
          </a:xfrm>
        </p:spPr>
        <p:txBody>
          <a:bodyPr>
            <a:noAutofit/>
          </a:bodyPr>
          <a:lstStyle/>
          <a:p>
            <a:pPr marL="514350" lvl="0" indent="-514350">
              <a:buFont typeface="+mj-lt"/>
              <a:buAutoNum type="arabicPeriod" startAt="3"/>
            </a:pPr>
            <a:r>
              <a:rPr lang="en-US" sz="2000" dirty="0" smtClean="0"/>
              <a:t>On </a:t>
            </a:r>
            <a:r>
              <a:rPr lang="en-US" sz="2000" dirty="0"/>
              <a:t>the DRX cycle that can be configured to a UE in light connection:</a:t>
            </a:r>
          </a:p>
          <a:p>
            <a:pPr lvl="1"/>
            <a:r>
              <a:rPr lang="en-US" sz="2000" dirty="0">
                <a:solidFill>
                  <a:srgbClr val="0070C0"/>
                </a:solidFill>
              </a:rPr>
              <a:t>FFS </a:t>
            </a:r>
            <a:r>
              <a:rPr lang="en-US" sz="2000" dirty="0"/>
              <a:t>on the values allowed for the eNB to configure a UE in light connection: </a:t>
            </a:r>
          </a:p>
          <a:p>
            <a:pPr lvl="2"/>
            <a:r>
              <a:rPr lang="en-US" sz="1600" dirty="0"/>
              <a:t>(a) same values as idle paging DRX cycle (i.e. 32, 64, 128, and 256 radio frames), or </a:t>
            </a:r>
          </a:p>
          <a:p>
            <a:pPr lvl="2"/>
            <a:r>
              <a:rPr lang="en-US" sz="1600" dirty="0"/>
              <a:t>(b) C-DRX values that are multiple to the idle paging DRX cycle values (i.e. 2, 4, 8, 16, 32, 64, 128, 256 and 512 radio frames).</a:t>
            </a:r>
          </a:p>
          <a:p>
            <a:pPr lvl="1"/>
            <a:r>
              <a:rPr lang="en-US" sz="2000" dirty="0">
                <a:solidFill>
                  <a:srgbClr val="0070C0"/>
                </a:solidFill>
              </a:rPr>
              <a:t>FFS</a:t>
            </a:r>
            <a:r>
              <a:rPr lang="en-US" sz="2000" dirty="0"/>
              <a:t> on paging DRX cycle is used for the RAN-initiated paging:</a:t>
            </a:r>
          </a:p>
          <a:p>
            <a:pPr lvl="2"/>
            <a:r>
              <a:rPr lang="en-US" sz="1600" dirty="0"/>
              <a:t>(a) The RAN-configured DRX cycle is always used (which is configured by eNB per UE basis) or</a:t>
            </a:r>
          </a:p>
          <a:p>
            <a:pPr lvl="2"/>
            <a:r>
              <a:rPr lang="en-US" sz="1600" dirty="0"/>
              <a:t>(b) The shortest of RAN-configured paging DRX cycle, UE specific DRX cycle (if configured by upper layers) and default DRX cycle (which is broadcasted</a:t>
            </a:r>
            <a:r>
              <a:rPr lang="en-US" sz="1600" dirty="0" smtClean="0"/>
              <a:t>).</a:t>
            </a:r>
          </a:p>
          <a:p>
            <a:pPr marL="514350" indent="-514350">
              <a:buFont typeface="+mj-lt"/>
              <a:buAutoNum type="arabicPeriod" startAt="3"/>
            </a:pPr>
            <a:r>
              <a:rPr lang="en-US" sz="2000" dirty="0" smtClean="0"/>
              <a:t>To </a:t>
            </a:r>
            <a:r>
              <a:rPr lang="en-US" sz="2000" dirty="0"/>
              <a:t>allow eNB prioritization based on the cause values of MO data, MO signaling, and MT access. </a:t>
            </a:r>
            <a:r>
              <a:rPr lang="en-US" sz="2000" dirty="0">
                <a:solidFill>
                  <a:srgbClr val="0070C0"/>
                </a:solidFill>
              </a:rPr>
              <a:t>FFS</a:t>
            </a:r>
            <a:r>
              <a:rPr lang="en-US" sz="2000" dirty="0"/>
              <a:t> other values e.g. PAU (paging area update</a:t>
            </a:r>
            <a:r>
              <a:rPr lang="en-US" sz="2000" dirty="0" smtClean="0"/>
              <a:t>).</a:t>
            </a:r>
          </a:p>
          <a:p>
            <a:pPr marL="514350" indent="-514350">
              <a:buFont typeface="+mj-lt"/>
              <a:buAutoNum type="arabicPeriod" startAt="3"/>
            </a:pPr>
            <a:r>
              <a:rPr lang="en-US" sz="2000" dirty="0" smtClean="0"/>
              <a:t> </a:t>
            </a:r>
            <a:r>
              <a:rPr lang="en-US" sz="2000" dirty="0" smtClean="0">
                <a:solidFill>
                  <a:srgbClr val="0070C0"/>
                </a:solidFill>
              </a:rPr>
              <a:t>FFS</a:t>
            </a:r>
            <a:r>
              <a:rPr lang="en-US" sz="2000" dirty="0" smtClean="0"/>
              <a:t> </a:t>
            </a:r>
            <a:r>
              <a:rPr lang="en-US" sz="2000" dirty="0"/>
              <a:t>if UE NAS needs to be informed when UE is in light connection</a:t>
            </a:r>
            <a:r>
              <a:rPr lang="en-US" sz="2000" dirty="0" smtClean="0"/>
              <a:t>.</a:t>
            </a:r>
          </a:p>
          <a:p>
            <a:pPr marL="514350" lvl="0" indent="-514350">
              <a:buFont typeface="+mj-lt"/>
              <a:buAutoNum type="arabicPeriod" startAt="3"/>
            </a:pPr>
            <a:r>
              <a:rPr lang="en-US" sz="2000" dirty="0"/>
              <a:t> </a:t>
            </a:r>
            <a:r>
              <a:rPr lang="en-US" sz="2000" dirty="0">
                <a:solidFill>
                  <a:srgbClr val="0070C0"/>
                </a:solidFill>
              </a:rPr>
              <a:t>FFS</a:t>
            </a:r>
            <a:r>
              <a:rPr lang="en-US" sz="2000" dirty="0"/>
              <a:t> if </a:t>
            </a:r>
            <a:r>
              <a:rPr lang="en-US" sz="2000" dirty="0" smtClean="0"/>
              <a:t>light </a:t>
            </a:r>
            <a:r>
              <a:rPr lang="en-US" sz="2000" dirty="0"/>
              <a:t>connection support </a:t>
            </a:r>
            <a:r>
              <a:rPr lang="en-US" sz="2000" dirty="0" smtClean="0"/>
              <a:t>indication is needed </a:t>
            </a:r>
            <a:r>
              <a:rPr lang="en-US" sz="2000" dirty="0"/>
              <a:t>in SI and </a:t>
            </a:r>
            <a:r>
              <a:rPr lang="en-US" sz="2000" dirty="0" smtClean="0"/>
              <a:t>if so, associated UE behavior.</a:t>
            </a:r>
            <a:endParaRPr lang="en-US" sz="2000" dirty="0"/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28517608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297</TotalTime>
  <Words>321</Words>
  <Application>Microsoft Office PowerPoint</Application>
  <PresentationFormat>On-screen Show (4:3)</PresentationFormat>
  <Paragraphs>24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宋体</vt:lpstr>
      <vt:lpstr>Arial</vt:lpstr>
      <vt:lpstr>Calibri</vt:lpstr>
      <vt:lpstr>Office 主题</vt:lpstr>
      <vt:lpstr>Discussion on Light Connection identified FFS</vt:lpstr>
      <vt:lpstr>FFS for email discussion (1/2)</vt:lpstr>
      <vt:lpstr>FFS for email discussion (2/2)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the signaling for Codec adaptation</dc:title>
  <dc:creator>chenzhuo</dc:creator>
  <cp:lastModifiedBy>Intel-v1</cp:lastModifiedBy>
  <cp:revision>27</cp:revision>
  <dcterms:created xsi:type="dcterms:W3CDTF">2016-10-12T10:39:01Z</dcterms:created>
  <dcterms:modified xsi:type="dcterms:W3CDTF">2016-11-18T16:56:04Z</dcterms:modified>
</cp:coreProperties>
</file>