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7"/>
  </p:notesMasterIdLst>
  <p:sldIdLst>
    <p:sldId id="256" r:id="rId2"/>
    <p:sldId id="257" r:id="rId3"/>
    <p:sldId id="294" r:id="rId4"/>
    <p:sldId id="301" r:id="rId5"/>
    <p:sldId id="302" r:id="rId6"/>
    <p:sldId id="295" r:id="rId7"/>
    <p:sldId id="296" r:id="rId8"/>
    <p:sldId id="306" r:id="rId9"/>
    <p:sldId id="297" r:id="rId10"/>
    <p:sldId id="300" r:id="rId11"/>
    <p:sldId id="304" r:id="rId12"/>
    <p:sldId id="298" r:id="rId13"/>
    <p:sldId id="303" r:id="rId14"/>
    <p:sldId id="305" r:id="rId15"/>
    <p:sldId id="263" r:id="rId16"/>
  </p:sldIdLst>
  <p:sldSz cx="9144000" cy="6858000" type="screen4x3"/>
  <p:notesSz cx="6797675" cy="9926638"/>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Arial" charset="0"/>
      </a:defRPr>
    </a:lvl1pPr>
    <a:lvl2pPr marL="457200" algn="l" rtl="0" eaLnBrk="0" fontAlgn="base" hangingPunct="0">
      <a:spcBef>
        <a:spcPct val="0"/>
      </a:spcBef>
      <a:spcAft>
        <a:spcPct val="0"/>
      </a:spcAft>
      <a:defRPr kern="1200">
        <a:solidFill>
          <a:schemeClr val="tx1"/>
        </a:solidFill>
        <a:latin typeface="Arial" charset="0"/>
        <a:ea typeface="+mn-ea"/>
        <a:cs typeface="Arial" charset="0"/>
      </a:defRPr>
    </a:lvl2pPr>
    <a:lvl3pPr marL="914400" algn="l" rtl="0" eaLnBrk="0" fontAlgn="base" hangingPunct="0">
      <a:spcBef>
        <a:spcPct val="0"/>
      </a:spcBef>
      <a:spcAft>
        <a:spcPct val="0"/>
      </a:spcAft>
      <a:defRPr kern="1200">
        <a:solidFill>
          <a:schemeClr val="tx1"/>
        </a:solidFill>
        <a:latin typeface="Arial" charset="0"/>
        <a:ea typeface="+mn-ea"/>
        <a:cs typeface="Arial" charset="0"/>
      </a:defRPr>
    </a:lvl3pPr>
    <a:lvl4pPr marL="1371600" algn="l" rtl="0" eaLnBrk="0" fontAlgn="base" hangingPunct="0">
      <a:spcBef>
        <a:spcPct val="0"/>
      </a:spcBef>
      <a:spcAft>
        <a:spcPct val="0"/>
      </a:spcAft>
      <a:defRPr kern="1200">
        <a:solidFill>
          <a:schemeClr val="tx1"/>
        </a:solidFill>
        <a:latin typeface="Arial" charset="0"/>
        <a:ea typeface="+mn-ea"/>
        <a:cs typeface="Arial" charset="0"/>
      </a:defRPr>
    </a:lvl4pPr>
    <a:lvl5pPr marL="1828800" algn="l" rtl="0" eaLnBrk="0" fontAlgn="base" hangingPunct="0">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57" autoAdjust="0"/>
    <p:restoredTop sz="85082" autoAdjust="0"/>
  </p:normalViewPr>
  <p:slideViewPr>
    <p:cSldViewPr>
      <p:cViewPr varScale="1">
        <p:scale>
          <a:sx n="90" d="100"/>
          <a:sy n="90" d="100"/>
        </p:scale>
        <p:origin x="930" y="90"/>
      </p:cViewPr>
      <p:guideLst>
        <p:guide orient="horz" pos="2160"/>
        <p:guide pos="2880"/>
      </p:guideLst>
    </p:cSldViewPr>
  </p:slideViewPr>
  <p:outlineViewPr>
    <p:cViewPr>
      <p:scale>
        <a:sx n="33" d="100"/>
        <a:sy n="33" d="100"/>
      </p:scale>
      <p:origin x="0" y="15438"/>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1DC0B99-C9E1-4038-9323-26D31E07A36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GB"/>
        </a:p>
      </dgm:t>
    </dgm:pt>
    <dgm:pt modelId="{58E41ED5-C9B1-483F-87A7-E3624AA7068B}">
      <dgm:prSet custT="1"/>
      <dgm:spPr/>
      <dgm:t>
        <a:bodyPr/>
        <a:lstStyle/>
        <a:p>
          <a:pPr algn="ctr" rtl="0"/>
          <a:r>
            <a:rPr lang="en-US" sz="2800" b="1" dirty="0" smtClean="0"/>
            <a:t>TAICS (Taiwan Association of Information and Communication Standards), </a:t>
          </a:r>
          <a:r>
            <a:rPr lang="en-US" sz="2800" b="1" dirty="0" err="1" smtClean="0"/>
            <a:t>Mediatek</a:t>
          </a:r>
          <a:r>
            <a:rPr lang="en-US" sz="2800" b="1" dirty="0" smtClean="0"/>
            <a:t>, and Chunghwa Telecom, </a:t>
          </a:r>
          <a:r>
            <a:rPr lang="en-GB" sz="2000" dirty="0" smtClean="0"/>
            <a:t>have the pleasure of welcoming you to</a:t>
          </a:r>
          <a:endParaRPr lang="en-GB" sz="2000" dirty="0"/>
        </a:p>
      </dgm:t>
    </dgm:pt>
    <dgm:pt modelId="{689C7F30-BD70-48BD-A7DD-41E86596B166}" type="parTrans" cxnId="{CDB2EE92-1304-4CEC-A16F-216DFCFE66E6}">
      <dgm:prSet/>
      <dgm:spPr/>
      <dgm:t>
        <a:bodyPr/>
        <a:lstStyle/>
        <a:p>
          <a:endParaRPr lang="en-GB"/>
        </a:p>
      </dgm:t>
    </dgm:pt>
    <dgm:pt modelId="{B1E78F8F-F91F-42A4-A5A3-1F7703EC614C}" type="sibTrans" cxnId="{CDB2EE92-1304-4CEC-A16F-216DFCFE66E6}">
      <dgm:prSet/>
      <dgm:spPr/>
      <dgm:t>
        <a:bodyPr/>
        <a:lstStyle/>
        <a:p>
          <a:endParaRPr lang="en-GB"/>
        </a:p>
      </dgm:t>
    </dgm:pt>
    <dgm:pt modelId="{B68581ED-A3D8-47CC-A2D7-ED3FECAB1DC8}" type="pres">
      <dgm:prSet presAssocID="{91DC0B99-C9E1-4038-9323-26D31E07A36D}" presName="linear" presStyleCnt="0">
        <dgm:presLayoutVars>
          <dgm:animLvl val="lvl"/>
          <dgm:resizeHandles val="exact"/>
        </dgm:presLayoutVars>
      </dgm:prSet>
      <dgm:spPr/>
      <dgm:t>
        <a:bodyPr/>
        <a:lstStyle/>
        <a:p>
          <a:endParaRPr lang="en-GB"/>
        </a:p>
      </dgm:t>
    </dgm:pt>
    <dgm:pt modelId="{F69ED8DE-8A28-4735-8EB7-084F3EA4FD8C}" type="pres">
      <dgm:prSet presAssocID="{58E41ED5-C9B1-483F-87A7-E3624AA7068B}" presName="parentText" presStyleLbl="node1" presStyleIdx="0" presStyleCnt="1" custLinFactNeighborX="531" custLinFactNeighborY="1503">
        <dgm:presLayoutVars>
          <dgm:chMax val="0"/>
          <dgm:bulletEnabled val="1"/>
        </dgm:presLayoutVars>
      </dgm:prSet>
      <dgm:spPr/>
      <dgm:t>
        <a:bodyPr/>
        <a:lstStyle/>
        <a:p>
          <a:endParaRPr lang="en-GB"/>
        </a:p>
      </dgm:t>
    </dgm:pt>
  </dgm:ptLst>
  <dgm:cxnLst>
    <dgm:cxn modelId="{CDB2EE92-1304-4CEC-A16F-216DFCFE66E6}" srcId="{91DC0B99-C9E1-4038-9323-26D31E07A36D}" destId="{58E41ED5-C9B1-483F-87A7-E3624AA7068B}" srcOrd="0" destOrd="0" parTransId="{689C7F30-BD70-48BD-A7DD-41E86596B166}" sibTransId="{B1E78F8F-F91F-42A4-A5A3-1F7703EC614C}"/>
    <dgm:cxn modelId="{688D751F-DE31-43D6-B44B-F32FD6096790}" type="presOf" srcId="{58E41ED5-C9B1-483F-87A7-E3624AA7068B}" destId="{F69ED8DE-8A28-4735-8EB7-084F3EA4FD8C}" srcOrd="0" destOrd="0" presId="urn:microsoft.com/office/officeart/2005/8/layout/vList2"/>
    <dgm:cxn modelId="{D0F8B94F-21A3-4162-ABA6-02DF6AEBC93C}" type="presOf" srcId="{91DC0B99-C9E1-4038-9323-26D31E07A36D}" destId="{B68581ED-A3D8-47CC-A2D7-ED3FECAB1DC8}" srcOrd="0" destOrd="0" presId="urn:microsoft.com/office/officeart/2005/8/layout/vList2"/>
    <dgm:cxn modelId="{46B0F845-FE53-41A6-99AA-6308CBF8335C}" type="presParOf" srcId="{B68581ED-A3D8-47CC-A2D7-ED3FECAB1DC8}" destId="{F69ED8DE-8A28-4735-8EB7-084F3EA4FD8C}"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3FA1500-7966-4C10-8481-2BE33DF77D3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GB"/>
        </a:p>
      </dgm:t>
    </dgm:pt>
    <dgm:pt modelId="{3491E505-D793-42CF-834F-595D3B8E711A}" type="pres">
      <dgm:prSet presAssocID="{C3FA1500-7966-4C10-8481-2BE33DF77D34}" presName="linear" presStyleCnt="0">
        <dgm:presLayoutVars>
          <dgm:animLvl val="lvl"/>
          <dgm:resizeHandles val="exact"/>
        </dgm:presLayoutVars>
      </dgm:prSet>
      <dgm:spPr/>
      <dgm:t>
        <a:bodyPr/>
        <a:lstStyle/>
        <a:p>
          <a:endParaRPr lang="en-GB"/>
        </a:p>
      </dgm:t>
    </dgm:pt>
  </dgm:ptLst>
  <dgm:cxnLst>
    <dgm:cxn modelId="{51AE7F05-4522-49B4-892E-9DCD5D4F05CB}" type="presOf" srcId="{C3FA1500-7966-4C10-8481-2BE33DF77D34}" destId="{3491E505-D793-42CF-834F-595D3B8E711A}"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3FA1500-7966-4C10-8481-2BE33DF77D3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GB"/>
        </a:p>
      </dgm:t>
    </dgm:pt>
    <dgm:pt modelId="{3491E505-D793-42CF-834F-595D3B8E711A}" type="pres">
      <dgm:prSet presAssocID="{C3FA1500-7966-4C10-8481-2BE33DF77D34}" presName="linear" presStyleCnt="0">
        <dgm:presLayoutVars>
          <dgm:animLvl val="lvl"/>
          <dgm:resizeHandles val="exact"/>
        </dgm:presLayoutVars>
      </dgm:prSet>
      <dgm:spPr/>
      <dgm:t>
        <a:bodyPr/>
        <a:lstStyle/>
        <a:p>
          <a:endParaRPr lang="en-GB"/>
        </a:p>
      </dgm:t>
    </dgm:pt>
  </dgm:ptLst>
  <dgm:cxnLst>
    <dgm:cxn modelId="{E56D7B6A-3150-48C8-AD30-D5D254F9D32F}" type="presOf" srcId="{C3FA1500-7966-4C10-8481-2BE33DF77D34}" destId="{3491E505-D793-42CF-834F-595D3B8E711A}"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69ED8DE-8A28-4735-8EB7-084F3EA4FD8C}">
      <dsp:nvSpPr>
        <dsp:cNvPr id="0" name=""/>
        <dsp:cNvSpPr/>
      </dsp:nvSpPr>
      <dsp:spPr>
        <a:xfrm>
          <a:off x="0" y="360044"/>
          <a:ext cx="8280920" cy="155902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rtl="0">
            <a:lnSpc>
              <a:spcPct val="90000"/>
            </a:lnSpc>
            <a:spcBef>
              <a:spcPct val="0"/>
            </a:spcBef>
            <a:spcAft>
              <a:spcPct val="35000"/>
            </a:spcAft>
          </a:pPr>
          <a:r>
            <a:rPr lang="en-US" sz="2800" b="1" kern="1200" dirty="0" smtClean="0"/>
            <a:t>TAICS (Taiwan Association of Information and Communication Standards), </a:t>
          </a:r>
          <a:r>
            <a:rPr lang="en-US" sz="2800" b="1" kern="1200" dirty="0" err="1" smtClean="0"/>
            <a:t>Mediatek</a:t>
          </a:r>
          <a:r>
            <a:rPr lang="en-US" sz="2800" b="1" kern="1200" dirty="0" smtClean="0"/>
            <a:t>, and Chunghwa Telecom, </a:t>
          </a:r>
          <a:r>
            <a:rPr lang="en-GB" sz="2000" kern="1200" dirty="0" smtClean="0"/>
            <a:t>have the pleasure of welcoming you to</a:t>
          </a:r>
          <a:endParaRPr lang="en-GB" sz="2000" kern="1200" dirty="0"/>
        </a:p>
      </dsp:txBody>
      <dsp:txXfrm>
        <a:off x="76105" y="436149"/>
        <a:ext cx="8128710" cy="140681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eaLnBrk="1" hangingPunct="1">
              <a:defRPr sz="1200">
                <a:latin typeface="Arial" charset="0"/>
                <a:cs typeface="Arial" charset="0"/>
              </a:defRPr>
            </a:lvl1pPr>
          </a:lstStyle>
          <a:p>
            <a:pPr>
              <a:defRPr/>
            </a:pPr>
            <a:endParaRPr lang="en-US"/>
          </a:p>
        </p:txBody>
      </p:sp>
      <p:sp>
        <p:nvSpPr>
          <p:cNvPr id="3" name="Date Placeholder 2"/>
          <p:cNvSpPr>
            <a:spLocks noGrp="1"/>
          </p:cNvSpPr>
          <p:nvPr>
            <p:ph type="dt" idx="1"/>
          </p:nvPr>
        </p:nvSpPr>
        <p:spPr>
          <a:xfrm>
            <a:off x="3850443" y="0"/>
            <a:ext cx="2945659" cy="496332"/>
          </a:xfrm>
          <a:prstGeom prst="rect">
            <a:avLst/>
          </a:prstGeom>
        </p:spPr>
        <p:txBody>
          <a:bodyPr vert="horz" lIns="91440" tIns="45720" rIns="91440" bIns="45720" rtlCol="0"/>
          <a:lstStyle>
            <a:lvl1pPr algn="r" eaLnBrk="1" hangingPunct="1">
              <a:defRPr sz="1200">
                <a:latin typeface="Arial" charset="0"/>
                <a:cs typeface="Arial" charset="0"/>
              </a:defRPr>
            </a:lvl1pPr>
          </a:lstStyle>
          <a:p>
            <a:pPr>
              <a:defRPr/>
            </a:pPr>
            <a:fld id="{17200E00-45F2-4F04-8D08-00230977DA03}" type="datetimeFigureOut">
              <a:rPr lang="en-US"/>
              <a:pPr>
                <a:defRPr/>
              </a:pPr>
              <a:t>10/7/2016</a:t>
            </a:fld>
            <a:endParaRPr lang="en-US"/>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79768" y="4715153"/>
            <a:ext cx="5438140" cy="4466987"/>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eaLnBrk="1" hangingPunct="1">
              <a:defRPr sz="1200">
                <a:latin typeface="Arial" charset="0"/>
                <a:cs typeface="Arial" charset="0"/>
              </a:defRPr>
            </a:lvl1pPr>
          </a:lstStyle>
          <a:p>
            <a:pPr>
              <a:defRPr/>
            </a:pPr>
            <a:endParaRPr lang="en-US"/>
          </a:p>
        </p:txBody>
      </p:sp>
      <p:sp>
        <p:nvSpPr>
          <p:cNvPr id="7" name="Slide Number Placeholder 6"/>
          <p:cNvSpPr>
            <a:spLocks noGrp="1"/>
          </p:cNvSpPr>
          <p:nvPr>
            <p:ph type="sldNum" sz="quarter" idx="5"/>
          </p:nvPr>
        </p:nvSpPr>
        <p:spPr>
          <a:xfrm>
            <a:off x="3850443" y="9428583"/>
            <a:ext cx="2945659" cy="496332"/>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8CF9B2A9-2329-4346-A126-599FD6BE223D}" type="slidenum">
              <a:rPr lang="en-US" altLang="en-US"/>
              <a:pPr>
                <a:defRPr/>
              </a:pPr>
              <a:t>‹#›</a:t>
            </a:fld>
            <a:endParaRPr lang="en-US" altLang="en-US"/>
          </a:p>
        </p:txBody>
      </p:sp>
    </p:spTree>
    <p:extLst>
      <p:ext uri="{BB962C8B-B14F-4D97-AF65-F5344CB8AC3E}">
        <p14:creationId xmlns:p14="http://schemas.microsoft.com/office/powerpoint/2010/main" val="187936584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10"/>
          </p:nvPr>
        </p:nvSpPr>
        <p:spPr/>
        <p:txBody>
          <a:bodyPr/>
          <a:lstStyle/>
          <a:p>
            <a:pPr>
              <a:defRPr/>
            </a:pPr>
            <a:fld id="{8CF9B2A9-2329-4346-A126-599FD6BE223D}" type="slidenum">
              <a:rPr lang="en-US" altLang="en-US" smtClean="0"/>
              <a:pPr>
                <a:defRPr/>
              </a:pPr>
              <a:t>1</a:t>
            </a:fld>
            <a:endParaRPr lang="en-US" altLang="en-US"/>
          </a:p>
        </p:txBody>
      </p:sp>
    </p:spTree>
    <p:extLst>
      <p:ext uri="{BB962C8B-B14F-4D97-AF65-F5344CB8AC3E}">
        <p14:creationId xmlns:p14="http://schemas.microsoft.com/office/powerpoint/2010/main" val="28621121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en-US" altLang="zh-TW" sz="1200" kern="1200" dirty="0" smtClean="0">
                <a:solidFill>
                  <a:schemeClr val="tx1"/>
                </a:solidFill>
                <a:effectLst/>
                <a:latin typeface="+mn-lt"/>
                <a:ea typeface="+mn-ea"/>
                <a:cs typeface="+mn-cs"/>
              </a:rPr>
              <a:t> </a:t>
            </a:r>
            <a:endParaRPr lang="zh-TW" altLang="en-US" dirty="0"/>
          </a:p>
        </p:txBody>
      </p:sp>
      <p:sp>
        <p:nvSpPr>
          <p:cNvPr id="4" name="投影片編號版面配置區 3"/>
          <p:cNvSpPr>
            <a:spLocks noGrp="1"/>
          </p:cNvSpPr>
          <p:nvPr>
            <p:ph type="sldNum" sz="quarter" idx="10"/>
          </p:nvPr>
        </p:nvSpPr>
        <p:spPr/>
        <p:txBody>
          <a:bodyPr/>
          <a:lstStyle/>
          <a:p>
            <a:pPr>
              <a:defRPr/>
            </a:pPr>
            <a:fld id="{8CF9B2A9-2329-4346-A126-599FD6BE223D}" type="slidenum">
              <a:rPr lang="en-US" altLang="en-US" smtClean="0"/>
              <a:pPr>
                <a:defRPr/>
              </a:pPr>
              <a:t>2</a:t>
            </a:fld>
            <a:endParaRPr lang="en-US" altLang="en-US"/>
          </a:p>
        </p:txBody>
      </p:sp>
    </p:spTree>
    <p:extLst>
      <p:ext uri="{BB962C8B-B14F-4D97-AF65-F5344CB8AC3E}">
        <p14:creationId xmlns:p14="http://schemas.microsoft.com/office/powerpoint/2010/main" val="41623748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bwMode="auto">
          <a:noFill/>
          <a:ln>
            <a:miter lim="800000"/>
            <a:headEnd/>
            <a:tailEnd/>
          </a:ln>
        </p:spPr>
        <p:txBody>
          <a:bodyPr/>
          <a:lstStyle/>
          <a:p>
            <a:pPr eaLnBrk="0" hangingPunct="0"/>
            <a:fld id="{A9529D6A-E449-4E05-AA8E-325E87103049}" type="slidenum">
              <a:rPr lang="en-US" altLang="ja-JP"/>
              <a:pPr eaLnBrk="0" hangingPunct="0"/>
              <a:t>3</a:t>
            </a:fld>
            <a:endParaRPr lang="en-US" altLang="ja-JP"/>
          </a:p>
        </p:txBody>
      </p:sp>
      <p:sp>
        <p:nvSpPr>
          <p:cNvPr id="1126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1268" name="Rectangle 3"/>
          <p:cNvSpPr>
            <a:spLocks noGrp="1" noChangeArrowheads="1"/>
          </p:cNvSpPr>
          <p:nvPr>
            <p:ph type="body" idx="1"/>
          </p:nvPr>
        </p:nvSpPr>
        <p:spPr bwMode="auto">
          <a:xfrm>
            <a:off x="906357" y="4715153"/>
            <a:ext cx="4984962" cy="4466987"/>
          </a:xfrm>
          <a:noFill/>
        </p:spPr>
        <p:txBody>
          <a:bodyPr wrap="square" numCol="1" anchor="t" anchorCtr="0" compatLnSpc="1">
            <a:prstTxWarp prst="textNoShape">
              <a:avLst/>
            </a:prstTxWarp>
          </a:bodyPr>
          <a:lstStyle/>
          <a:p>
            <a:pPr eaLnBrk="1" hangingPunct="1">
              <a:spcBef>
                <a:spcPct val="0"/>
              </a:spcBef>
            </a:pPr>
            <a:endParaRPr lang="en-GB" altLang="en-US" smtClean="0"/>
          </a:p>
        </p:txBody>
      </p:sp>
    </p:spTree>
    <p:extLst>
      <p:ext uri="{BB962C8B-B14F-4D97-AF65-F5344CB8AC3E}">
        <p14:creationId xmlns:p14="http://schemas.microsoft.com/office/powerpoint/2010/main" val="12481440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noChangeArrowheads="1"/>
          </p:cNvSpPr>
          <p:nvPr>
            <p:ph type="sldNum" sz="quarter" idx="5"/>
          </p:nvPr>
        </p:nvSpPr>
        <p:spPr bwMode="auto">
          <a:noFill/>
          <a:ln>
            <a:miter lim="800000"/>
            <a:headEnd/>
            <a:tailEnd/>
          </a:ln>
        </p:spPr>
        <p:txBody>
          <a:bodyPr/>
          <a:lstStyle/>
          <a:p>
            <a:pPr eaLnBrk="0" hangingPunct="0"/>
            <a:fld id="{2703AEF6-2C71-43E4-AA7B-6B6CFAF47B79}" type="slidenum">
              <a:rPr lang="en-US" altLang="ja-JP"/>
              <a:pPr eaLnBrk="0" hangingPunct="0"/>
              <a:t>6</a:t>
            </a:fld>
            <a:endParaRPr lang="en-US" altLang="ja-JP"/>
          </a:p>
        </p:txBody>
      </p:sp>
      <p:sp>
        <p:nvSpPr>
          <p:cNvPr id="1229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2292" name="Rectangle 3"/>
          <p:cNvSpPr>
            <a:spLocks noGrp="1" noChangeArrowheads="1"/>
          </p:cNvSpPr>
          <p:nvPr>
            <p:ph type="body" idx="1"/>
          </p:nvPr>
        </p:nvSpPr>
        <p:spPr bwMode="auto">
          <a:xfrm>
            <a:off x="906357" y="4715153"/>
            <a:ext cx="4984962" cy="4466987"/>
          </a:xfrm>
          <a:noFill/>
        </p:spPr>
        <p:txBody>
          <a:bodyPr wrap="square" numCol="1" anchor="t" anchorCtr="0" compatLnSpc="1">
            <a:prstTxWarp prst="textNoShape">
              <a:avLst/>
            </a:prstTxWarp>
          </a:bodyPr>
          <a:lstStyle/>
          <a:p>
            <a:pPr eaLnBrk="1" hangingPunct="1">
              <a:spcBef>
                <a:spcPct val="0"/>
              </a:spcBef>
            </a:pPr>
            <a:endParaRPr lang="en-GB" altLang="en-US" dirty="0" smtClean="0"/>
          </a:p>
        </p:txBody>
      </p:sp>
    </p:spTree>
    <p:extLst>
      <p:ext uri="{BB962C8B-B14F-4D97-AF65-F5344CB8AC3E}">
        <p14:creationId xmlns:p14="http://schemas.microsoft.com/office/powerpoint/2010/main" val="23705867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p:cNvSpPr>
            <a:spLocks noGrp="1" noChangeArrowheads="1"/>
          </p:cNvSpPr>
          <p:nvPr>
            <p:ph type="sldNum" sz="quarter" idx="5"/>
          </p:nvPr>
        </p:nvSpPr>
        <p:spPr bwMode="auto">
          <a:noFill/>
          <a:ln>
            <a:miter lim="800000"/>
            <a:headEnd/>
            <a:tailEnd/>
          </a:ln>
        </p:spPr>
        <p:txBody>
          <a:bodyPr/>
          <a:lstStyle/>
          <a:p>
            <a:pPr eaLnBrk="0" hangingPunct="0"/>
            <a:fld id="{AC6AE839-C3BB-4F20-A573-770C2C698305}" type="slidenum">
              <a:rPr lang="en-US" altLang="ja-JP"/>
              <a:pPr eaLnBrk="0" hangingPunct="0"/>
              <a:t>7</a:t>
            </a:fld>
            <a:endParaRPr lang="en-US" altLang="ja-JP"/>
          </a:p>
        </p:txBody>
      </p:sp>
      <p:sp>
        <p:nvSpPr>
          <p:cNvPr id="1331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3316" name="Rectangle 3"/>
          <p:cNvSpPr>
            <a:spLocks noGrp="1" noChangeArrowheads="1"/>
          </p:cNvSpPr>
          <p:nvPr>
            <p:ph type="body" idx="1"/>
          </p:nvPr>
        </p:nvSpPr>
        <p:spPr bwMode="auto">
          <a:xfrm>
            <a:off x="906357" y="4715153"/>
            <a:ext cx="4984962" cy="4466987"/>
          </a:xfrm>
          <a:noFill/>
        </p:spPr>
        <p:txBody>
          <a:bodyPr wrap="square" numCol="1" anchor="t" anchorCtr="0" compatLnSpc="1">
            <a:prstTxWarp prst="textNoShape">
              <a:avLst/>
            </a:prstTxWarp>
          </a:bodyPr>
          <a:lstStyle/>
          <a:p>
            <a:pPr eaLnBrk="1" hangingPunct="1">
              <a:spcBef>
                <a:spcPct val="0"/>
              </a:spcBef>
            </a:pPr>
            <a:endParaRPr lang="en-GB" altLang="en-US" smtClean="0"/>
          </a:p>
        </p:txBody>
      </p:sp>
    </p:spTree>
    <p:extLst>
      <p:ext uri="{BB962C8B-B14F-4D97-AF65-F5344CB8AC3E}">
        <p14:creationId xmlns:p14="http://schemas.microsoft.com/office/powerpoint/2010/main" val="35521183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10"/>
          </p:nvPr>
        </p:nvSpPr>
        <p:spPr/>
        <p:txBody>
          <a:bodyPr/>
          <a:lstStyle/>
          <a:p>
            <a:pPr>
              <a:defRPr/>
            </a:pPr>
            <a:fld id="{8CF9B2A9-2329-4346-A126-599FD6BE223D}" type="slidenum">
              <a:rPr lang="en-US" altLang="en-US" smtClean="0"/>
              <a:pPr>
                <a:defRPr/>
              </a:pPr>
              <a:t>9</a:t>
            </a:fld>
            <a:endParaRPr lang="en-US" altLang="en-US"/>
          </a:p>
        </p:txBody>
      </p:sp>
    </p:spTree>
    <p:extLst>
      <p:ext uri="{BB962C8B-B14F-4D97-AF65-F5344CB8AC3E}">
        <p14:creationId xmlns:p14="http://schemas.microsoft.com/office/powerpoint/2010/main" val="37585720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pPr>
              <a:defRPr/>
            </a:pPr>
            <a:fld id="{BE26A681-A5DF-4D8A-9B14-E0AE49FA812F}" type="datetime1">
              <a:rPr lang="en-GB" altLang="zh-TW" smtClean="0"/>
              <a:t>07/10/2016</a:t>
            </a:fld>
            <a:endParaRPr lang="en-GB" dirty="0"/>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72BF9CBC-D419-4ABE-AC7D-F89F3B073B03}" type="slidenum">
              <a:rPr lang="en-GB" altLang="en-US"/>
              <a:pPr>
                <a:defRPr/>
              </a:pPr>
              <a:t>‹#›</a:t>
            </a:fld>
            <a:endParaRPr lang="en-GB"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defRPr/>
            </a:pPr>
            <a:fld id="{C75C937C-EAF7-42CB-A12B-AB741E668F7F}" type="datetime1">
              <a:rPr lang="en-GB" altLang="zh-TW" smtClean="0"/>
              <a:t>07/10/2016</a:t>
            </a:fld>
            <a:endParaRPr lang="en-GB" dirty="0"/>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E8AF819C-4F65-413D-BD2A-FE5305903E28}" type="slidenum">
              <a:rPr lang="en-GB" altLang="en-US"/>
              <a:pPr>
                <a:defRPr/>
              </a:pPr>
              <a:t>‹#›</a:t>
            </a:fld>
            <a:endParaRPr lang="en-GB"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defRPr/>
            </a:pPr>
            <a:fld id="{E408DE7D-C6F2-454F-9D3C-059727633DE9}" type="datetime1">
              <a:rPr lang="en-GB" altLang="zh-TW" smtClean="0"/>
              <a:t>07/10/2016</a:t>
            </a:fld>
            <a:endParaRPr lang="en-GB" dirty="0"/>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B4599382-DF2A-4096-AF1F-29B244D2B389}" type="slidenum">
              <a:rPr lang="en-GB" altLang="en-US"/>
              <a:pPr>
                <a:defRPr/>
              </a:pPr>
              <a:t>‹#›</a:t>
            </a:fld>
            <a:endParaRPr lang="en-GB"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defRPr/>
            </a:pPr>
            <a:fld id="{3C6FFCBC-FC64-4195-9F20-F649BD56F0EF}" type="datetime1">
              <a:rPr lang="en-GB" altLang="zh-TW" smtClean="0"/>
              <a:t>07/10/2016</a:t>
            </a:fld>
            <a:endParaRPr lang="en-GB" dirty="0"/>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23BE5C28-358F-4B16-A40E-E5431988C3A0}" type="slidenum">
              <a:rPr lang="en-GB" altLang="en-US"/>
              <a:pPr>
                <a:defRPr/>
              </a:pPr>
              <a:t>‹#›</a:t>
            </a:fld>
            <a:endParaRPr lang="en-GB"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CCA15ACC-9826-477F-A881-9794B31C6631}" type="datetime1">
              <a:rPr lang="en-GB" altLang="zh-TW" smtClean="0"/>
              <a:t>07/10/2016</a:t>
            </a:fld>
            <a:endParaRPr lang="en-GB" dirty="0"/>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F9B301AD-CA1E-48DF-87C1-990132819A36}" type="slidenum">
              <a:rPr lang="en-GB" altLang="en-US"/>
              <a:pPr>
                <a:defRPr/>
              </a:pPr>
              <a:t>‹#›</a:t>
            </a:fld>
            <a:endParaRPr lang="en-GB"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3"/>
          <p:cNvSpPr>
            <a:spLocks noGrp="1"/>
          </p:cNvSpPr>
          <p:nvPr>
            <p:ph type="dt" sz="half" idx="10"/>
          </p:nvPr>
        </p:nvSpPr>
        <p:spPr/>
        <p:txBody>
          <a:bodyPr/>
          <a:lstStyle>
            <a:lvl1pPr>
              <a:defRPr/>
            </a:lvl1pPr>
          </a:lstStyle>
          <a:p>
            <a:pPr>
              <a:defRPr/>
            </a:pPr>
            <a:fld id="{A41A73F8-483F-4357-862A-DE5B20826F75}" type="datetime1">
              <a:rPr lang="en-GB" altLang="zh-TW" smtClean="0"/>
              <a:t>07/10/2016</a:t>
            </a:fld>
            <a:endParaRPr lang="en-GB" dirty="0"/>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pPr>
              <a:defRPr/>
            </a:pPr>
            <a:fld id="{09E77ABC-19EF-4563-A403-2DC53812C18D}" type="slidenum">
              <a:rPr lang="en-GB" altLang="en-US"/>
              <a:pPr>
                <a:defRPr/>
              </a:pPr>
              <a:t>‹#›</a:t>
            </a:fld>
            <a:endParaRPr lang="en-GB"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3"/>
          <p:cNvSpPr>
            <a:spLocks noGrp="1"/>
          </p:cNvSpPr>
          <p:nvPr>
            <p:ph type="dt" sz="half" idx="10"/>
          </p:nvPr>
        </p:nvSpPr>
        <p:spPr/>
        <p:txBody>
          <a:bodyPr/>
          <a:lstStyle>
            <a:lvl1pPr>
              <a:defRPr/>
            </a:lvl1pPr>
          </a:lstStyle>
          <a:p>
            <a:pPr>
              <a:defRPr/>
            </a:pPr>
            <a:fld id="{FB583B00-3C65-4F1A-BE39-6CE0838E3789}" type="datetime1">
              <a:rPr lang="en-GB" altLang="zh-TW" smtClean="0"/>
              <a:t>07/10/2016</a:t>
            </a:fld>
            <a:endParaRPr lang="en-GB" dirty="0"/>
          </a:p>
        </p:txBody>
      </p:sp>
      <p:sp>
        <p:nvSpPr>
          <p:cNvPr id="8" name="Footer Placeholder 4"/>
          <p:cNvSpPr>
            <a:spLocks noGrp="1"/>
          </p:cNvSpPr>
          <p:nvPr>
            <p:ph type="ftr" sz="quarter" idx="11"/>
          </p:nvPr>
        </p:nvSpPr>
        <p:spPr/>
        <p:txBody>
          <a:bodyPr/>
          <a:lstStyle>
            <a:lvl1pPr>
              <a:defRPr/>
            </a:lvl1pPr>
          </a:lstStyle>
          <a:p>
            <a:pPr>
              <a:defRPr/>
            </a:pPr>
            <a:endParaRPr lang="en-GB"/>
          </a:p>
        </p:txBody>
      </p:sp>
      <p:sp>
        <p:nvSpPr>
          <p:cNvPr id="9" name="Slide Number Placeholder 5"/>
          <p:cNvSpPr>
            <a:spLocks noGrp="1"/>
          </p:cNvSpPr>
          <p:nvPr>
            <p:ph type="sldNum" sz="quarter" idx="12"/>
          </p:nvPr>
        </p:nvSpPr>
        <p:spPr/>
        <p:txBody>
          <a:bodyPr/>
          <a:lstStyle>
            <a:lvl1pPr>
              <a:defRPr/>
            </a:lvl1pPr>
          </a:lstStyle>
          <a:p>
            <a:pPr>
              <a:defRPr/>
            </a:pPr>
            <a:fld id="{C9ADE9B4-BB48-4A6E-8171-A85122BE72F9}" type="slidenum">
              <a:rPr lang="en-GB" altLang="en-US"/>
              <a:pPr>
                <a:defRPr/>
              </a:pPr>
              <a:t>‹#›</a:t>
            </a:fld>
            <a:endParaRPr lang="en-GB"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3"/>
          <p:cNvSpPr>
            <a:spLocks noGrp="1"/>
          </p:cNvSpPr>
          <p:nvPr>
            <p:ph type="dt" sz="half" idx="10"/>
          </p:nvPr>
        </p:nvSpPr>
        <p:spPr/>
        <p:txBody>
          <a:bodyPr/>
          <a:lstStyle>
            <a:lvl1pPr>
              <a:defRPr/>
            </a:lvl1pPr>
          </a:lstStyle>
          <a:p>
            <a:pPr>
              <a:defRPr/>
            </a:pPr>
            <a:fld id="{CC56BFF7-43F4-4385-B599-C8017F87C12F}" type="datetime1">
              <a:rPr lang="en-GB" altLang="zh-TW" smtClean="0"/>
              <a:t>07/10/2016</a:t>
            </a:fld>
            <a:endParaRPr lang="en-GB" dirty="0"/>
          </a:p>
        </p:txBody>
      </p:sp>
      <p:sp>
        <p:nvSpPr>
          <p:cNvPr id="4" name="Footer Placeholder 4"/>
          <p:cNvSpPr>
            <a:spLocks noGrp="1"/>
          </p:cNvSpPr>
          <p:nvPr>
            <p:ph type="ftr" sz="quarter" idx="11"/>
          </p:nvPr>
        </p:nvSpPr>
        <p:spPr/>
        <p:txBody>
          <a:bodyPr/>
          <a:lstStyle>
            <a:lvl1pPr>
              <a:defRPr/>
            </a:lvl1pPr>
          </a:lstStyle>
          <a:p>
            <a:pPr>
              <a:defRPr/>
            </a:pPr>
            <a:endParaRPr lang="en-GB"/>
          </a:p>
        </p:txBody>
      </p:sp>
      <p:sp>
        <p:nvSpPr>
          <p:cNvPr id="5" name="Slide Number Placeholder 5"/>
          <p:cNvSpPr>
            <a:spLocks noGrp="1"/>
          </p:cNvSpPr>
          <p:nvPr>
            <p:ph type="sldNum" sz="quarter" idx="12"/>
          </p:nvPr>
        </p:nvSpPr>
        <p:spPr/>
        <p:txBody>
          <a:bodyPr/>
          <a:lstStyle>
            <a:lvl1pPr>
              <a:defRPr/>
            </a:lvl1pPr>
          </a:lstStyle>
          <a:p>
            <a:pPr>
              <a:defRPr/>
            </a:pPr>
            <a:fld id="{F4F28726-AB67-4595-A0B9-32CB570E0854}" type="slidenum">
              <a:rPr lang="en-GB" altLang="en-US"/>
              <a:pPr>
                <a:defRPr/>
              </a:pPr>
              <a:t>‹#›</a:t>
            </a:fld>
            <a:endParaRPr lang="en-GB"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53BEA0EE-F835-4696-A784-215B28285786}" type="datetime1">
              <a:rPr lang="en-GB" altLang="zh-TW" smtClean="0"/>
              <a:t>07/10/2016</a:t>
            </a:fld>
            <a:endParaRPr lang="en-GB" dirty="0"/>
          </a:p>
        </p:txBody>
      </p:sp>
      <p:sp>
        <p:nvSpPr>
          <p:cNvPr id="3" name="Footer Placeholder 4"/>
          <p:cNvSpPr>
            <a:spLocks noGrp="1"/>
          </p:cNvSpPr>
          <p:nvPr>
            <p:ph type="ftr" sz="quarter" idx="11"/>
          </p:nvPr>
        </p:nvSpPr>
        <p:spPr/>
        <p:txBody>
          <a:bodyPr/>
          <a:lstStyle>
            <a:lvl1pPr>
              <a:defRPr/>
            </a:lvl1pPr>
          </a:lstStyle>
          <a:p>
            <a:pPr>
              <a:defRPr/>
            </a:pPr>
            <a:endParaRPr lang="en-GB"/>
          </a:p>
        </p:txBody>
      </p:sp>
      <p:sp>
        <p:nvSpPr>
          <p:cNvPr id="4" name="Slide Number Placeholder 5"/>
          <p:cNvSpPr>
            <a:spLocks noGrp="1"/>
          </p:cNvSpPr>
          <p:nvPr>
            <p:ph type="sldNum" sz="quarter" idx="12"/>
          </p:nvPr>
        </p:nvSpPr>
        <p:spPr/>
        <p:txBody>
          <a:bodyPr/>
          <a:lstStyle>
            <a:lvl1pPr>
              <a:defRPr/>
            </a:lvl1pPr>
          </a:lstStyle>
          <a:p>
            <a:pPr>
              <a:defRPr/>
            </a:pPr>
            <a:fld id="{5574C33C-6225-41D8-A417-26A09060E55E}" type="slidenum">
              <a:rPr lang="en-GB" altLang="en-US"/>
              <a:pPr>
                <a:defRPr/>
              </a:pPr>
              <a:t>‹#›</a:t>
            </a:fld>
            <a:endParaRPr lang="en-GB"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F5743AC5-598B-4332-B95A-E2245933FB51}" type="datetime1">
              <a:rPr lang="en-GB" altLang="zh-TW" smtClean="0"/>
              <a:t>07/10/2016</a:t>
            </a:fld>
            <a:endParaRPr lang="en-GB" dirty="0"/>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pPr>
              <a:defRPr/>
            </a:pPr>
            <a:fld id="{13ADCA35-7508-4501-96DE-2428E2673F6C}" type="slidenum">
              <a:rPr lang="en-GB" altLang="en-US"/>
              <a:pPr>
                <a:defRPr/>
              </a:pPr>
              <a:t>‹#›</a:t>
            </a:fld>
            <a:endParaRPr lang="en-GB"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2AA19C11-14F4-4A46-BE05-0AA4F469FE2D}" type="datetime1">
              <a:rPr lang="en-GB" altLang="zh-TW" smtClean="0"/>
              <a:t>07/10/2016</a:t>
            </a:fld>
            <a:endParaRPr lang="en-GB" dirty="0"/>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pPr>
              <a:defRPr/>
            </a:pPr>
            <a:fld id="{36F0D68D-AF0F-48FD-9FB4-3DD5905CA2C4}" type="slidenum">
              <a:rPr lang="en-GB" altLang="en-US"/>
              <a:pPr>
                <a:defRPr/>
              </a:pPr>
              <a:t>‹#›</a:t>
            </a:fld>
            <a:endParaRPr lang="en-GB"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endParaRPr lang="en-GB" altLang="en-US" smtClean="0"/>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GB" altLang="en-US"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cs typeface="+mn-cs"/>
              </a:defRPr>
            </a:lvl1pPr>
          </a:lstStyle>
          <a:p>
            <a:pPr>
              <a:defRPr/>
            </a:pPr>
            <a:fld id="{5ADC97AF-71E7-4C49-8502-A872664497A6}" type="datetime1">
              <a:rPr lang="en-GB" altLang="zh-TW" smtClean="0"/>
              <a:t>07/10/2016</a:t>
            </a:fld>
            <a:endParaRPr lang="en-GB"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cs typeface="+mn-cs"/>
              </a:defRPr>
            </a:lvl1pPr>
          </a:lstStyle>
          <a:p>
            <a:pPr>
              <a:defRPr/>
            </a:pPr>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smtClean="0">
                <a:solidFill>
                  <a:srgbClr val="898989"/>
                </a:solidFill>
                <a:latin typeface="Calibri" pitchFamily="34" charset="0"/>
              </a:defRPr>
            </a:lvl1pPr>
          </a:lstStyle>
          <a:p>
            <a:pPr>
              <a:defRPr/>
            </a:pPr>
            <a:fld id="{7789C07D-B7CC-4167-9C9A-66B867DE2CD4}"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hyperlink" Target="http://www.thsrc.com.tw/index_en.html?force=1" TargetMode="External"/><Relationship Id="rId2" Type="http://schemas.openxmlformats.org/officeDocument/2006/relationships/image" Target="../media/image32.jpeg"/><Relationship Id="rId1" Type="http://schemas.openxmlformats.org/officeDocument/2006/relationships/slideLayout" Target="../slideLayouts/slideLayout2.xml"/><Relationship Id="rId5" Type="http://schemas.openxmlformats.org/officeDocument/2006/relationships/image" Target="../media/image34.png"/><Relationship Id="rId4" Type="http://schemas.openxmlformats.org/officeDocument/2006/relationships/image" Target="../media/image33.png"/></Relationships>
</file>

<file path=ppt/slides/_rels/slide13.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hyperlink" Target="http://khh.travel/Attachments/201604/Kaohsiung%20Tourism%20Pamphlet_7692.pdf" TargetMode="External"/><Relationship Id="rId7" Type="http://schemas.openxmlformats.org/officeDocument/2006/relationships/image" Target="../media/image37.jpeg"/><Relationship Id="rId2" Type="http://schemas.openxmlformats.org/officeDocument/2006/relationships/hyperlink" Target="http://khh.travel/?l=2" TargetMode="External"/><Relationship Id="rId1" Type="http://schemas.openxmlformats.org/officeDocument/2006/relationships/slideLayout" Target="../slideLayouts/slideLayout4.xml"/><Relationship Id="rId6" Type="http://schemas.openxmlformats.org/officeDocument/2006/relationships/image" Target="../media/image36.png"/><Relationship Id="rId5" Type="http://schemas.openxmlformats.org/officeDocument/2006/relationships/hyperlink" Target="https://itunes.apple.com/us/app/tour-taiwan-english/id957672041?mt=8" TargetMode="External"/><Relationship Id="rId4" Type="http://schemas.openxmlformats.org/officeDocument/2006/relationships/image" Target="../media/image35.png"/><Relationship Id="rId9" Type="http://schemas.openxmlformats.org/officeDocument/2006/relationships/image" Target="../media/image39.jpeg"/></Relationships>
</file>

<file path=ppt/slides/_rels/slide14.xml.rels><?xml version="1.0" encoding="UTF-8" standalone="yes"?>
<Relationships xmlns="http://schemas.openxmlformats.org/package/2006/relationships"><Relationship Id="rId3" Type="http://schemas.openxmlformats.org/officeDocument/2006/relationships/hyperlink" Target="http://elite.newhopetek.com.tw/5G/Reg.aspx" TargetMode="External"/><Relationship Id="rId2" Type="http://schemas.openxmlformats.org/officeDocument/2006/relationships/image" Target="../media/image40.png"/><Relationship Id="rId1" Type="http://schemas.openxmlformats.org/officeDocument/2006/relationships/slideLayout" Target="../slideLayouts/slideLayout4.xml"/><Relationship Id="rId4" Type="http://schemas.openxmlformats.org/officeDocument/2006/relationships/image" Target="../media/image41.png"/></Relationships>
</file>

<file path=ppt/slides/_rels/slide15.xml.rels><?xml version="1.0" encoding="UTF-8" standalone="yes"?>
<Relationships xmlns="http://schemas.openxmlformats.org/package/2006/relationships"><Relationship Id="rId3" Type="http://schemas.openxmlformats.org/officeDocument/2006/relationships/hyperlink" Target="http://www.3gpp.org/specifications/work-plan" TargetMode="External"/><Relationship Id="rId7" Type="http://schemas.openxmlformats.org/officeDocument/2006/relationships/image" Target="../media/image44.jpeg"/><Relationship Id="rId2" Type="http://schemas.openxmlformats.org/officeDocument/2006/relationships/hyperlink" Target="mailto:contact@eurofriends3.org" TargetMode="External"/><Relationship Id="rId1" Type="http://schemas.openxmlformats.org/officeDocument/2006/relationships/slideLayout" Target="../slideLayouts/slideLayout1.xml"/><Relationship Id="rId6" Type="http://schemas.openxmlformats.org/officeDocument/2006/relationships/image" Target="../media/image43.tiff"/><Relationship Id="rId5" Type="http://schemas.openxmlformats.org/officeDocument/2006/relationships/image" Target="../media/image42.png"/><Relationship Id="rId4" Type="http://schemas.openxmlformats.org/officeDocument/2006/relationships/hyperlink" Target="http://www.3gpp.org/ftp/Information/WORK_PLAN/" TargetMode="External"/></Relationships>
</file>

<file path=ppt/slides/_rels/slide2.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image" Target="../media/image10.png"/><Relationship Id="rId18" Type="http://schemas.openxmlformats.org/officeDocument/2006/relationships/image" Target="../media/image15.jpeg"/><Relationship Id="rId3" Type="http://schemas.openxmlformats.org/officeDocument/2006/relationships/hyperlink" Target="https://www.google.fr/search?sa=X&amp;biw=1920&amp;bih=911&amp;q=vienna+area&amp;stick=H4sIAAAAAAAAAOPgE-LQz9U3SMsosNSSyk620s_JT04syczPgzOsEotSEwFfyTuwKAAAAA&amp;ved=0ahUKEwjVxqKQxN7NAhWBSRoKHVz5CAgQ6BMIlgEoADAR" TargetMode="External"/><Relationship Id="rId7" Type="http://schemas.openxmlformats.org/officeDocument/2006/relationships/image" Target="../media/image4.png"/><Relationship Id="rId12" Type="http://schemas.openxmlformats.org/officeDocument/2006/relationships/image" Target="../media/image9.png"/><Relationship Id="rId17" Type="http://schemas.openxmlformats.org/officeDocument/2006/relationships/image" Target="../media/image14.png"/><Relationship Id="rId2" Type="http://schemas.openxmlformats.org/officeDocument/2006/relationships/notesSlide" Target="../notesSlides/notesSlide2.xml"/><Relationship Id="rId16" Type="http://schemas.openxmlformats.org/officeDocument/2006/relationships/image" Target="../media/image13.png"/><Relationship Id="rId20" Type="http://schemas.openxmlformats.org/officeDocument/2006/relationships/image" Target="../media/image17.png"/><Relationship Id="rId1" Type="http://schemas.openxmlformats.org/officeDocument/2006/relationships/slideLayout" Target="../slideLayouts/slideLayout7.xml"/><Relationship Id="rId6" Type="http://schemas.openxmlformats.org/officeDocument/2006/relationships/image" Target="../media/image3.png"/><Relationship Id="rId11" Type="http://schemas.openxmlformats.org/officeDocument/2006/relationships/image" Target="../media/image8.png"/><Relationship Id="rId5" Type="http://schemas.openxmlformats.org/officeDocument/2006/relationships/image" Target="../media/image2.png"/><Relationship Id="rId15" Type="http://schemas.openxmlformats.org/officeDocument/2006/relationships/image" Target="../media/image12.png"/><Relationship Id="rId10" Type="http://schemas.openxmlformats.org/officeDocument/2006/relationships/image" Target="../media/image7.png"/><Relationship Id="rId19" Type="http://schemas.openxmlformats.org/officeDocument/2006/relationships/image" Target="../media/image16.png"/><Relationship Id="rId4" Type="http://schemas.openxmlformats.org/officeDocument/2006/relationships/hyperlink" Target="https://www.google.fr/search?sa=X&amp;biw=1920&amp;bih=911&amp;q=vienna+population&amp;stick=H4sIAAAAAAAAAOPgE-LQz9U3SMsosNTSyk620s_JT04syczP0y8uAdLFJZnJiTnxRanpQCGrgvyC0hywLAB0XE1sOAAAAA&amp;ved=0ahUKEwjVxqKQxN7NAhWBSRoKHVz5CAgQ6BMIowEoADAV" TargetMode="External"/><Relationship Id="rId9" Type="http://schemas.openxmlformats.org/officeDocument/2006/relationships/image" Target="../media/image6.png"/><Relationship Id="rId14" Type="http://schemas.openxmlformats.org/officeDocument/2006/relationships/image" Target="../media/image11.png"/></Relationships>
</file>

<file path=ppt/slides/_rels/slide3.xml.rels><?xml version="1.0" encoding="UTF-8" standalone="yes"?>
<Relationships xmlns="http://schemas.openxmlformats.org/package/2006/relationships"><Relationship Id="rId3" Type="http://schemas.openxmlformats.org/officeDocument/2006/relationships/image" Target="../media/image18.tiff"/><Relationship Id="rId2" Type="http://schemas.openxmlformats.org/officeDocument/2006/relationships/notesSlide" Target="../notesSlides/notesSlide3.xml"/><Relationship Id="rId1" Type="http://schemas.openxmlformats.org/officeDocument/2006/relationships/slideLayout" Target="../slideLayouts/slideLayout3.xml"/><Relationship Id="rId5" Type="http://schemas.openxmlformats.org/officeDocument/2006/relationships/image" Target="../media/image20.tiff"/><Relationship Id="rId4" Type="http://schemas.openxmlformats.org/officeDocument/2006/relationships/image" Target="../media/image19.tiff"/></Relationships>
</file>

<file path=ppt/slides/_rels/slide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hyperlink" Target="http://www.krtco.com.tw/en/index.aspx" TargetMode="Externa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hyperlink" Target="http://www.c-bike.com.tw/english/CMSMain.aspx?mid=2" TargetMode="External"/><Relationship Id="rId2" Type="http://schemas.openxmlformats.org/officeDocument/2006/relationships/hyperlink" Target="http://ibus.tbkc.gov.tw/bus/BusRoute.aspx" TargetMode="External"/><Relationship Id="rId1" Type="http://schemas.openxmlformats.org/officeDocument/2006/relationships/slideLayout" Target="../slideLayouts/slideLayout4.xml"/><Relationship Id="rId4" Type="http://schemas.openxmlformats.org/officeDocument/2006/relationships/hyperlink" Target="http://www.krtco.com.tw/en/index.aspx" TargetMode="External"/></Relationships>
</file>

<file path=ppt/slides/_rels/slide6.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 Id="rId9" Type="http://schemas.openxmlformats.org/officeDocument/2006/relationships/image" Target="../media/image23.png"/></Relationships>
</file>

<file path=ppt/slides/_rels/slide7.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 Id="rId9" Type="http://schemas.openxmlformats.org/officeDocument/2006/relationships/image" Target="../media/image25.jpeg"/></Relationships>
</file>

<file path=ppt/slides/_rels/slide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28.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92163" y="725488"/>
            <a:ext cx="7772400" cy="5545138"/>
          </a:xfrm>
        </p:spPr>
        <p:txBody>
          <a:bodyPr rtlCol="0">
            <a:normAutofit fontScale="90000"/>
          </a:bodyPr>
          <a:lstStyle/>
          <a:p>
            <a:pPr eaLnBrk="1" fontAlgn="auto" hangingPunct="1">
              <a:spcAft>
                <a:spcPts val="0"/>
              </a:spcAft>
              <a:defRPr/>
            </a:pPr>
            <a:r>
              <a:rPr lang="en-GB" sz="3200" b="1" dirty="0"/>
              <a:t/>
            </a:r>
            <a:br>
              <a:rPr lang="en-GB" sz="3200" b="1" dirty="0"/>
            </a:br>
            <a:r>
              <a:rPr lang="en-GB" sz="3200" b="1" dirty="0" smtClean="0"/>
              <a:t/>
            </a:r>
            <a:br>
              <a:rPr lang="en-GB" sz="3200" b="1" dirty="0" smtClean="0"/>
            </a:br>
            <a:r>
              <a:rPr lang="en-GB" sz="3200" b="1" dirty="0" smtClean="0"/>
              <a:t/>
            </a:r>
            <a:br>
              <a:rPr lang="en-GB" sz="3200" b="1" dirty="0" smtClean="0"/>
            </a:br>
            <a:r>
              <a:rPr lang="en-GB" sz="3200" b="1" dirty="0" smtClean="0"/>
              <a:t/>
            </a:r>
            <a:br>
              <a:rPr lang="en-GB" sz="3200" b="1" dirty="0" smtClean="0"/>
            </a:br>
            <a:r>
              <a:rPr lang="en-GB" sz="3200" b="1" dirty="0" smtClean="0"/>
              <a:t/>
            </a:r>
            <a:br>
              <a:rPr lang="en-GB" sz="3200" b="1" dirty="0" smtClean="0"/>
            </a:br>
            <a:r>
              <a:rPr lang="en-GB" sz="3200" b="1" dirty="0" smtClean="0"/>
              <a:t/>
            </a:r>
            <a:br>
              <a:rPr lang="en-GB" sz="3200" b="1" dirty="0" smtClean="0"/>
            </a:br>
            <a:r>
              <a:rPr lang="en-GB" sz="3200" b="1" dirty="0" smtClean="0"/>
              <a:t/>
            </a:r>
            <a:br>
              <a:rPr lang="en-GB" sz="3200" b="1" dirty="0" smtClean="0"/>
            </a:br>
            <a:r>
              <a:rPr lang="en-GB" sz="3200" b="1" dirty="0" smtClean="0"/>
              <a:t/>
            </a:r>
            <a:br>
              <a:rPr lang="en-GB" sz="3200" b="1" dirty="0" smtClean="0"/>
            </a:br>
            <a:r>
              <a:rPr lang="en-GB" sz="3200" b="1" dirty="0" smtClean="0"/>
              <a:t/>
            </a:r>
            <a:br>
              <a:rPr lang="en-GB" sz="3200" b="1" dirty="0" smtClean="0"/>
            </a:br>
            <a:r>
              <a:rPr lang="en-GB" sz="3200" b="1" dirty="0"/>
              <a:t/>
            </a:r>
            <a:br>
              <a:rPr lang="en-GB" sz="3200" b="1" dirty="0"/>
            </a:br>
            <a:r>
              <a:rPr lang="en-GB" sz="3200" b="1" dirty="0" smtClean="0"/>
              <a:t/>
            </a:r>
            <a:br>
              <a:rPr lang="en-GB" sz="3200" b="1" dirty="0" smtClean="0"/>
            </a:br>
            <a:r>
              <a:rPr lang="en-GB" sz="3200" b="1" dirty="0" smtClean="0">
                <a:solidFill>
                  <a:srgbClr val="FF0000"/>
                </a:solidFill>
              </a:rPr>
              <a:t>3GPP RAN2#95-bis</a:t>
            </a:r>
            <a:br>
              <a:rPr lang="en-GB" sz="3200" b="1" dirty="0" smtClean="0">
                <a:solidFill>
                  <a:srgbClr val="FF0000"/>
                </a:solidFill>
              </a:rPr>
            </a:br>
            <a:r>
              <a:rPr lang="en-GB" sz="2200" b="1" dirty="0" smtClean="0">
                <a:solidFill>
                  <a:srgbClr val="FF0000"/>
                </a:solidFill>
              </a:rPr>
              <a:t>Monday 10 to Friday 14 October 2016 in Kaohsiung, Taiwan</a:t>
            </a:r>
            <a:r>
              <a:rPr lang="en-GB" sz="2200" b="1" dirty="0" smtClean="0"/>
              <a:t/>
            </a:r>
            <a:br>
              <a:rPr lang="en-GB" sz="2200" b="1" dirty="0" smtClean="0"/>
            </a:br>
            <a:r>
              <a:rPr lang="en-GB" sz="2200" b="1" dirty="0"/>
              <a:t/>
            </a:r>
            <a:br>
              <a:rPr lang="en-GB" sz="2200" b="1" dirty="0"/>
            </a:br>
            <a:endParaRPr lang="en-GB" sz="1600" dirty="0">
              <a:latin typeface="+mn-lt"/>
            </a:endParaRPr>
          </a:p>
        </p:txBody>
      </p:sp>
      <p:sp>
        <p:nvSpPr>
          <p:cNvPr id="2051" name="AutoShape 5" descr="data:image/jpeg;base64,/9j/4AAQSkZJRgABAQAAAQABAAD/2wCEAAkGBhQSERUUExQVFRUVGBgXGBgYFxUYFxcYHB8YHBoXHBgaHCYeFxwjGhoaHy8gIycpLC0sGB8xNTAqNSYrLCkBCQoKDgwOGg8PGikkHyQsLCwsLCwsLCwsLCksLCwpLCwsLCwpKSksLCwpLCkpKSksLCksKSwpLCwpLCwsLCwsLP/AABEIAMIBAwMBIgACEQEDEQH/xAAbAAABBQEBAAAAAAAAAAAAAAAFAAIDBAYBB//EAEAQAAECBAQDBgMGBAYCAwEAAAECEQADITEEEkFRBSJhBhMycYGRQqHRFCNSscHwB2Ki4RUzcoKS8bLiJGODQ//EABoBAAMBAQEBAAAAAAAAAAAAAAABAgMEBQb/xAAnEQACAgICAQMFAAMAAAAAAAAAAQIRAyESMQQTQVEiMmFx8BSBkf/aAAwDAQACEQMRAD8A8rwsglISQ4JI6ipt9IkSlcqzlOorfcNY9YMBiQVioPiAof8AUP1ER4zDkN5UULG3v5QOKl9phyrsOdmu0KFoWmbNUjKg92oJB5g7JmPYGnMKbteNWn3/AF6x5SrAKotPKogGh+UF+A9qlSSELFPwmg/2n4T0sekdfj+TwdTOfP4/JXA9BjsQYDHonJzILtcWUk7EaRayx6yaatHmNNaY2FD8sLLDEMjsPaFlgFQyE0Pyx3LAAwQoflhZYAGwoflhZYAoZCaHgQmgERtCaH5YWWAdEbRDiZoSHUWFotEQOx5zIOam16kMf1ji8vMoQao6MGPlKyjxDjgQsISl1KAYClzR/wB6Q5SMySVUDgEnQ0AAD1pQNA/B8OlpmFZqt8xKiDls9LWo9Ys9/wAgrQFKjd/iY6vp7+3zebM8j/B6sIKCKs3haVTEqzrLAAhTAEMKAJ3rVzUxe+zSiQpIqCHJYsL0Og/vFLCzCqwFWDkAUFD8y1b0iyohMtVjcWHVra/WMXOXRa2VJuMKZ6iR4rNqQSSH01GtzeL2DxSSFgs6swOoOYEMD5JuOu0c4atGRpj1GQOwYhwfPSnSKiKKqAcz00DFmHUAv6RFsqkEgsVSS51cUam1NveMpxfDBGJUCPHLfzLgP7AQaS6FDwsA2tWqK0qaD3iPFSwMQDSqSH/lBLD+20VB0DYLw7CoBdJdmpoRU+vvF/BjuwKBRYOSx1e5s3SLiZSSkAgKcKcHK4It7N+cD8UpKAJdf+vpaJbbYFqdiUJUQRUEjwg+kchIKTcKertluKE3hQqQjNycXz92oczXFt/Sm3yi4ARbW4Nj6frFWRKImFSqvqPJofi0FJzpJfKXBqksRp6mse0o30ZOVdj5qUrGRLBVOQkWH4Tr+cUzh8yHmOClwacwFPeLeIw6VAZ2Bp6HodIegLqlfOlqKdlj1Zj6wv2V+gfhMXMkEKQoqSHAUCxG4r/4qHpG24J2yRNAExknVVh/uHw+dR1FozEjhwGYg5nrZlC9x+oisrh5JcFiGqKXfaNYZJ4/t6M544ZNS7PVR01juWPOOEdppuHICqo/o/8AU+XqDG74VxyVPHKWV+EkP6Gyh5eoEeni8mOTXTPOy4JY99ouZY7liQJjuWOkwI8sdyw/LCCYLChmWE0SZY7lhioiywssS5YWWAKIssLLEuWFlgCiLLHMsTZY5kgAi7t6bxSxyGTZwS5fZ3aCWWBnFZ7MKFnJtt/aPP8AOpY7Z1ePblSM7PVkCiq5dhqwAGpvb1MC14x0jUoYKF2DF3DPcXH94dPxjzcqS7ps9L23uxgHLxiu8mhNMymOxIKgf6VekfNqNnpsKcJxeVOUqNCWpYFRUOtnLxeHMEirU21Ci+tfrAXiCypQMtLksGTcuLMIJYGYUy0hQqMrbpbONNR0eCa9wCHepUGuzANvzE08h8+gbk7EAqzUYFTObUUcvsDrA6RJzLw5PhUHAe4UlQYlwSQUge8P7pIGVJJBsKeECbmJ/wBKWjNxGmWcZiiZaS7KJKgBXlcOOlIWPxSlISlIcgMBqxZ6nQGsc4chKSgB8yCtNxcuxJaLSMM4QxdKTmJy3ArdnbX1EFDGHBnICygvxkFstxT0d/akDMfzLKn0NNvfqxHnBlGK5WAAcrL0cuwI/mpXqDGd4gtSFOC4LBTPqKH+YW9YpJCJpcwt8XoA35Qob9oIp5fOu0KMtjGSp6VGhrtYjWoNY7Mkv+USdxLK1TAz2fzJ/QCKE/HKStViBloaXGh9NXj2nFp6M1Lktl04ZU0hOV3KbPe1Ikx0lWHXMlKcqlrUlyKUU1QPDaBvEJ01BBRMUjoC1b+/0hYTi09aj3v3rkklRZZJqTm1PnC5ezL4+6CUpbh7N1DeYO3tFgHcP1Hi+hiuEAJUAKF2HmGaOygEpWU+YFWDDbT0iktWiW90xKwQIUQxf3tqn/uKn2Qo5kHLXqxbVtP0i9hsRmBJDZTcE/LURYcKFWV1DP8AQwWn2G10HeynFsRNYTJZUio7ylCBv8Wl61uY0QUe8bKWa7pbezv8oodlUAYfoFKvTaL6Ma7kBRAIDhPKBmZyxvU8x0pHorJwhG32efOHKcuK6JssIJieXLcgbkCHnDlzsCQ+nvHU5pdswUW+kVwUCilpSo+BJuo0cD0hZYsL4RMmqllKykJIdOfIJjZtMjK8WpNtNO/Ziyj+FgfUtGOHOpuW/cvJhlCrRXyQskOnKypKjYAn2iqOLS683hD/AJW942llhB1J0ZqEn0T5YWWJEEEAixrHcsXa7JpkWWONEuWFlhWFFTFTciVK2BPtGa4njnQpRYFmB6mwBgzxrEMkpBDk/IXf5xh8XjyEMW/zUqSdWS4NGYAU11MeF5+RzmoJ6R6PjR4xsHYaZ9+sg2IDl/IH1P7pFTFDIApAdXeKe9CSGfrUD3ghw3DP3pBDd5QvUgPUfWHSuEgzVP4Ay6/Efw7nfo8cLqL2dXZew/DsksEv3jVULgnZqUdojRLUtWVNiq7ksE1LPoxUH2JgxlzkgF8rMxtRLObX/XoYj8CCQGT0qVA0N710/No5uSTKoGIDnI3gVLAbYk0AP7qNolmYcAjmoGAKQw2tYMYjxI50rspmNgNB+33iaXjE5gQCkW6Bqtev1rCbYLsZKlpSVO5JJv1NabPvvE3FcSEYfZSnymoNc2U1qz1fyfaGLng5XovK/wAgfKxsdWivLxQmJGZIVQAdDpQGt6EQRfuxvsn4YlSkSyQXABatAcodts3ygbicGCWUczJYXIdqB7moiz9oCQcrACU5HiIathV2tFVU3KrchQaoNOb6RVe6JH4TDIWhKlr5iK+D6QoDycSUjKSqj2Ia5hQ3B/AgmE1eIcTIzXYu1+lqxYMjKpVS1GBrfqaxArGAEgg0LUr8o9LcQVSOTkKmKSwsrNrsenWGzUFDgUILOQ4vXyiPHYqcgshbDbl9dHhYLiUxRaYlK+pcK9xD5J6YcX2i9hcS6MygzbVpSLEpaVuxfQ7+W4iIJoQLF26PDlJ5Vizv+UOl7Bb9yXuWCm1r+/aEUkIGXlLk/wDkfWrRFKmEIUbkKYO5pT1asTIxYyBSqO9q2f6Qtho3vZWU+HSDqVDbXpaNMvCkY0Se4SZHdhRXlBGcHw15WYChT9Iz/ZCSFYdA0UpQ1FCW8xGy+wAzjlSgXrlADMzOB6Rp5T1ArxE7yOwHhMAJq0oJYEsWaoY0qLRfxHCGIX3k4EKUnxJPhazjlfo0X+H8LSlaVZqhiza9LUaJ8Vh8wSkgsZq3po/WMfLzLI7j8G3hYfTVT/tAianMFATZwt4siwXDuxACrwsVw5YQXWpWUIUSpKbHRwXI83b0gF2XlKVPxgUpREtQKQSaMsig0oAKRuTIzpWk0zIlj84wx3Cav8HRlUZ43S+TFcQSe6Wwctp6D209YyUw0LOwBJ9Mrj3I8q6Ru+0GG7nDzCVCoy0Z6l6g6EJMeeSsR93OJJylIAGniAfprG/mZo5MiS+DysOOUI1I1vA1PIQKukAF/wB1pF/LA7s3OSqSkChq+5bX8oLiW8exgleOP6ODJH6mRZYaUxNlhsyXQ+RjVy0RRh+KLMxaqUIypFDq7qGlhGcOFMwHKkAOAczBgKuXtSrbDrGyx+BZZJ5UApzKawND8iYBcVk90MRLTzCYrMlWhSMpdv8ASXjwo42puUz0W/ppAzh8sIAQSSAQknYqUwD+ZUb/AFgzPw+UCx0F7mzim7aWMZzhuJKpqUizFag9CyQQL7gH2tGpwRIyqUaA1HWlfS48zHLkTlNWarSKkubVnFCACxFL/rCxU05mNRWmjXZv3XeK6pzyyUMTzgGrf96RGjF1DhyWNSafd0t5H6xzuG2NOkNxSsrICm5kpFNH19nfrA/ETSkAp/EBT1NDFrHqZS1EAkKodUk50pJ28QPTL7DkzTMA6VNXILF621+caOOkxJhGQlxJVRXOhLanMl7tuCI5gMLk5QaBRI1LeR9T7UhmDSyAGAYylA0oaZtdir3EW5RCczBwFZd2DB31A5bb+UY/gdlYrYEgOQCnrzBQNGrUQDURIUADRirzqGNLXPtGsXgsqVlO50YgZy4bVh+sZ3jMkZSVeJIyqO9aH979I0g6dFdgnEJBWokKJc1pv1rCgmnEkfCNfnWFGvqUGgycO7+L5H+8VZ3C60/EFXY9aGGYHiUwqSFZSDmqblh9aPFtPESXJlkJGruLtq0ehyi3Rz7QP4hIUK5SQytH22iKXKOVBFLP5a3gwrFoBYkpJY66+VIfLUlY0Pm14OCNFJ0DJGIJl5mcu22oEWETwxJDAFjr+UXfsSWZutD1fWOJwAYjdyxG/vC4BzIUMoGxD/OHHDBgNA/zf6x2XgSEkFi5f5jQwkYcpSA5HVtfWFxY+SPQuyE5IkocgMolvUmD2PxOebySUzwSSympS7KI0er+kecYHvEAKCVkFwlkkgs7q63I6V3jb9kOId4v7xC0oAIzEHxcoALVfmB2vpHDky5pzSa0j1MUMGPHJxe2hSMVmyj7ELgANMFNKgw7iWL7sJK8GtAdgUrnX9BtE/CeNJmzUI7xbZkiqlVu4OiTT5wRxs8ZeWaoK76Yk1J5RmYUGgHyqTCU3TKeKPJJMASuMSQDllTEZvE0zEjN58lYvzuJNLzGVikpYHN3uIZqVqhq/rEoxSqEzj6hX6ivmHgtiEES1FMxRaTLUDQgklTqYirgClhBGd3oeTCotJP+/wCGH7RcYRMkhP31w4WsqAHkdR9YxeJlNKKkgfCkOWABVU/3jZ9sMQpUsJVULdIYJourF21SSG69IwnFJiyhSPCxclTNTlYUoenSMruVnJ5EOMqRrey2IqgJDAJY7EFTj1apPv02UhABBWpEtL0KlpDgMXDkO4P5R40jFrKSUsfhGYUN8ygLM+pj1jsAueMKrEYhal5QZctBTLGVIylwoh70YmwEehjzTUKRxejFytjZ/EUmbkSQqrOkpIJKgHHStn9YszVoCijvEBQoUlSQoHYh3jN4/vJ02ZMSpT8qizAuLpFLuNN4uTey2LCFLmEL1X3i5ayoDwpbITQ9XhYvIy72VLDj+DvHOIoRhlyKKmzlFVGUEI5WBKg3wszNc+fmn2SYtJDEFZJSS1hQlyLOG6R6vxzCryORKQJZSlQRKWAEqLPzHwEi4/7DdppC0KOdTMQCnJKQGKHplJp4aU0e9c52rZeqSPO8FgPs7qJJKQp9gQhRbqHF+hg6nGDuQRdgfVkuG0Lmnp6UuJYRMwFnDv1LAA2fcm1K6xX4ZwuYtOJIW5lqSKu5FbG4s3+6IhvYNIWAnHMUA8iFu/4s2pPkzD9niZX/AM9CRUKGZiCw6Nr6bxY4DwyeqQVpbKZjKu7JS9K7EfLerpfD5xxeGKZZzKEwpHKTyrUSCkWa99bxcUkzNxuyDiEk9+sD4psokimVJ5SKbgK9hFKbK8Qa5IBF7LqGNKbxaWmaJ6XCh96pDZTolagd7/KFj0uc9nK0kAO5NHAbc9LXiciVKgppkykjI1+V6g0Zgzi4oRSK8uaRNKXYLWSXa4Tp5lvaLXDOeXKzJfKFBxtmNSTQ+UVZqGQCWUUTcxBo7gCurP0DtHL02hl1eKPOCajIQDcZnJJGteu0U+MyO8lqDgKb51v6h/SJiOYXZiNCGGX8uv0iuonmQoAEg1BA1IetLRKe0ykwacK7EqVYfkPKOQIm41YJFKU1Fo5HX6bYqZqZTApFmzBgmxNy92fQ+kcUpwp82YlqlwQ7ed9ekV5aFrcgBITqtLZmq9OZI1sYjQuYFiXk5mNcw5czWdxQP7xj6eRhos8VC1kABwktRvLzNYk/wkZEhajylRDHxAncHav7MRysMqWxJZRLOC9Geu4/MgRHiMUwJqyczKZVVOQMzeE7Dp1inLLD6UKky5OQwyoXVyQUu+rAinnFjDYhQTzKIIu7aO9daxnkY5ZcpSRmISkAPuC53pZqvpBFWIZIzOghndJ11fyh+rlgqbDiF14lQDgJVXypWt+kSyeIZbivQimltYBSZ2YuFJDHRyTSzM5+WrUi1i0ksR4WqQxOwpo/pB/k5KphwRq+D8dIUj8QSoDNYAuSKbnL5tpeNNw/tgAZiFSwXclQUGzhNKgBgxAOoLx5VhMUsKABUSHBCUkrLvyjKKht4LycSuckFISpnJAKL+SlBVwWffaJWSVGilQc4bxhacUfDzhJHw1DgeRYliRq5EV5naUqKEuGTOMx7ksQW6HlJani9YEqTNcKyrLMzJcsxejEGjN1+dSTg56ebIop7xRYyy9RXMT0p6wo37nR63Jm3m8aEyQqikkhCipRCQrKoE3NHSnL6CCuC7cZ+9StMxQXLRlKUf5bE8pAqR/N1FIyGBw4XLmKWkkIKSkApSoBy4qLkb/h0gROx7TVd0DKUkOSVmqaPcMS7bCsOpexq5tVJ/3ua7tdjgpEtebldRsCC6iQxtmAYNGPzOrmZSSbKZxp+prSwrBDtFMnqlS0TUlJYFI5Wykk53Hid70DiAuLR/8A0sQSCSKkpysetWIL1Y+uSWznzSTlo2XYfCIGKyKlpVmTlS9QKkqJodPLxXj1YOmStkpJSOVIBWCyRysSHL0AcaWjxngs4oxMolZBdJdLE5SNyKUqaflGy45NnS8PnlYhbZhmK1soOhJZJLUBJ9D0jog6RCZRx+JmJm51BKV/EkpqSgOAoak0rqX2jX8PxqVoIZSTLmyUqUpJZZCwOVTkKcjzqNwY8vxc9ZUrMVKVynMSQQoilTX9KRtuDJErDpKs3P3a2ZRIUlSVABkkl2JisUtid2Xu3iUJQo51BRMsFNcpTzBttSXr4R0jKdpsT9qzFuVIQnNqpQF/Vj7eUEO1HaOYuUM0mZLVmDlRSxyswDByDm3pvWKfD8SF4ZSe6YupKXUSQpnYBhYMKmjWDkwZNsRlsGCyP5TYgPQ+Rf8A9Yi4QoKRipgyhMwoJYsAMxFBe7W3iDvVCZlCnU1metSX8hr0g1wiQr/Dps4JRlSsJ1SCHUuxLapJ2ptCxJ0xPsG8IxCZWHAfKkzZh15mly7pTpmIYv6NGskLSjFYJeVv/jz0vWoOfmdyHJLu+W9WDnJTcOBh5k1nS6QCWfnICVBIBBqgipDsbWjR47i8rvsEQpSxLw0xKzlAC1FCgPC9CskHZzGr0KIHxvEwcVnycksLWoBTKK1BQBbTkUR7FoDYlS1ye8URnAK9K0cnY1Ye94r8Q4ugYuaR4FkIU9GfKFFqPzA0glPwigkE5Rnl94kkABQWlJdhZ3+R9csj0EilwbEFOHk5W51EKApViQ9dCMzka9I7iSBLmMxyl2ItVLmg2+b+me4JOyznUohKQujhiSCkdBdvWNLjsTlSpTAqUAWNG8La6fvV85QadkCxgSkOCXyrOwcpHX9dT61VYkFWgZwQdCX/AOv28S4cmYxq+RQO5LgGu9K+cRfZMrqLDlF7EhzfW0ZpAYzGIImKvc/ukcjW4rg8rMaH3hR6Ki6KsILkhEkLUtDTMwABJKSBXMAOWhB8jHVTcKe7WZ5zuxTkVlCSfEFM6jSza0qC4HBzjKCiUHl0KSxVQM5FDy3hYdCi3KagCoPLUFx/xZ/OBZFb30RxpBHiGIkzCxUwSs5SzEsSLaONNIdicVJWjL3iQ5G7uNbQBxWHJJCczh70LkAGnzfzhsqRNBBKAQK39/KF60WgoNYyZLAQCoEJfYsWIBZTA10irhcKFZiWCCU6Zi9mNwK6aRXw+FUsKUr4iVNR3rSIVJMvwzXWDUBsnMwudfPaIlPktdjRpsJKl5VMlJZLDlSA5U2YJLVFak7iK0xCAfvMxBuxrQFgDZ3IilJxkwgIUc2hKWLeu4vHcTLzEKXZLkM1SKg9Hd/pHJK32VZc4nh+7y5AZZB0UoHwsRdr1puYOI7PrwiThlqSqcJspSlIz5MgCVAOoAlXMQabdYMdieLSFKTIny5bnwKyJIzFuU0oTQOem8S9ssWkYhZUrIVBB68qUOQG6j3jqxStFPqzP4zCgIlBCZa1JyOvKvn8ajzKSDQGj6vBLAyAjDqCTlVRPIFFTgJSDzMlALk0BLs7CA/FuIdzIRMQM6ge7SGLFdUGgqWIV5kNFrh/FF/4bMxSkVCidQFKSU36ZiAekaUrsF0H8IJv2evdJmsUuZbuCFgKzAgA1TcFg8QYPgDpV3rFZQlAKEIF0kTSSwuWUL1EVeyHE503DT5s9ABkqKSwyuQkrKW0IAHvDuw3E8XiVThiEAJCELTy5WExsg6gpL1LtC6KCI7CLWmUgzFsl6lQJSkk0AKyBZJoN+giOZ/C+evCy0CaAUqmFVAXzZKUVZkjq/RoZ2F4licTjVDES0pkqQuYgKBSaKygA0JUbkG4BIADR6Bw3ApwgnLmzE5VzFLCpi+SXLYZUJzKYAV1F4lxV2KjMYr+G81ISpM0FaUITVAyjIgS9S+jwdwnZ5ScPOklfed/mWZijYlNhuxcuDSAnHv4tYPDqIkg4hQNCGTLBB3IqR0Fd9Y8145/FXFT3CpploPwSnQLNU+JXqdopR+APTsd/Dhc2cVCZlSQkUFglIDbAU23pBDBdh5ktTiY4dF0n4VpXof5Y8r7GYo42ZlXxBeFUpQCcxWc5PMwVnCQXTY+WrHdzf4Y4gTABjp5LghVbAl35qGoo7Go0EHFIA3xvskqcpCTMypKsymBduV2D0NGduu7u4f2NMqUlOZKhnKiXIJcAO7HUbWo7Rl+NzJ3BkAq4lLmi6ZE9C1rU2wBUpI/mcDrEvBP424OeycSgyFlgVeJB8yBmAHV4XCPYbPPcXOOHx1RmyZ6Gooklmo9Dr7UiLhmP+7mIdnMxeYI5QQC+hoQMtbHzMEO0ciWvHhaVpUhfeKBSxBFQLNcNFaTJQAU2K1TNNinKNPiNbxC/AN0CxxUolEZ2omwcghRLg6X+cGcB2nUSnMpSu5CpcsMyQlgVZmNHF2/OM3xpAYAfhT61PN7ERe4fJfO1gpWbZiGf5NClpbGmV+KcUKcUqdkSQqYrlIoR6dDeDmDxhxCAXJcZCDRlfdgsHLguTRvzgLxXh7BBUQDmJatAS4fYsRSKeA4oES0AqYha1BhUOkAF2di5ttB9yJl2V5ygicMpCxmellB+t7RqftYnTFBIGUhIS7AAAOaDrT33jHol1Q5al9tY0nDMMAEFzet61AbpSJyOo0JoJZAEJUqgqklnchtRb97xAqaCEGrKBSS1iEqqzOHUG9POLPEeSSCWKXUogk1ActfoYyeFkTJiCEqBKUCfvlAVky+dQr1icUG1YqsWKxk0LUEzqZi3Mmz0vW0KApQd45HWWaib2uzEAcoAL0Bc7NEg7Z7hx8wW+YgPJ7OLJN6ODQDz1d/SJE8DAQVOFAdXbrRvaMP8bH8Ap0i3guJrmk0JJYvcAaUJu+sPxnEijqrYGgG5Fz5dbxd4XJw6EJzSgtRDAgszqNSGdTDrFqd2cKwVgEJUSxmFKEemZW/TSG8Kv8AAm+SAErGKAPKT/qowudWiwvLNklIYzFKc+FwwYWD6q94sf4VJQrnxEgDUSwqaf6QB84dKmYdC80oYmYrzRJSdLcxPlFelu0QZuWVyqBZAeoS4GnltCOLVlAcnK/zv++sH8bjguicLKQHFVFalbVOYedoHrkZJgSrlBaqUtfUP1jTjfYWHOzGPSvF4diyUrlkkjw5SC7agAa01jbdqZiZuJKwpJTlIukfHh/K6Uk+QMeZrlEIKh4pZdQfxMa0/d+sabsfx7L3ksHu8zqSQA6W8SQTqzMTsKRKioPRa2g7juHiaiUA/ItSyQnMPHNIZ0EE8yT72Ii7h5SfsZw5TNYrJrlAAKkkhLFOXwmwFS8RnjyBlCphmcockhRKnvQRWmcbA8KVGvRIuS1YTkNI0OBwAEqYkBRE25UskihBNSoWOjWEWeG4NCJjJCEFQCXuSBUCwNwKPAGRxmcUslKQOpc/lHUYqcpTZwCWsnz3e14VjD2Dld0EFJlpykJByAcqjzajdz5Rg/4lYacqaZomKXLZIYl0oNuUPQHpq8GJwUohSpyrszgeJho1oyvbTiAQTKBKiQHJJLCtGO7wK7BlHgfCpOJlTUKUUT0kLQskZMrF0qDuK1zAFtYznFMJ3S8uZC6XQSRrSoFY53hAITQKZ+rWBiupJ6RaVMnloUqYQQwj1nsp/FuZLCUT5zhIaoSXAFnLEKGjljYs7x5bg0lRCUpzKJDM5JvQAXdx7R6Lwb+G8xcwqmycoUScpKQEpJPnVqDQXLs0NtE2Znt1w4onmb9oGJTO5wvNnVX4VbEadG6gCuDdlsRiT93LUUihWrkQPNSmq2gc9Iu9r8XMViFIXK7oSuRKMoSwGpa5LO/ltG74DiB9mk4eayFJljulWRMCgFFJPwzAd731pnOUlHRotsz+J4WuVMlIVlUwblOr7/UaQ9U0PLSAFZnQ5BZ1qAHsHI6mLHaKV3UyV3hUDV+UOGYuz1+kQInApCiGylJFh4S+h2f1J6xzY8lJch5Iq9Abi6kTZ6il0y0AofVWUEUagfKTsG9IJcDwQIdwAspVdya72HpuIHYXCulSQwJzCtrKBGbyU8GpASgJFcoSNNGp+Y9TDyy+DO6KvaSWonw0qBr+EkV8994x4kuz2b9TG54tOHhCbKBcljVKi1aGj/sRnMLIdKUhILpSSRe4UzeWuw0hY3SE3srzEgKetQNmYuNegMHez6nSsJuHSSS7ipKv3sIDcVkkF60AP9Sg59/nE3A8S0ueG8VRpoqj/wC4HpfSNWriU+i92qx5DyAl6Em/UA+2nSMvzgBLEegtS1OlxBniawqYZiWOZIo4LOA9K1cv5vEycQohNEkihLAKbWu7aXrDjLiiOQI+w7qSk1oTUdIUaSTwxJSDyB9CHPvHYr1F8jG4jF4ZDkzlrWdJacqeodV/PrA3/GJSAQiSVdVrNrNlRl/MwKGGU9rxPh8GCC+lY6OKEWJvaOd8KhLdh92lKKeYD/OKkwqWSVKUo7lyfcxbVhh8Ip+9Y4uW3iIA9X9oLoET4LCADSofetukEeArU01RY5ClhYM5CqAV+G8B/twDM6j1sK7D+0dwc8rEwFRq1AWFSHp6QuTHSsKzlIC1FwA/r7CsU+LYuWpIcEkMAXA+QeB06aAS1ognT3UDoGiaYWXF4wsDQZEtQeI1DHehgh2dwSlFSixCXoTTMda9BArBy860BVioP6kRpuK4VOHmFCQwyKNbuMpf2eF2xWFBiEpCSSnMwTyvuYQnnuytuUG79Rp6iAfGsb92kp+GYq23eTD+SofgsQZmBmIZiVKL7vlYejfOChpmmw+N+7WoH/L0A1Yn9PnDeD8ZTNWoAkZUJXevMRoOhgF2eTMTLmiYT94QSPQpf2MT8E4OmTnKCVEhjSyYKGX+y3HkTsQmVlZkzCXD8wLAPpRzB3ifZzC4zO3LMQciylgczBnod4GycNKkzMzspVHpuxq9I7L7VyZUtSk3Ws5jdyAOv8whD/ZleN9gcRIJyjvEuzpvejiAOGPdzB3kvOA7oPL+kesJ7WS+SodbKYszFjbNsYjx3ZnD4kOUhKrlSWFW6XuKQ7JBnAO3WBkJBEgy1sxIS/8AU8Gk/wAQsOpYUJjAWofUdHaAE7sPICmzn9tEaf4dyyS01VD03PSEBoe0GO4bjZZTOmICgGStwFjVgqxHQuKxTXh0rSEEOkt+wdKaxRk/w/koI7yYVvoW/Qw2XxdMlUxK2yoKgltQCeX5BvUbQpaLi7A/abHTCsSVTCtErwuA4cOUvc6fQRFw9GaRzEsrMeWpZzoSz0+fWKeMxCVZyTzEOTupTkj0oIs8IxgEkBdWKglhYan5lv7GM8kdBdsjA5JhFORV75jlr7H5QVlTOcveiUjoFhJ1fQe8CcMXZK7qsbBwXfarNBs4UJmIDORm6MMyLk6UbrGGQgdOwucuVMxScrC2Uv8AIq9gYC8Il5ApBJovLTUuhzXRv7QTWG5gKJqbPRAYAP1PtFebICVkAnxS2o1lMXJ2Av5RjF6aB7A/aKTlQFh2UADdnIdntoIE8Nx2SqxmTfLT3qCCWBFY00yWJkuagiiaO9BV0kba9aMbwHTgFoyshKwhJKhmAqXGXzpQDaOvFLXFlaBmF4gEvRjVlChD6HcdIIyeJBQqkBgkAhmAD1owBHW9YHd86SnKnMpVeV1C1tBXbrHU4dKVsTkIdyQTXZo1aT7E0i/MxK3opxoWJf5QobKwJIDYhIGwz06UDQozqJJIpe7Dq8Q/bQl8gd9dIHqUSa1hBcdPYaLK8Yo3LeX1iEqiNS4cJUAWSonCHS1EVFOusRJRDlEhJELkIjKo6U0HmYfKkPEqhlDRDkBpuzfAg6FzFJYEEMbm4i32mS86tTlSR/uH0jL/AGwhND01gnjcZ3ykqD+BCX6ikEfkbehql8qX3r6vFuUoBKk7qb+kGKcrCsS/uST8tInMg5gXTfdtOnlA5FRiG+GEKSRRy2sabB8OTLlrNyqRm8i5+sY/BIKCP0V9SY0Qxroo5ZBDan5OYx+o7o8EloCdqp5EsEUOY2jMT57oSj+Yq/5BA/SNJ2knZ5aaa16UsdYy7Vgiq7ObyGnPRamuVslyUgANWiQB7Ujf9j+IKVJWmY4NCCqj+HUgPGG4QM8wvsfrGt4fNyEAOzN+WgHS0dSwtx5I5FlSlTKnH+IKCnTcszbb+7wTwfGUpkqdXMSg16HMRVVdre0ZmfOKpxzVage/zPWCXcoIHKPav5wsWOU3oqc0g32txwMrMk5SUoNBQmur9flbbC8TkFzmIKZoJBcUOopYgsfWDHFcU0vLZ2plBFCKuVbdDtFPi3F0LkBJTMCkgFBypCQpNN6gjUVglBqTTKhJNWjISZ5DpPWD+CxYCEggOQAG2o5brX5xmcYp1E2evlBHheMAG1gom99K2yvRtOsKa1stEuHxCpSFEh3UAAbZeYenTyjZpl8zihCmAcszlNL6AewEYbETXB6KrW5zKr0oW9I1nDuJmYSqmVS1s2gQpJBHRlE676U580XVksfMKlB3ZLBti4QCTuRUdKxwmocMc6G6nl+vo0dVN5VC6SQAK0cJenV3h+MqRlICgU0qbKuWD18tY5EgKUma01aGBoC1C/OfUkhoLcOkSkSUqynMQo2r7sHPXq0AOF4ofbeYFSVBqM4IAJIFlcz0jZ/ZyZQRKKJgDunwqAL0ynz02jqjCnZSRg5nAu8mFQBClkFACWDOASdnihi+GTSVgJN3DJoakHmubx6DhOG5ZqluXSnLlLljcs/SJ1yH0sL/AL9I1sKs8wl9n56gCEEg25R+sKPRFyq2HzjsVyY6PKiqHBEdYCOAuYszJ5SgPOHTFPEDR3PSJYh+8IIrDQvpE6U+kJiOpAaJVCImiTvIlRsBCW/zjT8F4elwFJDE3Y1o9ngTw7DhQfq37pGjw68q0Mp2TozCmtWi5Y2kn8l4WnJplvD8MQDRA6HJ19YszeGpDliD3jGh+TikUMPjSZiR/M2j1MFsfOLKen3pOhakLLjeOjp8eccn+gPhpgVPnJHwg0I6+7+cHZUhk/8A5hVhu0AZcgIWtQfMq7uUndjWvpBOZjvuyKf5WX4t3/Df9vGa20bNKMW2B+0aTlBytfRnjJKoDGg4iXQYAKqCOhjfLj4So8xZPU2X+DqZYO8aMTYz/C0+E7P+kFu8ju8dfRs5Mr+ohmo+8JcVL/lF4Lit3kLvI1hjULr3IlJyokxZdJgcrh/5br6dYtrU4hZ4bgnK2NTaVGc7R4AJCVi55Tc9XqYF5qJDtzOT5AfWNNxvDGZLp8JzNvFNfAAmTLWSFd5KmLAZXKUgVexjjzxqWjswzuNMAHEVI6/rGu7KS1GUDoJpI9k/WMUY2fZdlYfIWuo9alAodNet4482om7RdwyQCQEioBtUkigfzEFMRIUFCYQli7teyTbQ0p5wLwWPlqnFCDoATYDIVvQmmntFqTPWZkxCk8gICdDUAHzal445R47fwSi1g+BoI5kAgnMBoHqWPnbWI1ylyicqs4FSlZIUnUZZjMaOeba8aLBSHSl9E+9BFQoJE3oSlINfCGt5k+cdMLpGhUwvaHMQmanMWBZXKtt0q+Me4glJKJgIlrqfgWyVeQPhV8oH4iSJiMsxIUGBtUK1IIt5iBuI4dMlqBlEzUhNUKPMHagVrT8T+cWI0xktRQIOxBBhQDl9sFoASVYhDDwlC6dKAj5woKCzzEA3rD0t0hB2NdbPU+kcCjFmdjgYkI6REnrEhXSFVkjG6RPLUwiEG8OBikgHA3hyVREDDk2hgHOEq5D5wQzhvit+LZuloEcKXykdYulVf7x1qKlCJyuTjN0WhM6RamYgksA1elPeBueLieGzChKwAUqCquaZSynpRvF5VjTJBS7FinKPRYnT1igAPm1vSIxiCQRS371h0rhs50pZIK8iQ6qHvchTVtc39JiurBzAUgpqq16VAL0oxLE7mMceKKbs2yZZyRFPU6T5QHli+xB/SNBP4UsA1SzFzUAF1py2d+Q6CKMvgK7qYUQbGucsKs2t7fnE+RuSaJxJpM5w1XJFrvIfJ4LMSG5QMxF1O2ZaQosk6oMSy+Fr7xKDTMooBDkEgAkgkAWULtHTjklFIxnFuRB3nWOd5EisAoJCnSxQhbuQHUFKy2vym7RxHD5hCaNnzEAuCyfFpptc6AxpzRPBjM/WOd51i3K4NMVbIzgAuav3dfD/APYm8DlqIJBuCQfMUgUkxOLRNmiKZKBBAAsrTobQ3vI53kEtoE6dmOmJaNL2ZxhRImkuQmoFG8K1GruHY6HSAmOTzq8zD5GLKZKkChUqu+XKoNsxzR5U42uLPUTtHMBxFUuaVp1enQx6JwbEpmpK00ClOxAzBVcxJ1DmPM5BYxr8BjkIlJSDlISlT0zFRegD2o1dowzLWivc9HwqeUHoPyiDDyQARuST6mAGB7TJQoSpimLAuaDWj+nzg3Lnj3hQelZRWxPipr9Y7LHOrrHFnm8g8dy0Aa9TGghywXvChjdYUAjx14khQopmbHIuPSOL+sdhQ4iEiJDChQ2BwCph0KFAhBLho5PWLYMKFHoY/tRwz+5nY73yrOW2ctW9OrB/IQoUWSdOIV+JVLVNMtE+woNo4cQr8Strm3ib/lXzrChQCHnFLJLqVzeKp5ta713jn2pdTmU5ABqagMwO7aR2FCYxIxKwQQpXuf38Sv8Akd44cSsAgKUB4qE3Yh/NgK9I7ChiYS7RLKcVOQklKHAyiiWDMGFGqfcxQTi13zqvm8R8Rd1efWFCiEay7Zw4hQNFKGtCbmpPukH0G0NhQo0RmNENeFCgEjP4/wDzFecVo5CjzZ/cz0odIRixL8YhQohlotYpRIclzG97KTCcMlySymqdNoUKMJFoKL8a4mmXHl+phQooGQNChQoYj//Z"/>
          <p:cNvSpPr>
            <a:spLocks noChangeAspect="1" noChangeArrowheads="1"/>
          </p:cNvSpPr>
          <p:nvPr/>
        </p:nvSpPr>
        <p:spPr bwMode="auto">
          <a:xfrm>
            <a:off x="63500" y="-1122363"/>
            <a:ext cx="2466975" cy="1847851"/>
          </a:xfrm>
          <a:prstGeom prst="rect">
            <a:avLst/>
          </a:prstGeom>
          <a:noFill/>
          <a:ln w="9525">
            <a:noFill/>
            <a:miter lim="800000"/>
            <a:headEnd/>
            <a:tailEnd/>
          </a:ln>
        </p:spPr>
        <p:txBody>
          <a:bodyPr/>
          <a:lstStyle/>
          <a:p>
            <a:pPr eaLnBrk="1" hangingPunct="1"/>
            <a:endParaRPr lang="en-US" altLang="en-US"/>
          </a:p>
        </p:txBody>
      </p:sp>
      <p:sp>
        <p:nvSpPr>
          <p:cNvPr id="2052" name="AutoShape 7" descr="data:image/jpeg;base64,/9j/4AAQSkZJRgABAQAAAQABAAD/2wCEAAkGBhQSERUUExQVFRUVGBgXGBgYFxUYFxcYHB8YHBoXHBgaHCYeFxwjGhoaHy8gIycpLC0sGB8xNTAqNSYrLCkBCQoKDgwOGg8PGikkHyQsLCwsLCwsLCwsLCksLCwpLCwsLCwpKSksLCwpLCkpKSksLCksKSwpLCwpLCwsLCwsLP/AABEIAMIBAwMBIgACEQEDEQH/xAAbAAABBQEBAAAAAAAAAAAAAAAFAAIDBAYBB//EAEAQAAECBAQDBgMGBAYCAwEAAAECEQADITEEEkFRBSJhBhMycYGRQqHRFCNSscHwB2Ki4RUzcoKS8bLiJGODQ//EABoBAAMBAQEBAAAAAAAAAAAAAAABAgMEBQb/xAAnEQACAgICAQMFAAMAAAAAAAAAAQIRAyESMQQTQVEiMmFx8BSBkf/aAAwDAQACEQMRAD8A8rwsglISQ4JI6ipt9IkSlcqzlOorfcNY9YMBiQVioPiAof8AUP1ER4zDkN5UULG3v5QOKl9phyrsOdmu0KFoWmbNUjKg92oJB5g7JmPYGnMKbteNWn3/AF6x5SrAKotPKogGh+UF+A9qlSSELFPwmg/2n4T0sekdfj+TwdTOfP4/JXA9BjsQYDHonJzILtcWUk7EaRayx6yaatHmNNaY2FD8sLLDEMjsPaFlgFQyE0Pyx3LAAwQoflhZYAGwoflhZYAoZCaHgQmgERtCaH5YWWAdEbRDiZoSHUWFotEQOx5zIOam16kMf1ji8vMoQao6MGPlKyjxDjgQsISl1KAYClzR/wB6Q5SMySVUDgEnQ0AAD1pQNA/B8OlpmFZqt8xKiDls9LWo9Ys9/wAgrQFKjd/iY6vp7+3zebM8j/B6sIKCKs3haVTEqzrLAAhTAEMKAJ3rVzUxe+zSiQpIqCHJYsL0Og/vFLCzCqwFWDkAUFD8y1b0iyohMtVjcWHVra/WMXOXRa2VJuMKZ6iR4rNqQSSH01GtzeL2DxSSFgs6swOoOYEMD5JuOu0c4atGRpj1GQOwYhwfPSnSKiKKqAcz00DFmHUAv6RFsqkEgsVSS51cUam1NveMpxfDBGJUCPHLfzLgP7AQaS6FDwsA2tWqK0qaD3iPFSwMQDSqSH/lBLD+20VB0DYLw7CoBdJdmpoRU+vvF/BjuwKBRYOSx1e5s3SLiZSSkAgKcKcHK4It7N+cD8UpKAJdf+vpaJbbYFqdiUJUQRUEjwg+kchIKTcKertluKE3hQqQjNycXz92oczXFt/Sm3yi4ARbW4Nj6frFWRKImFSqvqPJofi0FJzpJfKXBqksRp6mse0o30ZOVdj5qUrGRLBVOQkWH4Tr+cUzh8yHmOClwacwFPeLeIw6VAZ2Bp6HodIegLqlfOlqKdlj1Zj6wv2V+gfhMXMkEKQoqSHAUCxG4r/4qHpG24J2yRNAExknVVh/uHw+dR1FozEjhwGYg5nrZlC9x+oisrh5JcFiGqKXfaNYZJ4/t6M544ZNS7PVR01juWPOOEdppuHICqo/o/8AU+XqDG74VxyVPHKWV+EkP6Gyh5eoEeni8mOTXTPOy4JY99ouZY7liQJjuWOkwI8sdyw/LCCYLChmWE0SZY7lhioiywssS5YWWAKIssLLEuWFlgCiLLHMsTZY5kgAi7t6bxSxyGTZwS5fZ3aCWWBnFZ7MKFnJtt/aPP8AOpY7Z1ePblSM7PVkCiq5dhqwAGpvb1MC14x0jUoYKF2DF3DPcXH94dPxjzcqS7ps9L23uxgHLxiu8mhNMymOxIKgf6VekfNqNnpsKcJxeVOUqNCWpYFRUOtnLxeHMEirU21Ci+tfrAXiCypQMtLksGTcuLMIJYGYUy0hQqMrbpbONNR0eCa9wCHepUGuzANvzE08h8+gbk7EAqzUYFTObUUcvsDrA6RJzLw5PhUHAe4UlQYlwSQUge8P7pIGVJJBsKeECbmJ/wBKWjNxGmWcZiiZaS7KJKgBXlcOOlIWPxSlISlIcgMBqxZ6nQGsc4chKSgB8yCtNxcuxJaLSMM4QxdKTmJy3ArdnbX1EFDGHBnICygvxkFstxT0d/akDMfzLKn0NNvfqxHnBlGK5WAAcrL0cuwI/mpXqDGd4gtSFOC4LBTPqKH+YW9YpJCJpcwt8XoA35Qob9oIp5fOu0KMtjGSp6VGhrtYjWoNY7Mkv+USdxLK1TAz2fzJ/QCKE/HKStViBloaXGh9NXj2nFp6M1Lktl04ZU0hOV3KbPe1Ikx0lWHXMlKcqlrUlyKUU1QPDaBvEJ01BBRMUjoC1b+/0hYTi09aj3v3rkklRZZJqTm1PnC5ezL4+6CUpbh7N1DeYO3tFgHcP1Hi+hiuEAJUAKF2HmGaOygEpWU+YFWDDbT0iktWiW90xKwQIUQxf3tqn/uKn2Qo5kHLXqxbVtP0i9hsRmBJDZTcE/LURYcKFWV1DP8AQwWn2G10HeynFsRNYTJZUio7ylCBv8Wl61uY0QUe8bKWa7pbezv8oodlUAYfoFKvTaL6Ma7kBRAIDhPKBmZyxvU8x0pHorJwhG32efOHKcuK6JssIJieXLcgbkCHnDlzsCQ+nvHU5pdswUW+kVwUCilpSo+BJuo0cD0hZYsL4RMmqllKykJIdOfIJjZtMjK8WpNtNO/Ziyj+FgfUtGOHOpuW/cvJhlCrRXyQskOnKypKjYAn2iqOLS683hD/AJW942llhB1J0ZqEn0T5YWWJEEEAixrHcsXa7JpkWWONEuWFlhWFFTFTciVK2BPtGa4njnQpRYFmB6mwBgzxrEMkpBDk/IXf5xh8XjyEMW/zUqSdWS4NGYAU11MeF5+RzmoJ6R6PjR4xsHYaZ9+sg2IDl/IH1P7pFTFDIApAdXeKe9CSGfrUD3ghw3DP3pBDd5QvUgPUfWHSuEgzVP4Ay6/Efw7nfo8cLqL2dXZew/DsksEv3jVULgnZqUdojRLUtWVNiq7ksE1LPoxUH2JgxlzkgF8rMxtRLObX/XoYj8CCQGT0qVA0N710/No5uSTKoGIDnI3gVLAbYk0AP7qNolmYcAjmoGAKQw2tYMYjxI50rspmNgNB+33iaXjE5gQCkW6Bqtev1rCbYLsZKlpSVO5JJv1NabPvvE3FcSEYfZSnymoNc2U1qz1fyfaGLng5XovK/wAgfKxsdWivLxQmJGZIVQAdDpQGt6EQRfuxvsn4YlSkSyQXABatAcodts3ygbicGCWUczJYXIdqB7moiz9oCQcrACU5HiIathV2tFVU3KrchQaoNOb6RVe6JH4TDIWhKlr5iK+D6QoDycSUjKSqj2Ia5hQ3B/AgmE1eIcTIzXYu1+lqxYMjKpVS1GBrfqaxArGAEgg0LUr8o9LcQVSOTkKmKSwsrNrsenWGzUFDgUILOQ4vXyiPHYqcgshbDbl9dHhYLiUxRaYlK+pcK9xD5J6YcX2i9hcS6MygzbVpSLEpaVuxfQ7+W4iIJoQLF26PDlJ5Vizv+UOl7Bb9yXuWCm1r+/aEUkIGXlLk/wDkfWrRFKmEIUbkKYO5pT1asTIxYyBSqO9q2f6Qtho3vZWU+HSDqVDbXpaNMvCkY0Se4SZHdhRXlBGcHw15WYChT9Iz/ZCSFYdA0UpQ1FCW8xGy+wAzjlSgXrlADMzOB6Rp5T1ArxE7yOwHhMAJq0oJYEsWaoY0qLRfxHCGIX3k4EKUnxJPhazjlfo0X+H8LSlaVZqhiza9LUaJ8Vh8wSkgsZq3po/WMfLzLI7j8G3hYfTVT/tAianMFATZwt4siwXDuxACrwsVw5YQXWpWUIUSpKbHRwXI83b0gF2XlKVPxgUpREtQKQSaMsig0oAKRuTIzpWk0zIlj84wx3Cav8HRlUZ43S+TFcQSe6Wwctp6D209YyUw0LOwBJ9Mrj3I8q6Ru+0GG7nDzCVCoy0Z6l6g6EJMeeSsR93OJJylIAGniAfprG/mZo5MiS+DysOOUI1I1vA1PIQKukAF/wB1pF/LA7s3OSqSkChq+5bX8oLiW8exgleOP6ODJH6mRZYaUxNlhsyXQ+RjVy0RRh+KLMxaqUIypFDq7qGlhGcOFMwHKkAOAczBgKuXtSrbDrGyx+BZZJ5UApzKawND8iYBcVk90MRLTzCYrMlWhSMpdv8ASXjwo42puUz0W/ppAzh8sIAQSSAQknYqUwD+ZUb/AFgzPw+UCx0F7mzim7aWMZzhuJKpqUizFag9CyQQL7gH2tGpwRIyqUaA1HWlfS48zHLkTlNWarSKkubVnFCACxFL/rCxU05mNRWmjXZv3XeK6pzyyUMTzgGrf96RGjF1DhyWNSafd0t5H6xzuG2NOkNxSsrICm5kpFNH19nfrA/ETSkAp/EBT1NDFrHqZS1EAkKodUk50pJ28QPTL7DkzTMA6VNXILF621+caOOkxJhGQlxJVRXOhLanMl7tuCI5gMLk5QaBRI1LeR9T7UhmDSyAGAYylA0oaZtdir3EW5RCczBwFZd2DB31A5bb+UY/gdlYrYEgOQCnrzBQNGrUQDURIUADRirzqGNLXPtGsXgsqVlO50YgZy4bVh+sZ3jMkZSVeJIyqO9aH979I0g6dFdgnEJBWokKJc1pv1rCgmnEkfCNfnWFGvqUGgycO7+L5H+8VZ3C60/EFXY9aGGYHiUwqSFZSDmqblh9aPFtPESXJlkJGruLtq0ehyi3Rz7QP4hIUK5SQytH22iKXKOVBFLP5a3gwrFoBYkpJY66+VIfLUlY0Pm14OCNFJ0DJGIJl5mcu22oEWETwxJDAFjr+UXfsSWZutD1fWOJwAYjdyxG/vC4BzIUMoGxD/OHHDBgNA/zf6x2XgSEkFi5f5jQwkYcpSA5HVtfWFxY+SPQuyE5IkocgMolvUmD2PxOebySUzwSSympS7KI0er+kecYHvEAKCVkFwlkkgs7q63I6V3jb9kOId4v7xC0oAIzEHxcoALVfmB2vpHDky5pzSa0j1MUMGPHJxe2hSMVmyj7ELgANMFNKgw7iWL7sJK8GtAdgUrnX9BtE/CeNJmzUI7xbZkiqlVu4OiTT5wRxs8ZeWaoK76Yk1J5RmYUGgHyqTCU3TKeKPJJMASuMSQDllTEZvE0zEjN58lYvzuJNLzGVikpYHN3uIZqVqhq/rEoxSqEzj6hX6ivmHgtiEES1FMxRaTLUDQgklTqYirgClhBGd3oeTCotJP+/wCGH7RcYRMkhP31w4WsqAHkdR9YxeJlNKKkgfCkOWABVU/3jZ9sMQpUsJVULdIYJourF21SSG69IwnFJiyhSPCxclTNTlYUoenSMruVnJ5EOMqRrey2IqgJDAJY7EFTj1apPv02UhABBWpEtL0KlpDgMXDkO4P5R40jFrKSUsfhGYUN8ygLM+pj1jsAueMKrEYhal5QZctBTLGVIylwoh70YmwEehjzTUKRxejFytjZ/EUmbkSQqrOkpIJKgHHStn9YszVoCijvEBQoUlSQoHYh3jN4/vJ02ZMSpT8qizAuLpFLuNN4uTey2LCFLmEL1X3i5ayoDwpbITQ9XhYvIy72VLDj+DvHOIoRhlyKKmzlFVGUEI5WBKg3wszNc+fmn2SYtJDEFZJSS1hQlyLOG6R6vxzCryORKQJZSlQRKWAEqLPzHwEi4/7DdppC0KOdTMQCnJKQGKHplJp4aU0e9c52rZeqSPO8FgPs7qJJKQp9gQhRbqHF+hg6nGDuQRdgfVkuG0Lmnp6UuJYRMwFnDv1LAA2fcm1K6xX4ZwuYtOJIW5lqSKu5FbG4s3+6IhvYNIWAnHMUA8iFu/4s2pPkzD9niZX/AM9CRUKGZiCw6Nr6bxY4DwyeqQVpbKZjKu7JS9K7EfLerpfD5xxeGKZZzKEwpHKTyrUSCkWa99bxcUkzNxuyDiEk9+sD4psokimVJ5SKbgK9hFKbK8Qa5IBF7LqGNKbxaWmaJ6XCh96pDZTolagd7/KFj0uc9nK0kAO5NHAbc9LXiciVKgppkykjI1+V6g0Zgzi4oRSK8uaRNKXYLWSXa4Tp5lvaLXDOeXKzJfKFBxtmNSTQ+UVZqGQCWUUTcxBo7gCurP0DtHL02hl1eKPOCajIQDcZnJJGteu0U+MyO8lqDgKb51v6h/SJiOYXZiNCGGX8uv0iuonmQoAEg1BA1IetLRKe0ykwacK7EqVYfkPKOQIm41YJFKU1Fo5HX6bYqZqZTApFmzBgmxNy92fQ+kcUpwp82YlqlwQ7ed9ekV5aFrcgBITqtLZmq9OZI1sYjQuYFiXk5mNcw5czWdxQP7xj6eRhos8VC1kABwktRvLzNYk/wkZEhajylRDHxAncHav7MRysMqWxJZRLOC9Geu4/MgRHiMUwJqyczKZVVOQMzeE7Dp1inLLD6UKky5OQwyoXVyQUu+rAinnFjDYhQTzKIIu7aO9daxnkY5ZcpSRmISkAPuC53pZqvpBFWIZIzOghndJ11fyh+rlgqbDiF14lQDgJVXypWt+kSyeIZbivQimltYBSZ2YuFJDHRyTSzM5+WrUi1i0ksR4WqQxOwpo/pB/k5KphwRq+D8dIUj8QSoDNYAuSKbnL5tpeNNw/tgAZiFSwXclQUGzhNKgBgxAOoLx5VhMUsKABUSHBCUkrLvyjKKht4LycSuckFISpnJAKL+SlBVwWffaJWSVGilQc4bxhacUfDzhJHw1DgeRYliRq5EV5naUqKEuGTOMx7ksQW6HlJani9YEqTNcKyrLMzJcsxejEGjN1+dSTg56ebIop7xRYyy9RXMT0p6wo37nR63Jm3m8aEyQqikkhCipRCQrKoE3NHSnL6CCuC7cZ+9StMxQXLRlKUf5bE8pAqR/N1FIyGBw4XLmKWkkIKSkApSoBy4qLkb/h0gROx7TVd0DKUkOSVmqaPcMS7bCsOpexq5tVJ/3ua7tdjgpEtebldRsCC6iQxtmAYNGPzOrmZSSbKZxp+prSwrBDtFMnqlS0TUlJYFI5Wykk53Hid70DiAuLR/8A0sQSCSKkpysetWIL1Y+uSWznzSTlo2XYfCIGKyKlpVmTlS9QKkqJodPLxXj1YOmStkpJSOVIBWCyRysSHL0AcaWjxngs4oxMolZBdJdLE5SNyKUqaflGy45NnS8PnlYhbZhmK1soOhJZJLUBJ9D0jog6RCZRx+JmJm51BKV/EkpqSgOAoak0rqX2jX8PxqVoIZSTLmyUqUpJZZCwOVTkKcjzqNwY8vxc9ZUrMVKVynMSQQoilTX9KRtuDJErDpKs3P3a2ZRIUlSVABkkl2JisUtid2Xu3iUJQo51BRMsFNcpTzBttSXr4R0jKdpsT9qzFuVIQnNqpQF/Vj7eUEO1HaOYuUM0mZLVmDlRSxyswDByDm3pvWKfD8SF4ZSe6YupKXUSQpnYBhYMKmjWDkwZNsRlsGCyP5TYgPQ+Rf8A9Yi4QoKRipgyhMwoJYsAMxFBe7W3iDvVCZlCnU1metSX8hr0g1wiQr/Dps4JRlSsJ1SCHUuxLapJ2ptCxJ0xPsG8IxCZWHAfKkzZh15mly7pTpmIYv6NGskLSjFYJeVv/jz0vWoOfmdyHJLu+W9WDnJTcOBh5k1nS6QCWfnICVBIBBqgipDsbWjR47i8rvsEQpSxLw0xKzlAC1FCgPC9CskHZzGr0KIHxvEwcVnycksLWoBTKK1BQBbTkUR7FoDYlS1ye8URnAK9K0cnY1Ye94r8Q4ugYuaR4FkIU9GfKFFqPzA0glPwigkE5Rnl94kkABQWlJdhZ3+R9csj0EilwbEFOHk5W51EKApViQ9dCMzka9I7iSBLmMxyl2ItVLmg2+b+me4JOyznUohKQujhiSCkdBdvWNLjsTlSpTAqUAWNG8La6fvV85QadkCxgSkOCXyrOwcpHX9dT61VYkFWgZwQdCX/AOv28S4cmYxq+RQO5LgGu9K+cRfZMrqLDlF7EhzfW0ZpAYzGIImKvc/ukcjW4rg8rMaH3hR6Ki6KsILkhEkLUtDTMwABJKSBXMAOWhB8jHVTcKe7WZ5zuxTkVlCSfEFM6jSza0qC4HBzjKCiUHl0KSxVQM5FDy3hYdCi3KagCoPLUFx/xZ/OBZFb30RxpBHiGIkzCxUwSs5SzEsSLaONNIdicVJWjL3iQ5G7uNbQBxWHJJCczh70LkAGnzfzhsqRNBBKAQK39/KF60WgoNYyZLAQCoEJfYsWIBZTA10irhcKFZiWCCU6Zi9mNwK6aRXw+FUsKUr4iVNR3rSIVJMvwzXWDUBsnMwudfPaIlPktdjRpsJKl5VMlJZLDlSA5U2YJLVFak7iK0xCAfvMxBuxrQFgDZ3IilJxkwgIUc2hKWLeu4vHcTLzEKXZLkM1SKg9Hd/pHJK32VZc4nh+7y5AZZB0UoHwsRdr1puYOI7PrwiThlqSqcJspSlIz5MgCVAOoAlXMQabdYMdieLSFKTIny5bnwKyJIzFuU0oTQOem8S9ssWkYhZUrIVBB68qUOQG6j3jqxStFPqzP4zCgIlBCZa1JyOvKvn8ajzKSDQGj6vBLAyAjDqCTlVRPIFFTgJSDzMlALk0BLs7CA/FuIdzIRMQM6ge7SGLFdUGgqWIV5kNFrh/FF/4bMxSkVCidQFKSU36ZiAekaUrsF0H8IJv2evdJmsUuZbuCFgKzAgA1TcFg8QYPgDpV3rFZQlAKEIF0kTSSwuWUL1EVeyHE503DT5s9ABkqKSwyuQkrKW0IAHvDuw3E8XiVThiEAJCELTy5WExsg6gpL1LtC6KCI7CLWmUgzFsl6lQJSkk0AKyBZJoN+giOZ/C+evCy0CaAUqmFVAXzZKUVZkjq/RoZ2F4licTjVDES0pkqQuYgKBSaKygA0JUbkG4BIADR6Bw3ApwgnLmzE5VzFLCpi+SXLYZUJzKYAV1F4lxV2KjMYr+G81ISpM0FaUITVAyjIgS9S+jwdwnZ5ScPOklfed/mWZijYlNhuxcuDSAnHv4tYPDqIkg4hQNCGTLBB3IqR0Fd9Y8145/FXFT3CpploPwSnQLNU+JXqdopR+APTsd/Dhc2cVCZlSQkUFglIDbAU23pBDBdh5ktTiY4dF0n4VpXof5Y8r7GYo42ZlXxBeFUpQCcxWc5PMwVnCQXTY+WrHdzf4Y4gTABjp5LghVbAl35qGoo7Go0EHFIA3xvskqcpCTMypKsymBduV2D0NGduu7u4f2NMqUlOZKhnKiXIJcAO7HUbWo7Rl+NzJ3BkAq4lLmi6ZE9C1rU2wBUpI/mcDrEvBP424OeycSgyFlgVeJB8yBmAHV4XCPYbPPcXOOHx1RmyZ6Gooklmo9Dr7UiLhmP+7mIdnMxeYI5QQC+hoQMtbHzMEO0ciWvHhaVpUhfeKBSxBFQLNcNFaTJQAU2K1TNNinKNPiNbxC/AN0CxxUolEZ2omwcghRLg6X+cGcB2nUSnMpSu5CpcsMyQlgVZmNHF2/OM3xpAYAfhT61PN7ERe4fJfO1gpWbZiGf5NClpbGmV+KcUKcUqdkSQqYrlIoR6dDeDmDxhxCAXJcZCDRlfdgsHLguTRvzgLxXh7BBUQDmJatAS4fYsRSKeA4oES0AqYha1BhUOkAF2di5ttB9yJl2V5ygicMpCxmellB+t7RqftYnTFBIGUhIS7AAAOaDrT33jHol1Q5al9tY0nDMMAEFzet61AbpSJyOo0JoJZAEJUqgqklnchtRb97xAqaCEGrKBSS1iEqqzOHUG9POLPEeSSCWKXUogk1ActfoYyeFkTJiCEqBKUCfvlAVky+dQr1icUG1YqsWKxk0LUEzqZi3Mmz0vW0KApQd45HWWaib2uzEAcoAL0Bc7NEg7Z7hx8wW+YgPJ7OLJN6ODQDz1d/SJE8DAQVOFAdXbrRvaMP8bH8Ap0i3guJrmk0JJYvcAaUJu+sPxnEijqrYGgG5Fz5dbxd4XJw6EJzSgtRDAgszqNSGdTDrFqd2cKwVgEJUSxmFKEemZW/TSG8Kv8AAm+SAErGKAPKT/qowudWiwvLNklIYzFKc+FwwYWD6q94sf4VJQrnxEgDUSwqaf6QB84dKmYdC80oYmYrzRJSdLcxPlFelu0QZuWVyqBZAeoS4GnltCOLVlAcnK/zv++sH8bjguicLKQHFVFalbVOYedoHrkZJgSrlBaqUtfUP1jTjfYWHOzGPSvF4diyUrlkkjw5SC7agAa01jbdqZiZuJKwpJTlIukfHh/K6Uk+QMeZrlEIKh4pZdQfxMa0/d+sabsfx7L3ksHu8zqSQA6W8SQTqzMTsKRKioPRa2g7juHiaiUA/ItSyQnMPHNIZ0EE8yT72Ii7h5SfsZw5TNYrJrlAAKkkhLFOXwmwFS8RnjyBlCphmcockhRKnvQRWmcbA8KVGvRIuS1YTkNI0OBwAEqYkBRE25UskihBNSoWOjWEWeG4NCJjJCEFQCXuSBUCwNwKPAGRxmcUslKQOpc/lHUYqcpTZwCWsnz3e14VjD2Dld0EFJlpykJByAcqjzajdz5Rg/4lYacqaZomKXLZIYl0oNuUPQHpq8GJwUohSpyrszgeJho1oyvbTiAQTKBKiQHJJLCtGO7wK7BlHgfCpOJlTUKUUT0kLQskZMrF0qDuK1zAFtYznFMJ3S8uZC6XQSRrSoFY53hAITQKZ+rWBiupJ6RaVMnloUqYQQwj1nsp/FuZLCUT5zhIaoSXAFnLEKGjljYs7x5bg0lRCUpzKJDM5JvQAXdx7R6Lwb+G8xcwqmycoUScpKQEpJPnVqDQXLs0NtE2Znt1w4onmb9oGJTO5wvNnVX4VbEadG6gCuDdlsRiT93LUUihWrkQPNSmq2gc9Iu9r8XMViFIXK7oSuRKMoSwGpa5LO/ltG74DiB9mk4eayFJljulWRMCgFFJPwzAd731pnOUlHRotsz+J4WuVMlIVlUwblOr7/UaQ9U0PLSAFZnQ5BZ1qAHsHI6mLHaKV3UyV3hUDV+UOGYuz1+kQInApCiGylJFh4S+h2f1J6xzY8lJch5Iq9Abi6kTZ6il0y0AofVWUEUagfKTsG9IJcDwQIdwAspVdya72HpuIHYXCulSQwJzCtrKBGbyU8GpASgJFcoSNNGp+Y9TDyy+DO6KvaSWonw0qBr+EkV8994x4kuz2b9TG54tOHhCbKBcljVKi1aGj/sRnMLIdKUhILpSSRe4UzeWuw0hY3SE3srzEgKetQNmYuNegMHez6nSsJuHSSS7ipKv3sIDcVkkF60AP9Sg59/nE3A8S0ueG8VRpoqj/wC4HpfSNWriU+i92qx5DyAl6Em/UA+2nSMvzgBLEegtS1OlxBniawqYZiWOZIo4LOA9K1cv5vEycQohNEkihLAKbWu7aXrDjLiiOQI+w7qSk1oTUdIUaSTwxJSDyB9CHPvHYr1F8jG4jF4ZDkzlrWdJacqeodV/PrA3/GJSAQiSVdVrNrNlRl/MwKGGU9rxPh8GCC+lY6OKEWJvaOd8KhLdh92lKKeYD/OKkwqWSVKUo7lyfcxbVhh8Ip+9Y4uW3iIA9X9oLoET4LCADSofetukEeArU01RY5ClhYM5CqAV+G8B/twDM6j1sK7D+0dwc8rEwFRq1AWFSHp6QuTHSsKzlIC1FwA/r7CsU+LYuWpIcEkMAXA+QeB06aAS1ognT3UDoGiaYWXF4wsDQZEtQeI1DHehgh2dwSlFSixCXoTTMda9BArBy860BVioP6kRpuK4VOHmFCQwyKNbuMpf2eF2xWFBiEpCSSnMwTyvuYQnnuytuUG79Rp6iAfGsb92kp+GYq23eTD+SofgsQZmBmIZiVKL7vlYejfOChpmmw+N+7WoH/L0A1Yn9PnDeD8ZTNWoAkZUJXevMRoOhgF2eTMTLmiYT94QSPQpf2MT8E4OmTnKCVEhjSyYKGX+y3HkTsQmVlZkzCXD8wLAPpRzB3ifZzC4zO3LMQciylgczBnod4GycNKkzMzspVHpuxq9I7L7VyZUtSk3Ws5jdyAOv8whD/ZleN9gcRIJyjvEuzpvejiAOGPdzB3kvOA7oPL+kesJ7WS+SodbKYszFjbNsYjx3ZnD4kOUhKrlSWFW6XuKQ7JBnAO3WBkJBEgy1sxIS/8AU8Gk/wAQsOpYUJjAWofUdHaAE7sPICmzn9tEaf4dyyS01VD03PSEBoe0GO4bjZZTOmICgGStwFjVgqxHQuKxTXh0rSEEOkt+wdKaxRk/w/koI7yYVvoW/Qw2XxdMlUxK2yoKgltQCeX5BvUbQpaLi7A/abHTCsSVTCtErwuA4cOUvc6fQRFw9GaRzEsrMeWpZzoSz0+fWKeMxCVZyTzEOTupTkj0oIs8IxgEkBdWKglhYan5lv7GM8kdBdsjA5JhFORV75jlr7H5QVlTOcveiUjoFhJ1fQe8CcMXZK7qsbBwXfarNBs4UJmIDORm6MMyLk6UbrGGQgdOwucuVMxScrC2Uv8AIq9gYC8Il5ApBJovLTUuhzXRv7QTWG5gKJqbPRAYAP1PtFebICVkAnxS2o1lMXJ2Av5RjF6aB7A/aKTlQFh2UADdnIdntoIE8Nx2SqxmTfLT3qCCWBFY00yWJkuagiiaO9BV0kba9aMbwHTgFoyshKwhJKhmAqXGXzpQDaOvFLXFlaBmF4gEvRjVlChD6HcdIIyeJBQqkBgkAhmAD1owBHW9YHd86SnKnMpVeV1C1tBXbrHU4dKVsTkIdyQTXZo1aT7E0i/MxK3opxoWJf5QobKwJIDYhIGwz06UDQozqJJIpe7Dq8Q/bQl8gd9dIHqUSa1hBcdPYaLK8Yo3LeX1iEqiNS4cJUAWSonCHS1EVFOusRJRDlEhJELkIjKo6U0HmYfKkPEqhlDRDkBpuzfAg6FzFJYEEMbm4i32mS86tTlSR/uH0jL/AGwhND01gnjcZ3ykqD+BCX6ikEfkbehql8qX3r6vFuUoBKk7qb+kGKcrCsS/uST8tInMg5gXTfdtOnlA5FRiG+GEKSRRy2sabB8OTLlrNyqRm8i5+sY/BIKCP0V9SY0Qxroo5ZBDan5OYx+o7o8EloCdqp5EsEUOY2jMT57oSj+Yq/5BA/SNJ2knZ5aaa16UsdYy7Vgiq7ObyGnPRamuVslyUgANWiQB7Ujf9j+IKVJWmY4NCCqj+HUgPGG4QM8wvsfrGt4fNyEAOzN+WgHS0dSwtx5I5FlSlTKnH+IKCnTcszbb+7wTwfGUpkqdXMSg16HMRVVdre0ZmfOKpxzVage/zPWCXcoIHKPav5wsWOU3oqc0g32txwMrMk5SUoNBQmur9flbbC8TkFzmIKZoJBcUOopYgsfWDHFcU0vLZ2plBFCKuVbdDtFPi3F0LkBJTMCkgFBypCQpNN6gjUVglBqTTKhJNWjISZ5DpPWD+CxYCEggOQAG2o5brX5xmcYp1E2evlBHheMAG1gom99K2yvRtOsKa1stEuHxCpSFEh3UAAbZeYenTyjZpl8zihCmAcszlNL6AewEYbETXB6KrW5zKr0oW9I1nDuJmYSqmVS1s2gQpJBHRlE676U580XVksfMKlB3ZLBti4QCTuRUdKxwmocMc6G6nl+vo0dVN5VC6SQAK0cJenV3h+MqRlICgU0qbKuWD18tY5EgKUma01aGBoC1C/OfUkhoLcOkSkSUqynMQo2r7sHPXq0AOF4ofbeYFSVBqM4IAJIFlcz0jZ/ZyZQRKKJgDunwqAL0ynz02jqjCnZSRg5nAu8mFQBClkFACWDOASdnihi+GTSVgJN3DJoakHmubx6DhOG5ZqluXSnLlLljcs/SJ1yH0sL/AL9I1sKs8wl9n56gCEEg25R+sKPRFyq2HzjsVyY6PKiqHBEdYCOAuYszJ5SgPOHTFPEDR3PSJYh+8IIrDQvpE6U+kJiOpAaJVCImiTvIlRsBCW/zjT8F4elwFJDE3Y1o9ngTw7DhQfq37pGjw68q0Mp2TozCmtWi5Y2kn8l4WnJplvD8MQDRA6HJ19YszeGpDliD3jGh+TikUMPjSZiR/M2j1MFsfOLKen3pOhakLLjeOjp8eccn+gPhpgVPnJHwg0I6+7+cHZUhk/8A5hVhu0AZcgIWtQfMq7uUndjWvpBOZjvuyKf5WX4t3/Df9vGa20bNKMW2B+0aTlBytfRnjJKoDGg4iXQYAKqCOhjfLj4So8xZPU2X+DqZYO8aMTYz/C0+E7P+kFu8ju8dfRs5Mr+ohmo+8JcVL/lF4Lit3kLvI1hjULr3IlJyokxZdJgcrh/5br6dYtrU4hZ4bgnK2NTaVGc7R4AJCVi55Tc9XqYF5qJDtzOT5AfWNNxvDGZLp8JzNvFNfAAmTLWSFd5KmLAZXKUgVexjjzxqWjswzuNMAHEVI6/rGu7KS1GUDoJpI9k/WMUY2fZdlYfIWuo9alAodNet4482om7RdwyQCQEioBtUkigfzEFMRIUFCYQli7teyTbQ0p5wLwWPlqnFCDoATYDIVvQmmntFqTPWZkxCk8gICdDUAHzal445R47fwSi1g+BoI5kAgnMBoHqWPnbWI1ylyicqs4FSlZIUnUZZjMaOeba8aLBSHSl9E+9BFQoJE3oSlINfCGt5k+cdMLpGhUwvaHMQmanMWBZXKtt0q+Me4glJKJgIlrqfgWyVeQPhV8oH4iSJiMsxIUGBtUK1IIt5iBuI4dMlqBlEzUhNUKPMHagVrT8T+cWI0xktRQIOxBBhQDl9sFoASVYhDDwlC6dKAj5woKCzzEA3rD0t0hB2NdbPU+kcCjFmdjgYkI6REnrEhXSFVkjG6RPLUwiEG8OBikgHA3hyVREDDk2hgHOEq5D5wQzhvit+LZuloEcKXykdYulVf7x1qKlCJyuTjN0WhM6RamYgksA1elPeBueLieGzChKwAUqCquaZSynpRvF5VjTJBS7FinKPRYnT1igAPm1vSIxiCQRS371h0rhs50pZIK8iQ6qHvchTVtc39JiurBzAUgpqq16VAL0oxLE7mMceKKbs2yZZyRFPU6T5QHli+xB/SNBP4UsA1SzFzUAF1py2d+Q6CKMvgK7qYUQbGucsKs2t7fnE+RuSaJxJpM5w1XJFrvIfJ4LMSG5QMxF1O2ZaQosk6oMSy+Fr7xKDTMooBDkEgAkgkAWULtHTjklFIxnFuRB3nWOd5EisAoJCnSxQhbuQHUFKy2vym7RxHD5hCaNnzEAuCyfFpptc6AxpzRPBjM/WOd51i3K4NMVbIzgAuav3dfD/APYm8DlqIJBuCQfMUgUkxOLRNmiKZKBBAAsrTobQ3vI53kEtoE6dmOmJaNL2ZxhRImkuQmoFG8K1GruHY6HSAmOTzq8zD5GLKZKkChUqu+XKoNsxzR5U42uLPUTtHMBxFUuaVp1enQx6JwbEpmpK00ClOxAzBVcxJ1DmPM5BYxr8BjkIlJSDlISlT0zFRegD2o1dowzLWivc9HwqeUHoPyiDDyQARuST6mAGB7TJQoSpimLAuaDWj+nzg3Lnj3hQelZRWxPipr9Y7LHOrrHFnm8g8dy0Aa9TGghywXvChjdYUAjx14khQopmbHIuPSOL+sdhQ4iEiJDChQ2BwCph0KFAhBLho5PWLYMKFHoY/tRwz+5nY73yrOW2ctW9OrB/IQoUWSdOIV+JVLVNMtE+woNo4cQr8Strm3ib/lXzrChQCHnFLJLqVzeKp5ta713jn2pdTmU5ABqagMwO7aR2FCYxIxKwQQpXuf38Sv8Akd44cSsAgKUB4qE3Yh/NgK9I7ChiYS7RLKcVOQklKHAyiiWDMGFGqfcxQTi13zqvm8R8Rd1efWFCiEay7Zw4hQNFKGtCbmpPukH0G0NhQo0RmNENeFCgEjP4/wDzFecVo5CjzZ/cz0odIRixL8YhQohlotYpRIclzG97KTCcMlySymqdNoUKMJFoKL8a4mmXHl+phQooGQNChQoYj//Z"/>
          <p:cNvSpPr>
            <a:spLocks noChangeAspect="1" noChangeArrowheads="1"/>
          </p:cNvSpPr>
          <p:nvPr/>
        </p:nvSpPr>
        <p:spPr bwMode="auto">
          <a:xfrm>
            <a:off x="63500" y="-1122363"/>
            <a:ext cx="2466975" cy="1847851"/>
          </a:xfrm>
          <a:prstGeom prst="rect">
            <a:avLst/>
          </a:prstGeom>
          <a:noFill/>
          <a:ln w="9525">
            <a:noFill/>
            <a:miter lim="800000"/>
            <a:headEnd/>
            <a:tailEnd/>
          </a:ln>
        </p:spPr>
        <p:txBody>
          <a:bodyPr/>
          <a:lstStyle/>
          <a:p>
            <a:pPr eaLnBrk="1" hangingPunct="1"/>
            <a:endParaRPr lang="en-US" altLang="en-US"/>
          </a:p>
        </p:txBody>
      </p:sp>
      <p:graphicFrame>
        <p:nvGraphicFramePr>
          <p:cNvPr id="6" name="Diagram 5"/>
          <p:cNvGraphicFramePr/>
          <p:nvPr>
            <p:extLst>
              <p:ext uri="{D42A27DB-BD31-4B8C-83A1-F6EECF244321}">
                <p14:modId xmlns:p14="http://schemas.microsoft.com/office/powerpoint/2010/main" val="3328683438"/>
              </p:ext>
            </p:extLst>
          </p:nvPr>
        </p:nvGraphicFramePr>
        <p:xfrm>
          <a:off x="409823" y="2908944"/>
          <a:ext cx="8280920" cy="223224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 name="圖片 3"/>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63500" y="362070"/>
            <a:ext cx="8972996" cy="2439720"/>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bodyPr>
          <a:lstStyle/>
          <a:p>
            <a:r>
              <a:rPr lang="en-US" altLang="zh-TW" dirty="0">
                <a:solidFill>
                  <a:srgbClr val="FF0000"/>
                </a:solidFill>
              </a:rPr>
              <a:t>Meeting R</a:t>
            </a:r>
            <a:r>
              <a:rPr lang="en-US" altLang="zh-TW" dirty="0" smtClean="0">
                <a:solidFill>
                  <a:srgbClr val="FF0000"/>
                </a:solidFill>
              </a:rPr>
              <a:t>oom Floor</a:t>
            </a:r>
            <a:endParaRPr lang="zh-TW" altLang="en-US" dirty="0">
              <a:solidFill>
                <a:srgbClr val="FF0000"/>
              </a:solidFill>
            </a:endParaRPr>
          </a:p>
        </p:txBody>
      </p:sp>
      <p:pic>
        <p:nvPicPr>
          <p:cNvPr id="4" name="圖片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40000" y="1340768"/>
            <a:ext cx="7264000" cy="5152000"/>
          </a:xfrm>
          <a:prstGeom prst="rect">
            <a:avLst/>
          </a:prstGeom>
        </p:spPr>
      </p:pic>
      <p:sp>
        <p:nvSpPr>
          <p:cNvPr id="3" name="投影片編號版面配置區 2"/>
          <p:cNvSpPr>
            <a:spLocks noGrp="1"/>
          </p:cNvSpPr>
          <p:nvPr>
            <p:ph type="sldNum" sz="quarter" idx="12"/>
          </p:nvPr>
        </p:nvSpPr>
        <p:spPr/>
        <p:txBody>
          <a:bodyPr/>
          <a:lstStyle/>
          <a:p>
            <a:pPr>
              <a:defRPr/>
            </a:pPr>
            <a:fld id="{23BE5C28-358F-4B16-A40E-E5431988C3A0}" type="slidenum">
              <a:rPr lang="en-GB" altLang="en-US" smtClean="0"/>
              <a:pPr>
                <a:defRPr/>
              </a:pPr>
              <a:t>10</a:t>
            </a:fld>
            <a:endParaRPr lang="en-GB" altLang="en-US"/>
          </a:p>
        </p:txBody>
      </p:sp>
    </p:spTree>
    <p:extLst>
      <p:ext uri="{BB962C8B-B14F-4D97-AF65-F5344CB8AC3E}">
        <p14:creationId xmlns:p14="http://schemas.microsoft.com/office/powerpoint/2010/main" val="114919757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14668" y="274638"/>
            <a:ext cx="8686800" cy="529079"/>
          </a:xfrm>
          <a:noFill/>
          <a:ln w="9525">
            <a:noFill/>
            <a:miter lim="800000"/>
            <a:headEnd/>
            <a:tailEnd/>
          </a:ln>
        </p:spPr>
        <p:txBody>
          <a:bodyPr vert="horz" wrap="square" lIns="91440" tIns="45720" rIns="91440" bIns="45720" numCol="1" anchor="ctr" anchorCtr="0" compatLnSpc="1">
            <a:prstTxWarp prst="textNoShape">
              <a:avLst/>
            </a:prstTxWarp>
          </a:bodyPr>
          <a:lstStyle/>
          <a:p>
            <a:r>
              <a:rPr lang="en-US" altLang="zh-TW" dirty="0">
                <a:solidFill>
                  <a:srgbClr val="FF0000"/>
                </a:solidFill>
              </a:rPr>
              <a:t>Restaurant / Snack Information </a:t>
            </a:r>
            <a:endParaRPr lang="zh-TW" altLang="en-US" dirty="0">
              <a:solidFill>
                <a:srgbClr val="FF0000"/>
              </a:solidFill>
            </a:endParaRPr>
          </a:p>
        </p:txBody>
      </p:sp>
      <p:sp>
        <p:nvSpPr>
          <p:cNvPr id="5" name="內容版面配置區 4"/>
          <p:cNvSpPr>
            <a:spLocks noGrp="1"/>
          </p:cNvSpPr>
          <p:nvPr>
            <p:ph sz="half" idx="2"/>
          </p:nvPr>
        </p:nvSpPr>
        <p:spPr>
          <a:xfrm>
            <a:off x="300250" y="803717"/>
            <a:ext cx="8400197" cy="1187356"/>
          </a:xfrm>
        </p:spPr>
        <p:txBody>
          <a:bodyPr/>
          <a:lstStyle/>
          <a:p>
            <a:r>
              <a:rPr lang="en-US" altLang="zh-TW" sz="2400" b="0" dirty="0" err="1" smtClean="0">
                <a:latin typeface="+mj-lt"/>
              </a:rPr>
              <a:t>Yancheng</a:t>
            </a:r>
            <a:r>
              <a:rPr lang="en-US" altLang="zh-TW" sz="2400" b="0" dirty="0" smtClean="0">
                <a:latin typeface="+mj-lt"/>
              </a:rPr>
              <a:t>(</a:t>
            </a:r>
            <a:r>
              <a:rPr lang="zh-TW" altLang="en-US" sz="2400" dirty="0"/>
              <a:t>鹽</a:t>
            </a:r>
            <a:r>
              <a:rPr lang="zh-TW" altLang="en-US" sz="2400" dirty="0" smtClean="0"/>
              <a:t>埕</a:t>
            </a:r>
            <a:r>
              <a:rPr lang="en-US" altLang="zh-TW" sz="2400" dirty="0" smtClean="0"/>
              <a:t>, O2</a:t>
            </a:r>
            <a:r>
              <a:rPr lang="en-US" altLang="zh-TW" sz="2400" b="0" dirty="0" smtClean="0">
                <a:latin typeface="+mj-lt"/>
              </a:rPr>
              <a:t>) was the most prosperous district during the early times of </a:t>
            </a:r>
            <a:r>
              <a:rPr lang="en-GB" altLang="zh-TW" sz="2400" b="0" dirty="0">
                <a:latin typeface="+mj-lt"/>
              </a:rPr>
              <a:t>Kaohsiung</a:t>
            </a:r>
            <a:r>
              <a:rPr lang="en-US" altLang="zh-TW" sz="2400" b="0" dirty="0" smtClean="0">
                <a:latin typeface="+mj-lt"/>
              </a:rPr>
              <a:t>. There are plenty of choices for snacks, rice cake, noodles, fruit ice, almond tea and so on.</a:t>
            </a:r>
          </a:p>
          <a:p>
            <a:pPr marL="0" indent="0">
              <a:buNone/>
            </a:pPr>
            <a:endParaRPr lang="en-US" altLang="zh-TW" sz="2400" dirty="0" smtClean="0">
              <a:latin typeface="+mj-lt"/>
            </a:endParaRPr>
          </a:p>
          <a:p>
            <a:endParaRPr lang="en-US" altLang="zh-TW" sz="2400" dirty="0" smtClean="0">
              <a:latin typeface="+mj-lt"/>
            </a:endParaRPr>
          </a:p>
          <a:p>
            <a:pPr marL="0" indent="0">
              <a:buNone/>
            </a:pPr>
            <a:endParaRPr lang="zh-TW" altLang="en-US" sz="2400" dirty="0">
              <a:latin typeface="+mj-lt"/>
            </a:endParaRPr>
          </a:p>
        </p:txBody>
      </p:sp>
      <p:pic>
        <p:nvPicPr>
          <p:cNvPr id="10244" name="Picture 4"/>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149391" y="1991073"/>
            <a:ext cx="6222810" cy="41777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文字方塊 7"/>
          <p:cNvSpPr txBox="1"/>
          <p:nvPr/>
        </p:nvSpPr>
        <p:spPr>
          <a:xfrm>
            <a:off x="6401676" y="1936018"/>
            <a:ext cx="2699792" cy="4326339"/>
          </a:xfrm>
          <a:prstGeom prst="rect">
            <a:avLst/>
          </a:prstGeom>
          <a:noFill/>
        </p:spPr>
        <p:txBody>
          <a:bodyPr wrap="none" rtlCol="0">
            <a:noAutofit/>
          </a:bodyPr>
          <a:lstStyle/>
          <a:p>
            <a:pPr>
              <a:lnSpc>
                <a:spcPts val="2200"/>
              </a:lnSpc>
            </a:pPr>
            <a:r>
              <a:rPr lang="en-US" altLang="zh-TW" sz="1600" b="1" dirty="0"/>
              <a:t>1. Noodles </a:t>
            </a:r>
          </a:p>
          <a:p>
            <a:pPr>
              <a:lnSpc>
                <a:spcPts val="2200"/>
              </a:lnSpc>
            </a:pPr>
            <a:r>
              <a:rPr lang="en-US" altLang="zh-TW" sz="1600" b="1" dirty="0"/>
              <a:t>2. </a:t>
            </a:r>
            <a:r>
              <a:rPr lang="en-US" altLang="zh-TW" sz="1600" b="1" dirty="0" smtClean="0"/>
              <a:t>Rice </a:t>
            </a:r>
            <a:r>
              <a:rPr lang="en-US" altLang="zh-TW" sz="1600" b="1" dirty="0"/>
              <a:t>noodles</a:t>
            </a:r>
          </a:p>
          <a:p>
            <a:pPr>
              <a:lnSpc>
                <a:spcPts val="2200"/>
              </a:lnSpc>
            </a:pPr>
            <a:r>
              <a:rPr lang="en-US" altLang="zh-TW" sz="1600" b="1" dirty="0" smtClean="0"/>
              <a:t>3. Rice </a:t>
            </a:r>
            <a:r>
              <a:rPr lang="en-US" altLang="zh-TW" sz="1600" b="1" dirty="0"/>
              <a:t>Cake</a:t>
            </a:r>
          </a:p>
          <a:p>
            <a:pPr>
              <a:lnSpc>
                <a:spcPts val="2200"/>
              </a:lnSpc>
            </a:pPr>
            <a:r>
              <a:rPr lang="en-US" altLang="zh-TW" sz="1600" b="1" dirty="0" smtClean="0"/>
              <a:t>4. McDonald’s</a:t>
            </a:r>
            <a:endParaRPr lang="en-US" altLang="zh-TW" sz="1600" b="1" dirty="0"/>
          </a:p>
          <a:p>
            <a:pPr>
              <a:lnSpc>
                <a:spcPts val="2200"/>
              </a:lnSpc>
            </a:pPr>
            <a:r>
              <a:rPr lang="en-US" altLang="zh-TW" sz="1600" b="1" dirty="0" smtClean="0"/>
              <a:t>5. Milk </a:t>
            </a:r>
            <a:r>
              <a:rPr lang="en-US" altLang="zh-TW" sz="1600" b="1" dirty="0"/>
              <a:t>tea shop</a:t>
            </a:r>
          </a:p>
          <a:p>
            <a:pPr>
              <a:lnSpc>
                <a:spcPts val="2200"/>
              </a:lnSpc>
            </a:pPr>
            <a:r>
              <a:rPr lang="en-US" altLang="zh-TW" sz="1600" b="1" dirty="0" smtClean="0"/>
              <a:t>6. Wonton </a:t>
            </a:r>
            <a:r>
              <a:rPr lang="en-US" altLang="zh-TW" sz="1600" b="1" dirty="0"/>
              <a:t>soup</a:t>
            </a:r>
          </a:p>
          <a:p>
            <a:pPr>
              <a:lnSpc>
                <a:spcPts val="2200"/>
              </a:lnSpc>
            </a:pPr>
            <a:r>
              <a:rPr lang="en-US" altLang="zh-TW" sz="1600" b="1" dirty="0" smtClean="0"/>
              <a:t>7. Korean </a:t>
            </a:r>
            <a:r>
              <a:rPr lang="en-US" altLang="zh-TW" sz="1600" b="1" dirty="0"/>
              <a:t>Restaurant </a:t>
            </a:r>
          </a:p>
          <a:p>
            <a:pPr>
              <a:lnSpc>
                <a:spcPts val="2200"/>
              </a:lnSpc>
            </a:pPr>
            <a:r>
              <a:rPr lang="en-US" altLang="zh-TW" sz="1600" b="1" dirty="0" smtClean="0"/>
              <a:t>8. Fruit </a:t>
            </a:r>
            <a:r>
              <a:rPr lang="en-US" altLang="zh-TW" sz="1600" b="1" dirty="0"/>
              <a:t>Ice</a:t>
            </a:r>
          </a:p>
          <a:p>
            <a:pPr>
              <a:lnSpc>
                <a:spcPts val="2200"/>
              </a:lnSpc>
            </a:pPr>
            <a:r>
              <a:rPr lang="en-US" altLang="zh-TW" sz="1600" b="1" dirty="0" smtClean="0"/>
              <a:t>9. Tofu Pudding</a:t>
            </a:r>
            <a:endParaRPr lang="en-US" altLang="zh-TW" sz="1600" b="1" dirty="0"/>
          </a:p>
          <a:p>
            <a:pPr>
              <a:lnSpc>
                <a:spcPts val="2200"/>
              </a:lnSpc>
            </a:pPr>
            <a:r>
              <a:rPr lang="en-US" altLang="zh-TW" sz="1600" b="1" dirty="0" smtClean="0"/>
              <a:t>10. Japanese </a:t>
            </a:r>
            <a:r>
              <a:rPr lang="en-US" altLang="zh-TW" sz="1600" b="1" dirty="0"/>
              <a:t>Restaurant </a:t>
            </a:r>
          </a:p>
          <a:p>
            <a:pPr>
              <a:lnSpc>
                <a:spcPts val="2200"/>
              </a:lnSpc>
            </a:pPr>
            <a:r>
              <a:rPr lang="en-US" altLang="zh-TW" sz="1600" b="1" dirty="0" smtClean="0"/>
              <a:t>11. Dumplings </a:t>
            </a:r>
            <a:endParaRPr lang="en-US" altLang="zh-TW" sz="1600" b="1" dirty="0"/>
          </a:p>
          <a:p>
            <a:pPr>
              <a:lnSpc>
                <a:spcPts val="2200"/>
              </a:lnSpc>
            </a:pPr>
            <a:r>
              <a:rPr lang="en-US" altLang="zh-TW" sz="1600" b="1" dirty="0" smtClean="0"/>
              <a:t>12. Duck Noodles</a:t>
            </a:r>
          </a:p>
          <a:p>
            <a:pPr>
              <a:lnSpc>
                <a:spcPts val="2200"/>
              </a:lnSpc>
            </a:pPr>
            <a:r>
              <a:rPr lang="en-US" altLang="zh-TW" sz="1600" b="1" dirty="0" smtClean="0"/>
              <a:t>13. 50-Bubble </a:t>
            </a:r>
            <a:r>
              <a:rPr lang="en-US" altLang="zh-TW" sz="1600" b="1" dirty="0"/>
              <a:t>tea shop</a:t>
            </a:r>
          </a:p>
          <a:p>
            <a:pPr>
              <a:lnSpc>
                <a:spcPts val="2200"/>
              </a:lnSpc>
            </a:pPr>
            <a:r>
              <a:rPr lang="en-US" altLang="zh-TW" sz="1600" b="1" dirty="0" smtClean="0"/>
              <a:t>14. Vegetarian </a:t>
            </a:r>
            <a:r>
              <a:rPr lang="en-US" altLang="zh-TW" sz="1600" b="1" dirty="0"/>
              <a:t>Restaurant</a:t>
            </a:r>
          </a:p>
          <a:p>
            <a:pPr>
              <a:lnSpc>
                <a:spcPts val="2200"/>
              </a:lnSpc>
            </a:pPr>
            <a:r>
              <a:rPr lang="en-US" altLang="zh-TW" sz="1600" b="1" dirty="0" smtClean="0"/>
              <a:t>15. Convenience </a:t>
            </a:r>
            <a:r>
              <a:rPr lang="en-US" altLang="zh-TW" sz="1600" b="1" dirty="0"/>
              <a:t>stores</a:t>
            </a:r>
          </a:p>
        </p:txBody>
      </p:sp>
      <p:sp>
        <p:nvSpPr>
          <p:cNvPr id="3" name="矩形 2"/>
          <p:cNvSpPr/>
          <p:nvPr/>
        </p:nvSpPr>
        <p:spPr>
          <a:xfrm>
            <a:off x="755576" y="6135828"/>
            <a:ext cx="7848872" cy="646331"/>
          </a:xfrm>
          <a:prstGeom prst="rect">
            <a:avLst/>
          </a:prstGeom>
        </p:spPr>
        <p:txBody>
          <a:bodyPr wrap="square">
            <a:spAutoFit/>
          </a:bodyPr>
          <a:lstStyle/>
          <a:p>
            <a:r>
              <a:rPr lang="en-US" altLang="zh-TW" u="sng" dirty="0"/>
              <a:t>Or check </a:t>
            </a:r>
            <a:r>
              <a:rPr lang="zh-TW" altLang="en-US" dirty="0"/>
              <a:t>https://www.google.com.tw/maps/@22.6255025,120.2872379,18z?hl=en</a:t>
            </a:r>
          </a:p>
        </p:txBody>
      </p:sp>
      <p:sp>
        <p:nvSpPr>
          <p:cNvPr id="4" name="投影片編號版面配置區 3"/>
          <p:cNvSpPr>
            <a:spLocks noGrp="1"/>
          </p:cNvSpPr>
          <p:nvPr>
            <p:ph type="sldNum" sz="quarter" idx="12"/>
          </p:nvPr>
        </p:nvSpPr>
        <p:spPr/>
        <p:txBody>
          <a:bodyPr/>
          <a:lstStyle/>
          <a:p>
            <a:pPr>
              <a:defRPr/>
            </a:pPr>
            <a:fld id="{09E77ABC-19EF-4563-A403-2DC53812C18D}" type="slidenum">
              <a:rPr lang="en-GB" altLang="en-US" smtClean="0"/>
              <a:pPr>
                <a:defRPr/>
              </a:pPr>
              <a:t>11</a:t>
            </a:fld>
            <a:endParaRPr lang="en-GB" altLang="en-US"/>
          </a:p>
        </p:txBody>
      </p:sp>
    </p:spTree>
    <p:extLst>
      <p:ext uri="{BB962C8B-B14F-4D97-AF65-F5344CB8AC3E}">
        <p14:creationId xmlns:p14="http://schemas.microsoft.com/office/powerpoint/2010/main" val="89790978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圖片說明"/>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595292" y="1466782"/>
            <a:ext cx="2318488" cy="1224136"/>
          </a:xfrm>
          <a:prstGeom prst="rect">
            <a:avLst/>
          </a:prstGeom>
          <a:noFill/>
          <a:extLst>
            <a:ext uri="{909E8E84-426E-40DD-AFC4-6F175D3DCCD1}">
              <a14:hiddenFill xmlns:a14="http://schemas.microsoft.com/office/drawing/2010/main">
                <a:solidFill>
                  <a:srgbClr val="FFFFFF"/>
                </a:solidFill>
              </a14:hiddenFill>
            </a:ext>
          </a:extLst>
        </p:spPr>
      </p:pic>
      <p:sp>
        <p:nvSpPr>
          <p:cNvPr id="2" name="標題 1"/>
          <p:cNvSpPr>
            <a:spLocks noGrp="1"/>
          </p:cNvSpPr>
          <p:nvPr>
            <p:ph type="title"/>
          </p:nvPr>
        </p:nvSpPr>
        <p:spPr>
          <a:xfrm>
            <a:off x="457200" y="58614"/>
            <a:ext cx="8229600" cy="922114"/>
          </a:xfrm>
          <a:noFill/>
          <a:ln w="9525">
            <a:noFill/>
            <a:miter lim="800000"/>
            <a:headEnd/>
            <a:tailEnd/>
          </a:ln>
        </p:spPr>
        <p:txBody>
          <a:bodyPr vert="horz" wrap="square" lIns="91440" tIns="45720" rIns="91440" bIns="45720" numCol="1" anchor="ctr" anchorCtr="0" compatLnSpc="1">
            <a:prstTxWarp prst="textNoShape">
              <a:avLst/>
            </a:prstTxWarp>
          </a:bodyPr>
          <a:lstStyle/>
          <a:p>
            <a:r>
              <a:rPr lang="en-US" altLang="zh-TW" dirty="0">
                <a:solidFill>
                  <a:srgbClr val="FF0000"/>
                </a:solidFill>
              </a:rPr>
              <a:t>Additional Useful Information</a:t>
            </a:r>
            <a:endParaRPr lang="zh-TW" altLang="en-US" dirty="0">
              <a:solidFill>
                <a:srgbClr val="FF0000"/>
              </a:solidFill>
            </a:endParaRPr>
          </a:p>
        </p:txBody>
      </p:sp>
      <p:sp>
        <p:nvSpPr>
          <p:cNvPr id="3" name="內容版面配置區 2"/>
          <p:cNvSpPr>
            <a:spLocks noGrp="1"/>
          </p:cNvSpPr>
          <p:nvPr>
            <p:ph idx="1"/>
          </p:nvPr>
        </p:nvSpPr>
        <p:spPr>
          <a:xfrm>
            <a:off x="457200" y="980728"/>
            <a:ext cx="5338936" cy="5544616"/>
          </a:xfrm>
        </p:spPr>
        <p:txBody>
          <a:bodyPr/>
          <a:lstStyle/>
          <a:p>
            <a:r>
              <a:rPr lang="en-US" altLang="zh-TW" sz="2800" dirty="0" smtClean="0"/>
              <a:t>Transportation</a:t>
            </a:r>
          </a:p>
          <a:p>
            <a:pPr lvl="1"/>
            <a:r>
              <a:rPr lang="en-US" altLang="zh-TW" sz="2000" dirty="0"/>
              <a:t>Shuttle Bus from Ambassador </a:t>
            </a:r>
            <a:r>
              <a:rPr lang="en-US" altLang="zh-TW" sz="2000" dirty="0" smtClean="0"/>
              <a:t>Hotel (</a:t>
            </a:r>
            <a:r>
              <a:rPr lang="zh-TW" altLang="en-US" sz="2000" dirty="0" smtClean="0"/>
              <a:t>國賓飯店</a:t>
            </a:r>
            <a:r>
              <a:rPr lang="en-US" altLang="zh-TW" sz="2000" dirty="0" smtClean="0"/>
              <a:t>) </a:t>
            </a:r>
            <a:r>
              <a:rPr lang="en-US" altLang="zh-TW" sz="2000" dirty="0"/>
              <a:t>to ICCK</a:t>
            </a:r>
          </a:p>
          <a:p>
            <a:pPr lvl="2">
              <a:spcBef>
                <a:spcPts val="0"/>
              </a:spcBef>
            </a:pPr>
            <a:r>
              <a:rPr lang="en-US" altLang="zh-TW" sz="1800" dirty="0" smtClean="0">
                <a:solidFill>
                  <a:srgbClr val="FF0000"/>
                </a:solidFill>
              </a:rPr>
              <a:t>10/10: 8:30, 8:40, 8:50</a:t>
            </a:r>
          </a:p>
          <a:p>
            <a:pPr lvl="2">
              <a:spcBef>
                <a:spcPts val="0"/>
              </a:spcBef>
            </a:pPr>
            <a:r>
              <a:rPr lang="en-US" altLang="zh-TW" sz="1800" dirty="0" smtClean="0">
                <a:solidFill>
                  <a:srgbClr val="FF0000"/>
                </a:solidFill>
              </a:rPr>
              <a:t>10/11~10/14 8:00, 8:10, 8:20</a:t>
            </a:r>
            <a:endParaRPr lang="en-US" altLang="zh-TW" sz="2000" dirty="0" smtClean="0">
              <a:solidFill>
                <a:srgbClr val="FF0000"/>
              </a:solidFill>
            </a:endParaRPr>
          </a:p>
          <a:p>
            <a:pPr lvl="1"/>
            <a:r>
              <a:rPr lang="en-US" altLang="zh-TW" sz="2000" dirty="0" smtClean="0"/>
              <a:t>Taiwan </a:t>
            </a:r>
            <a:r>
              <a:rPr lang="en-US" altLang="zh-TW" sz="2000" dirty="0"/>
              <a:t>High Speed Rail </a:t>
            </a:r>
            <a:r>
              <a:rPr lang="en-US" altLang="zh-TW" sz="2000" dirty="0">
                <a:hlinkClick r:id="rId3"/>
              </a:rPr>
              <a:t>http://</a:t>
            </a:r>
            <a:r>
              <a:rPr lang="en-US" altLang="zh-TW" sz="2000" dirty="0" smtClean="0">
                <a:hlinkClick r:id="rId3"/>
              </a:rPr>
              <a:t>www.thsrc.com.tw/index_en.html?force=1</a:t>
            </a:r>
            <a:endParaRPr lang="en-US" altLang="zh-TW" sz="2000" dirty="0" smtClean="0"/>
          </a:p>
          <a:p>
            <a:r>
              <a:rPr lang="en-US" altLang="zh-TW" sz="2800" dirty="0" smtClean="0"/>
              <a:t>Dinner &amp; Shopping</a:t>
            </a:r>
          </a:p>
          <a:p>
            <a:pPr lvl="1"/>
            <a:r>
              <a:rPr lang="en-US" altLang="zh-TW" sz="2000" dirty="0" err="1"/>
              <a:t>Liuhe</a:t>
            </a:r>
            <a:r>
              <a:rPr lang="en-US" altLang="zh-TW" sz="2000" dirty="0"/>
              <a:t> Night </a:t>
            </a:r>
            <a:r>
              <a:rPr lang="en-US" altLang="zh-TW" sz="2000" dirty="0" smtClean="0"/>
              <a:t>Market-Metro O5/R10 station</a:t>
            </a:r>
          </a:p>
          <a:p>
            <a:pPr lvl="1"/>
            <a:r>
              <a:rPr lang="en-US" altLang="zh-TW" sz="2000" dirty="0" err="1" smtClean="0"/>
              <a:t>Shikuchan</a:t>
            </a:r>
            <a:r>
              <a:rPr lang="en-US" altLang="zh-TW" sz="2000" dirty="0" smtClean="0"/>
              <a:t> </a:t>
            </a:r>
            <a:r>
              <a:rPr lang="en-US" altLang="zh-TW" sz="2000" dirty="0"/>
              <a:t>Commercial </a:t>
            </a:r>
            <a:r>
              <a:rPr lang="en-US" altLang="zh-TW" sz="2000" dirty="0" smtClean="0"/>
              <a:t>District-Metro R9 station Exit 2</a:t>
            </a:r>
          </a:p>
          <a:p>
            <a:pPr lvl="1"/>
            <a:r>
              <a:rPr lang="en-US" altLang="zh-TW" sz="2000" dirty="0" err="1" smtClean="0"/>
              <a:t>Sanduo</a:t>
            </a:r>
            <a:r>
              <a:rPr lang="en-US" altLang="zh-TW" sz="2000" dirty="0" smtClean="0"/>
              <a:t> Shopping District-Metro R8 station</a:t>
            </a:r>
          </a:p>
          <a:p>
            <a:pPr lvl="2"/>
            <a:r>
              <a:rPr lang="en-US" altLang="zh-TW" sz="1800" dirty="0"/>
              <a:t>Far Eastern Department Store (MEGA)</a:t>
            </a:r>
          </a:p>
          <a:p>
            <a:pPr lvl="2"/>
            <a:r>
              <a:rPr lang="en-US" altLang="zh-TW" sz="1800" dirty="0"/>
              <a:t>Pacific Sogo Department </a:t>
            </a:r>
            <a:r>
              <a:rPr lang="en-US" altLang="zh-TW" sz="1800" dirty="0" smtClean="0"/>
              <a:t>Store</a:t>
            </a:r>
            <a:endParaRPr lang="en-US" altLang="zh-TW" sz="2800" dirty="0" smtClean="0"/>
          </a:p>
          <a:p>
            <a:pPr lvl="1"/>
            <a:r>
              <a:rPr lang="en-US" altLang="zh-TW" sz="2000" dirty="0"/>
              <a:t>Dream-mall Shopping Mall-Metro C5 station</a:t>
            </a:r>
          </a:p>
        </p:txBody>
      </p:sp>
      <p:pic>
        <p:nvPicPr>
          <p:cNvPr id="4" name="圖片 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281349" y="2978950"/>
            <a:ext cx="2405451" cy="1674186"/>
          </a:xfrm>
          <a:prstGeom prst="rect">
            <a:avLst/>
          </a:prstGeom>
        </p:spPr>
      </p:pic>
      <p:pic>
        <p:nvPicPr>
          <p:cNvPr id="5" name="圖片 4"/>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940152" y="4914950"/>
            <a:ext cx="2592288" cy="1656184"/>
          </a:xfrm>
          <a:prstGeom prst="rect">
            <a:avLst/>
          </a:prstGeom>
        </p:spPr>
      </p:pic>
      <p:sp>
        <p:nvSpPr>
          <p:cNvPr id="6" name="投影片編號版面配置區 5"/>
          <p:cNvSpPr>
            <a:spLocks noGrp="1"/>
          </p:cNvSpPr>
          <p:nvPr>
            <p:ph type="sldNum" sz="quarter" idx="12"/>
          </p:nvPr>
        </p:nvSpPr>
        <p:spPr/>
        <p:txBody>
          <a:bodyPr/>
          <a:lstStyle/>
          <a:p>
            <a:pPr>
              <a:defRPr/>
            </a:pPr>
            <a:fld id="{23BE5C28-358F-4B16-A40E-E5431988C3A0}" type="slidenum">
              <a:rPr lang="en-GB" altLang="en-US" smtClean="0"/>
              <a:pPr>
                <a:defRPr/>
              </a:pPr>
              <a:t>12</a:t>
            </a:fld>
            <a:endParaRPr lang="en-GB" altLang="en-US"/>
          </a:p>
        </p:txBody>
      </p:sp>
    </p:spTree>
    <p:extLst>
      <p:ext uri="{BB962C8B-B14F-4D97-AF65-F5344CB8AC3E}">
        <p14:creationId xmlns:p14="http://schemas.microsoft.com/office/powerpoint/2010/main" val="30836880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9"/>
            <a:ext cx="8229600" cy="778098"/>
          </a:xfrm>
          <a:noFill/>
          <a:ln w="9525">
            <a:noFill/>
            <a:miter lim="800000"/>
            <a:headEnd/>
            <a:tailEnd/>
          </a:ln>
        </p:spPr>
        <p:txBody>
          <a:bodyPr vert="horz" wrap="square" lIns="91440" tIns="45720" rIns="91440" bIns="45720" numCol="1" anchor="ctr" anchorCtr="0" compatLnSpc="1">
            <a:prstTxWarp prst="textNoShape">
              <a:avLst/>
            </a:prstTxWarp>
          </a:bodyPr>
          <a:lstStyle/>
          <a:p>
            <a:r>
              <a:rPr lang="en-US" altLang="zh-TW" dirty="0">
                <a:solidFill>
                  <a:srgbClr val="FF0000"/>
                </a:solidFill>
              </a:rPr>
              <a:t>Travel Information </a:t>
            </a:r>
            <a:endParaRPr lang="zh-TW" altLang="en-US" dirty="0">
              <a:solidFill>
                <a:srgbClr val="FF0000"/>
              </a:solidFill>
            </a:endParaRPr>
          </a:p>
        </p:txBody>
      </p:sp>
      <p:sp>
        <p:nvSpPr>
          <p:cNvPr id="3" name="內容版面配置區 2"/>
          <p:cNvSpPr>
            <a:spLocks noGrp="1"/>
          </p:cNvSpPr>
          <p:nvPr>
            <p:ph sz="half" idx="1"/>
          </p:nvPr>
        </p:nvSpPr>
        <p:spPr>
          <a:xfrm>
            <a:off x="457199" y="1052736"/>
            <a:ext cx="8291265" cy="2381580"/>
          </a:xfrm>
        </p:spPr>
        <p:txBody>
          <a:bodyPr/>
          <a:lstStyle/>
          <a:p>
            <a:r>
              <a:rPr lang="en-US" altLang="zh-TW" sz="2400" dirty="0"/>
              <a:t>Kaohsiung </a:t>
            </a:r>
            <a:r>
              <a:rPr lang="en-US" altLang="zh-TW" sz="2400" dirty="0" smtClean="0"/>
              <a:t>Traveling (</a:t>
            </a:r>
            <a:r>
              <a:rPr lang="en-US" altLang="zh-TW" sz="1800" dirty="0" smtClean="0">
                <a:hlinkClick r:id="rId2"/>
              </a:rPr>
              <a:t>http</a:t>
            </a:r>
            <a:r>
              <a:rPr lang="en-US" altLang="zh-TW" sz="1800" dirty="0">
                <a:hlinkClick r:id="rId2"/>
              </a:rPr>
              <a:t>://khh.travel/?</a:t>
            </a:r>
            <a:r>
              <a:rPr lang="en-US" altLang="zh-TW" sz="1800" dirty="0" smtClean="0">
                <a:hlinkClick r:id="rId2"/>
              </a:rPr>
              <a:t>l=2</a:t>
            </a:r>
            <a:r>
              <a:rPr lang="en-US" altLang="zh-TW" sz="1800" dirty="0" smtClean="0"/>
              <a:t>)</a:t>
            </a:r>
            <a:endParaRPr lang="en-US" altLang="zh-TW" dirty="0">
              <a:latin typeface="+mj-lt"/>
            </a:endParaRPr>
          </a:p>
          <a:p>
            <a:pPr lvl="1"/>
            <a:r>
              <a:rPr lang="en-US" altLang="zh-TW" sz="2000" dirty="0" smtClean="0"/>
              <a:t>Download Kaohsiung </a:t>
            </a:r>
            <a:r>
              <a:rPr lang="en-US" altLang="zh-TW" sz="2000" dirty="0"/>
              <a:t>Tourism E-Pamphlet:</a:t>
            </a:r>
          </a:p>
          <a:p>
            <a:pPr marL="0" indent="0">
              <a:buNone/>
            </a:pPr>
            <a:r>
              <a:rPr lang="en-US" altLang="zh-TW" sz="2000" dirty="0">
                <a:latin typeface="+mj-lt"/>
                <a:hlinkClick r:id="rId3"/>
              </a:rPr>
              <a:t>http://</a:t>
            </a:r>
            <a:r>
              <a:rPr lang="en-US" altLang="zh-TW" sz="2000" dirty="0" smtClean="0">
                <a:latin typeface="+mj-lt"/>
                <a:hlinkClick r:id="rId3"/>
              </a:rPr>
              <a:t>khh.travel/Attachments/201604/Kaohsiung%20Tourism%20Pamphlet_7692.pdf</a:t>
            </a:r>
            <a:endParaRPr lang="en-US" altLang="zh-TW" sz="2000" dirty="0" smtClean="0">
              <a:latin typeface="+mj-lt"/>
            </a:endParaRPr>
          </a:p>
          <a:p>
            <a:pPr marL="0" indent="0">
              <a:buNone/>
            </a:pPr>
            <a:endParaRPr lang="en-US" altLang="zh-TW" dirty="0">
              <a:latin typeface="+mj-lt"/>
            </a:endParaRPr>
          </a:p>
          <a:p>
            <a:pPr marL="0" indent="0">
              <a:buNone/>
            </a:pPr>
            <a:endParaRPr lang="en-US" altLang="zh-TW" dirty="0" smtClean="0">
              <a:latin typeface="+mj-lt"/>
            </a:endParaRPr>
          </a:p>
          <a:p>
            <a:endParaRPr lang="zh-TW" altLang="en-US" dirty="0">
              <a:latin typeface="+mj-lt"/>
            </a:endParaRPr>
          </a:p>
        </p:txBody>
      </p:sp>
      <p:sp>
        <p:nvSpPr>
          <p:cNvPr id="5" name="內容版面配置區 4"/>
          <p:cNvSpPr>
            <a:spLocks noGrp="1"/>
          </p:cNvSpPr>
          <p:nvPr>
            <p:ph sz="half" idx="2"/>
          </p:nvPr>
        </p:nvSpPr>
        <p:spPr>
          <a:xfrm>
            <a:off x="467544" y="4150259"/>
            <a:ext cx="8133907" cy="2400576"/>
          </a:xfrm>
        </p:spPr>
        <p:txBody>
          <a:bodyPr/>
          <a:lstStyle/>
          <a:p>
            <a:r>
              <a:rPr lang="en-US" altLang="zh-TW" sz="2400" dirty="0" smtClean="0"/>
              <a:t>App-Tour </a:t>
            </a:r>
            <a:r>
              <a:rPr lang="en-US" altLang="zh-TW" sz="2400" dirty="0"/>
              <a:t>Taiwan English</a:t>
            </a:r>
          </a:p>
          <a:p>
            <a:endParaRPr lang="en-US" altLang="zh-TW" dirty="0">
              <a:latin typeface="+mj-lt"/>
            </a:endParaRPr>
          </a:p>
          <a:p>
            <a:pPr marL="0" indent="0">
              <a:buNone/>
            </a:pPr>
            <a:r>
              <a:rPr lang="en-US" altLang="zh-TW" dirty="0" smtClean="0">
                <a:solidFill>
                  <a:schemeClr val="tx1"/>
                </a:solidFill>
                <a:latin typeface="+mj-lt"/>
              </a:rPr>
              <a:t>                              </a:t>
            </a:r>
          </a:p>
          <a:p>
            <a:pPr marL="0" indent="0">
              <a:buNone/>
            </a:pPr>
            <a:endParaRPr lang="en-US" altLang="zh-TW" dirty="0">
              <a:solidFill>
                <a:schemeClr val="tx1"/>
              </a:solidFill>
              <a:latin typeface="+mj-lt"/>
            </a:endParaRPr>
          </a:p>
          <a:p>
            <a:pPr marL="0" indent="0">
              <a:buNone/>
            </a:pPr>
            <a:r>
              <a:rPr lang="en-US" altLang="zh-TW" dirty="0" smtClean="0">
                <a:solidFill>
                  <a:schemeClr val="tx1"/>
                </a:solidFill>
                <a:latin typeface="+mj-lt"/>
              </a:rPr>
              <a:t>              </a:t>
            </a:r>
          </a:p>
          <a:p>
            <a:pPr marL="0" indent="0">
              <a:buNone/>
            </a:pPr>
            <a:r>
              <a:rPr lang="en-US" altLang="zh-TW" dirty="0" smtClean="0">
                <a:solidFill>
                  <a:schemeClr val="tx1"/>
                </a:solidFill>
                <a:latin typeface="+mj-lt"/>
              </a:rPr>
              <a:t>                  </a:t>
            </a:r>
            <a:endParaRPr lang="zh-TW" altLang="en-US" dirty="0">
              <a:latin typeface="+mj-lt"/>
            </a:endParaRPr>
          </a:p>
        </p:txBody>
      </p:sp>
      <p:pic>
        <p:nvPicPr>
          <p:cNvPr id="7170"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683663" y="2377754"/>
            <a:ext cx="1648627" cy="15462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a:hlinkClick r:id="rId5"/>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97842" y="4610058"/>
            <a:ext cx="1743075" cy="1714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2" descr="C:\Users\Emily\Downloads\160905132429.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757876" y="4610058"/>
            <a:ext cx="1714500" cy="17145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3" descr="C:\Users\Emily\AppData\Local\Microsoft\Windows\Temporary Internet Files\Content.IE5\KI6Z9WBY\160905132553.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665812" y="4538531"/>
            <a:ext cx="1714500" cy="1714500"/>
          </a:xfrm>
          <a:prstGeom prst="rect">
            <a:avLst/>
          </a:prstGeom>
          <a:noFill/>
          <a:extLst>
            <a:ext uri="{909E8E84-426E-40DD-AFC4-6F175D3DCCD1}">
              <a14:hiddenFill xmlns:a14="http://schemas.microsoft.com/office/drawing/2010/main">
                <a:solidFill>
                  <a:srgbClr val="FFFFFF"/>
                </a:solidFill>
              </a14:hiddenFill>
            </a:ext>
          </a:extLst>
        </p:spPr>
      </p:pic>
      <p:pic>
        <p:nvPicPr>
          <p:cNvPr id="7171" name="Picture 3" descr="C:\Users\Emily\AppData\Local\Microsoft\Windows\Temporary Internet Files\Content.IE5\65WF2PDR\160905133330.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519827" y="2243526"/>
            <a:ext cx="1714500" cy="1714500"/>
          </a:xfrm>
          <a:prstGeom prst="rect">
            <a:avLst/>
          </a:prstGeom>
          <a:noFill/>
          <a:extLst>
            <a:ext uri="{909E8E84-426E-40DD-AFC4-6F175D3DCCD1}">
              <a14:hiddenFill xmlns:a14="http://schemas.microsoft.com/office/drawing/2010/main">
                <a:solidFill>
                  <a:srgbClr val="FFFFFF"/>
                </a:solidFill>
              </a14:hiddenFill>
            </a:ext>
          </a:extLst>
        </p:spPr>
      </p:pic>
      <p:sp>
        <p:nvSpPr>
          <p:cNvPr id="6" name="文字方塊 5"/>
          <p:cNvSpPr txBox="1"/>
          <p:nvPr/>
        </p:nvSpPr>
        <p:spPr>
          <a:xfrm>
            <a:off x="4286455" y="6253031"/>
            <a:ext cx="657342" cy="369332"/>
          </a:xfrm>
          <a:prstGeom prst="rect">
            <a:avLst/>
          </a:prstGeom>
          <a:noFill/>
        </p:spPr>
        <p:txBody>
          <a:bodyPr wrap="square" rtlCol="0">
            <a:spAutoFit/>
          </a:bodyPr>
          <a:lstStyle/>
          <a:p>
            <a:r>
              <a:rPr lang="en-US" altLang="zh-TW" dirty="0" smtClean="0"/>
              <a:t>iOS</a:t>
            </a:r>
            <a:endParaRPr lang="zh-TW" altLang="en-US" dirty="0"/>
          </a:p>
        </p:txBody>
      </p:sp>
      <p:sp>
        <p:nvSpPr>
          <p:cNvPr id="12" name="文字方塊 11"/>
          <p:cNvSpPr txBox="1"/>
          <p:nvPr/>
        </p:nvSpPr>
        <p:spPr>
          <a:xfrm>
            <a:off x="6066226" y="6241160"/>
            <a:ext cx="1107652" cy="369332"/>
          </a:xfrm>
          <a:prstGeom prst="rect">
            <a:avLst/>
          </a:prstGeom>
          <a:noFill/>
        </p:spPr>
        <p:txBody>
          <a:bodyPr wrap="square" rtlCol="0">
            <a:spAutoFit/>
          </a:bodyPr>
          <a:lstStyle/>
          <a:p>
            <a:r>
              <a:rPr lang="en-US" altLang="zh-TW" dirty="0" smtClean="0"/>
              <a:t>Android</a:t>
            </a:r>
            <a:endParaRPr lang="zh-TW" altLang="en-US" dirty="0"/>
          </a:p>
        </p:txBody>
      </p:sp>
      <p:sp>
        <p:nvSpPr>
          <p:cNvPr id="4" name="投影片編號版面配置區 3"/>
          <p:cNvSpPr>
            <a:spLocks noGrp="1"/>
          </p:cNvSpPr>
          <p:nvPr>
            <p:ph type="sldNum" sz="quarter" idx="12"/>
          </p:nvPr>
        </p:nvSpPr>
        <p:spPr/>
        <p:txBody>
          <a:bodyPr/>
          <a:lstStyle/>
          <a:p>
            <a:pPr>
              <a:defRPr/>
            </a:pPr>
            <a:fld id="{09E77ABC-19EF-4563-A403-2DC53812C18D}" type="slidenum">
              <a:rPr lang="en-GB" altLang="en-US" smtClean="0"/>
              <a:pPr>
                <a:defRPr/>
              </a:pPr>
              <a:t>13</a:t>
            </a:fld>
            <a:endParaRPr lang="en-GB" altLang="en-US"/>
          </a:p>
        </p:txBody>
      </p:sp>
    </p:spTree>
    <p:extLst>
      <p:ext uri="{BB962C8B-B14F-4D97-AF65-F5344CB8AC3E}">
        <p14:creationId xmlns:p14="http://schemas.microsoft.com/office/powerpoint/2010/main" val="19505713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545634" y="140923"/>
            <a:ext cx="8425933" cy="1127837"/>
          </a:xfrm>
          <a:noFill/>
          <a:ln w="9525">
            <a:noFill/>
            <a:miter lim="800000"/>
            <a:headEnd/>
            <a:tailEnd/>
          </a:ln>
        </p:spPr>
        <p:txBody>
          <a:bodyPr vert="horz" wrap="square" lIns="91440" tIns="45720" rIns="91440" bIns="45720" numCol="1" anchor="ctr" anchorCtr="0" compatLnSpc="1">
            <a:prstTxWarp prst="textNoShape">
              <a:avLst/>
            </a:prstTxWarp>
          </a:bodyPr>
          <a:lstStyle/>
          <a:p>
            <a:r>
              <a:rPr lang="en-US" altLang="zh-TW" sz="3200" dirty="0">
                <a:solidFill>
                  <a:srgbClr val="FF0000"/>
                </a:solidFill>
              </a:rPr>
              <a:t>5G Technology </a:t>
            </a:r>
            <a:r>
              <a:rPr lang="en-US" altLang="zh-TW" sz="3200" dirty="0" smtClean="0">
                <a:solidFill>
                  <a:srgbClr val="FF0000"/>
                </a:solidFill>
              </a:rPr>
              <a:t>Workshop</a:t>
            </a:r>
            <a:r>
              <a:rPr lang="en-US" altLang="zh-TW" sz="2800" dirty="0" smtClean="0">
                <a:solidFill>
                  <a:srgbClr val="FF0000"/>
                </a:solidFill>
              </a:rPr>
              <a:t/>
            </a:r>
            <a:br>
              <a:rPr lang="en-US" altLang="zh-TW" sz="2800" dirty="0" smtClean="0">
                <a:solidFill>
                  <a:srgbClr val="FF0000"/>
                </a:solidFill>
              </a:rPr>
            </a:br>
            <a:r>
              <a:rPr lang="en-US" altLang="zh-TW" sz="2800" dirty="0" smtClean="0">
                <a:solidFill>
                  <a:srgbClr val="FF0000"/>
                </a:solidFill>
              </a:rPr>
              <a:t>Potential </a:t>
            </a:r>
            <a:r>
              <a:rPr lang="en-US" altLang="zh-TW" sz="2800" dirty="0">
                <a:solidFill>
                  <a:srgbClr val="FF0000"/>
                </a:solidFill>
              </a:rPr>
              <a:t>Technology </a:t>
            </a:r>
            <a:r>
              <a:rPr lang="en-US" altLang="zh-TW" sz="2800" dirty="0" smtClean="0">
                <a:solidFill>
                  <a:srgbClr val="FF0000"/>
                </a:solidFill>
              </a:rPr>
              <a:t>for </a:t>
            </a:r>
            <a:r>
              <a:rPr lang="en-US" altLang="zh-TW" sz="2800" dirty="0">
                <a:solidFill>
                  <a:srgbClr val="FF0000"/>
                </a:solidFill>
              </a:rPr>
              <a:t>3GPP Rel-15 Standardization</a:t>
            </a:r>
            <a:endParaRPr lang="zh-TW" altLang="en-US" sz="2800" dirty="0">
              <a:solidFill>
                <a:srgbClr val="FF0000"/>
              </a:solidFill>
            </a:endParaRPr>
          </a:p>
        </p:txBody>
      </p:sp>
      <p:pic>
        <p:nvPicPr>
          <p:cNvPr id="12290"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1393" b="80837"/>
          <a:stretch/>
        </p:blipFill>
        <p:spPr bwMode="auto">
          <a:xfrm>
            <a:off x="712040" y="1675037"/>
            <a:ext cx="4479978" cy="21143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Lst>
        </p:spPr>
      </p:pic>
      <p:sp>
        <p:nvSpPr>
          <p:cNvPr id="6" name="文字方塊 5"/>
          <p:cNvSpPr txBox="1"/>
          <p:nvPr/>
        </p:nvSpPr>
        <p:spPr>
          <a:xfrm>
            <a:off x="712040" y="3656419"/>
            <a:ext cx="8093123" cy="2699931"/>
          </a:xfrm>
          <a:prstGeom prst="rect">
            <a:avLst/>
          </a:prstGeom>
          <a:noFill/>
        </p:spPr>
        <p:txBody>
          <a:bodyPr wrap="none" rtlCol="0">
            <a:noAutofit/>
          </a:bodyPr>
          <a:lstStyle/>
          <a:p>
            <a:endParaRPr lang="en-US" altLang="zh-TW" sz="2400" dirty="0" smtClean="0"/>
          </a:p>
          <a:p>
            <a:r>
              <a:rPr lang="en-US" altLang="zh-TW" sz="2400" dirty="0" smtClean="0"/>
              <a:t>Date</a:t>
            </a:r>
            <a:r>
              <a:rPr lang="en-US" altLang="zh-TW" sz="2400" baseline="0" dirty="0" smtClean="0"/>
              <a:t>: October 15, 2016</a:t>
            </a:r>
          </a:p>
          <a:p>
            <a:r>
              <a:rPr lang="en-US" altLang="zh-TW" sz="2400" dirty="0" smtClean="0"/>
              <a:t>Time: 9:00-18:20</a:t>
            </a:r>
          </a:p>
          <a:p>
            <a:r>
              <a:rPr lang="en-US" altLang="zh-TW" sz="2400" dirty="0" smtClean="0"/>
              <a:t>Venue: ICCK R403</a:t>
            </a:r>
          </a:p>
          <a:p>
            <a:r>
              <a:rPr lang="en-US" altLang="zh-TW" sz="2400" dirty="0" smtClean="0"/>
              <a:t>For more </a:t>
            </a:r>
            <a:r>
              <a:rPr lang="en-US" altLang="zh-TW" sz="2400" dirty="0"/>
              <a:t>information: </a:t>
            </a:r>
            <a:endParaRPr lang="en-US" altLang="zh-TW" sz="2400" dirty="0" smtClean="0"/>
          </a:p>
          <a:p>
            <a:r>
              <a:rPr lang="en-US" altLang="zh-TW" sz="2400" dirty="0" smtClean="0"/>
              <a:t>http</a:t>
            </a:r>
            <a:r>
              <a:rPr lang="en-US" altLang="zh-TW" sz="2400" dirty="0"/>
              <a:t>://www.taics.org.tw/workshop_5g_2016/</a:t>
            </a:r>
            <a:endParaRPr lang="en-US" altLang="zh-TW" sz="2400" dirty="0" smtClean="0"/>
          </a:p>
          <a:p>
            <a:r>
              <a:rPr lang="en-US" altLang="zh-TW" sz="2400" dirty="0" smtClean="0"/>
              <a:t>Register Now:</a:t>
            </a:r>
            <a:r>
              <a:rPr lang="en-US" altLang="zh-TW" sz="2400" dirty="0"/>
              <a:t> </a:t>
            </a:r>
            <a:r>
              <a:rPr lang="en-US" altLang="zh-TW" sz="2400" dirty="0">
                <a:hlinkClick r:id="rId3"/>
              </a:rPr>
              <a:t>http://</a:t>
            </a:r>
            <a:r>
              <a:rPr lang="en-US" altLang="zh-TW" sz="2400" dirty="0" smtClean="0">
                <a:hlinkClick r:id="rId3"/>
              </a:rPr>
              <a:t>elite.newhopetek.com.tw/5G/Reg.aspx</a:t>
            </a:r>
            <a:endParaRPr lang="en-US" altLang="zh-TW" sz="2400" dirty="0"/>
          </a:p>
        </p:txBody>
      </p:sp>
      <p:pic>
        <p:nvPicPr>
          <p:cNvPr id="12292"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28460" y="1517073"/>
            <a:ext cx="2339584" cy="367779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投影片編號版面配置區 2"/>
          <p:cNvSpPr>
            <a:spLocks noGrp="1"/>
          </p:cNvSpPr>
          <p:nvPr>
            <p:ph type="sldNum" sz="quarter" idx="12"/>
          </p:nvPr>
        </p:nvSpPr>
        <p:spPr/>
        <p:txBody>
          <a:bodyPr/>
          <a:lstStyle/>
          <a:p>
            <a:pPr>
              <a:defRPr/>
            </a:pPr>
            <a:fld id="{09E77ABC-19EF-4563-A403-2DC53812C18D}" type="slidenum">
              <a:rPr lang="en-GB" altLang="en-US" smtClean="0"/>
              <a:pPr>
                <a:defRPr/>
              </a:pPr>
              <a:t>14</a:t>
            </a:fld>
            <a:endParaRPr lang="en-GB" altLang="en-US"/>
          </a:p>
        </p:txBody>
      </p:sp>
    </p:spTree>
    <p:extLst>
      <p:ext uri="{BB962C8B-B14F-4D97-AF65-F5344CB8AC3E}">
        <p14:creationId xmlns:p14="http://schemas.microsoft.com/office/powerpoint/2010/main" val="26052064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ctrTitle"/>
          </p:nvPr>
        </p:nvSpPr>
        <p:spPr>
          <a:xfrm>
            <a:off x="1048072" y="1412776"/>
            <a:ext cx="7772400" cy="5040560"/>
          </a:xfrm>
        </p:spPr>
        <p:txBody>
          <a:bodyPr/>
          <a:lstStyle/>
          <a:p>
            <a:pPr eaLnBrk="1" hangingPunct="1"/>
            <a:r>
              <a:rPr lang="en-GB" altLang="en-US" sz="3200" dirty="0" smtClean="0"/>
              <a:t/>
            </a:r>
            <a:br>
              <a:rPr lang="en-GB" altLang="en-US" sz="3200" dirty="0" smtClean="0"/>
            </a:br>
            <a:r>
              <a:rPr lang="en-GB" altLang="en-US" sz="3200" dirty="0" smtClean="0"/>
              <a:t/>
            </a:r>
            <a:br>
              <a:rPr lang="en-GB" altLang="en-US" sz="3200" dirty="0" smtClean="0"/>
            </a:br>
            <a:r>
              <a:rPr lang="en-GB" altLang="en-US" sz="3200" dirty="0" smtClean="0"/>
              <a:t/>
            </a:r>
            <a:br>
              <a:rPr lang="en-GB" altLang="en-US" sz="3200" dirty="0" smtClean="0"/>
            </a:br>
            <a:r>
              <a:rPr lang="en-GB" altLang="en-US" sz="3200" dirty="0" smtClean="0"/>
              <a:t/>
            </a:r>
            <a:br>
              <a:rPr lang="en-GB" altLang="en-US" sz="3200" dirty="0" smtClean="0"/>
            </a:br>
            <a:r>
              <a:rPr lang="en-GB" altLang="en-US" sz="3200" dirty="0" smtClean="0"/>
              <a:t/>
            </a:r>
            <a:br>
              <a:rPr lang="en-GB" altLang="en-US" sz="3200" dirty="0" smtClean="0"/>
            </a:br>
            <a:r>
              <a:rPr lang="en-GB" altLang="en-US" sz="3200" dirty="0" smtClean="0"/>
              <a:t>Have a great time in Kaohsiung!</a:t>
            </a:r>
            <a:br>
              <a:rPr lang="en-GB" altLang="en-US" sz="3200" dirty="0" smtClean="0"/>
            </a:br>
            <a:r>
              <a:rPr lang="en-GB" altLang="en-US" sz="3200" dirty="0" smtClean="0"/>
              <a:t/>
            </a:r>
            <a:br>
              <a:rPr lang="en-GB" altLang="en-US" sz="3200" dirty="0" smtClean="0"/>
            </a:br>
            <a:r>
              <a:rPr lang="en-GB" altLang="en-US" sz="3200" u="sng" dirty="0">
                <a:solidFill>
                  <a:srgbClr val="0000FF"/>
                </a:solidFill>
              </a:rPr>
              <a:t>secretariat</a:t>
            </a:r>
            <a:r>
              <a:rPr lang="en-GB" altLang="en-US" sz="3200" u="sng" dirty="0">
                <a:solidFill>
                  <a:srgbClr val="0000FF"/>
                </a:solidFill>
                <a:hlinkClick r:id="rId2"/>
              </a:rPr>
              <a:t>@taics.org</a:t>
            </a:r>
            <a:r>
              <a:rPr lang="en-GB" altLang="en-US" sz="3200" u="sng" dirty="0">
                <a:solidFill>
                  <a:srgbClr val="0000FF"/>
                </a:solidFill>
              </a:rPr>
              <a:t>.tw</a:t>
            </a:r>
            <a:r>
              <a:rPr lang="en-GB" altLang="en-US" sz="3200" dirty="0" smtClean="0"/>
              <a:t/>
            </a:r>
            <a:br>
              <a:rPr lang="en-GB" altLang="en-US" sz="3200" dirty="0" smtClean="0"/>
            </a:br>
            <a:r>
              <a:rPr lang="en-GB" altLang="en-US" sz="3200" dirty="0" smtClean="0"/>
              <a:t/>
            </a:r>
            <a:br>
              <a:rPr lang="en-GB" altLang="en-US" sz="3200" dirty="0" smtClean="0"/>
            </a:br>
            <a:r>
              <a:rPr lang="en-GB" altLang="en-US" sz="1200" dirty="0" smtClean="0"/>
              <a:t>Search for WIDs at </a:t>
            </a:r>
            <a:r>
              <a:rPr lang="en-GB" altLang="en-US" sz="1200" dirty="0" smtClean="0">
                <a:hlinkClick r:id="rId3"/>
              </a:rPr>
              <a:t>http://www.3gpp.org/specifications/work-plan</a:t>
            </a:r>
            <a:r>
              <a:rPr lang="en-GB" altLang="en-US" sz="1200" dirty="0" smtClean="0"/>
              <a:t>  and </a:t>
            </a:r>
            <a:r>
              <a:rPr lang="en-GB" altLang="en-US" sz="1200" dirty="0" smtClean="0">
                <a:hlinkClick r:id="rId4"/>
              </a:rPr>
              <a:t>http://www.3gpp.org/ftp/Information/WORK_PLAN/</a:t>
            </a:r>
            <a:r>
              <a:rPr lang="en-GB" altLang="en-US" sz="1200" dirty="0" smtClean="0"/>
              <a:t>  (See excel sheet)</a:t>
            </a:r>
          </a:p>
        </p:txBody>
      </p:sp>
      <p:pic>
        <p:nvPicPr>
          <p:cNvPr id="9220" name="Picture 8" descr="http://paranormalehradio.files.wordpress.com/2011/10/100091-green-metallic-orb-icon-social-media-logos-mail.png"/>
          <p:cNvPicPr>
            <a:picLocks noChangeAspect="1" noChangeArrowheads="1"/>
          </p:cNvPicPr>
          <p:nvPr/>
        </p:nvPicPr>
        <p:blipFill>
          <a:blip r:embed="rId5" cstate="print"/>
          <a:srcRect/>
          <a:stretch>
            <a:fillRect/>
          </a:stretch>
        </p:blipFill>
        <p:spPr bwMode="auto">
          <a:xfrm>
            <a:off x="4572000" y="4510063"/>
            <a:ext cx="615950" cy="719137"/>
          </a:xfrm>
          <a:prstGeom prst="rect">
            <a:avLst/>
          </a:prstGeom>
          <a:noFill/>
          <a:ln w="9525">
            <a:noFill/>
            <a:miter lim="800000"/>
            <a:headEnd/>
            <a:tailEnd/>
          </a:ln>
        </p:spPr>
      </p:pic>
      <p:pic>
        <p:nvPicPr>
          <p:cNvPr id="3" name="圖片 2"/>
          <p:cNvPicPr>
            <a:picLocks noChangeAspect="1"/>
          </p:cNvPicPr>
          <p:nvPr/>
        </p:nvPicPr>
        <p:blipFill>
          <a:blip r:embed="rId6"/>
          <a:stretch>
            <a:fillRect/>
          </a:stretch>
        </p:blipFill>
        <p:spPr>
          <a:xfrm>
            <a:off x="0" y="381000"/>
            <a:ext cx="9144000" cy="2903984"/>
          </a:xfrm>
          <a:prstGeom prst="rect">
            <a:avLst/>
          </a:prstGeom>
        </p:spPr>
      </p:pic>
      <p:pic>
        <p:nvPicPr>
          <p:cNvPr id="5" name="Picture 1" descr="\\Elite-server\fs3\98專案\A-SSCC 2009\設計\圖2.jp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433772" y="3959562"/>
            <a:ext cx="1584176" cy="2282981"/>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idx="4294967295"/>
          </p:nvPr>
        </p:nvSpPr>
        <p:spPr>
          <a:xfrm>
            <a:off x="0" y="260350"/>
            <a:ext cx="9144000" cy="935038"/>
          </a:xfrm>
        </p:spPr>
        <p:txBody>
          <a:bodyPr/>
          <a:lstStyle/>
          <a:p>
            <a:pPr eaLnBrk="1" hangingPunct="1"/>
            <a:r>
              <a:rPr lang="en-GB" altLang="en-US" dirty="0" smtClean="0">
                <a:solidFill>
                  <a:srgbClr val="FF0000"/>
                </a:solidFill>
              </a:rPr>
              <a:t>Welcome to Kaohsiung</a:t>
            </a:r>
          </a:p>
        </p:txBody>
      </p:sp>
      <p:sp>
        <p:nvSpPr>
          <p:cNvPr id="3075" name="TextBox 3"/>
          <p:cNvSpPr txBox="1">
            <a:spLocks noChangeArrowheads="1"/>
          </p:cNvSpPr>
          <p:nvPr/>
        </p:nvSpPr>
        <p:spPr bwMode="auto">
          <a:xfrm>
            <a:off x="4519621" y="1964755"/>
            <a:ext cx="4464496" cy="4278094"/>
          </a:xfrm>
          <a:prstGeom prst="rect">
            <a:avLst/>
          </a:prstGeom>
          <a:noFill/>
          <a:ln w="9525">
            <a:noFill/>
            <a:miter lim="800000"/>
            <a:headEnd/>
            <a:tailEnd/>
          </a:ln>
        </p:spPr>
        <p:txBody>
          <a:bodyPr wrap="square">
            <a:spAutoFit/>
          </a:bodyPr>
          <a:lstStyle/>
          <a:p>
            <a:pPr algn="just" eaLnBrk="1" hangingPunct="1"/>
            <a:r>
              <a:rPr lang="en-GB" altLang="en-US" sz="2200" b="1" dirty="0" smtClean="0">
                <a:latin typeface="Calibri" pitchFamily="34" charset="0"/>
              </a:rPr>
              <a:t>TAICS </a:t>
            </a:r>
            <a:r>
              <a:rPr lang="en-GB" altLang="en-US" sz="2200" b="1" dirty="0">
                <a:latin typeface="Calibri" pitchFamily="34" charset="0"/>
              </a:rPr>
              <a:t>extends a warm welcome to </a:t>
            </a:r>
            <a:r>
              <a:rPr lang="en-GB" altLang="en-US" sz="2200" b="1" dirty="0" smtClean="0">
                <a:latin typeface="Calibri" pitchFamily="34" charset="0"/>
              </a:rPr>
              <a:t>Kaohsiung.</a:t>
            </a:r>
            <a:endParaRPr lang="en-GB" altLang="en-US" sz="2200" b="1" dirty="0">
              <a:latin typeface="Calibri" pitchFamily="34" charset="0"/>
            </a:endParaRPr>
          </a:p>
          <a:p>
            <a:pPr algn="just" eaLnBrk="1" hangingPunct="1">
              <a:buFont typeface="Arial" charset="0"/>
              <a:buNone/>
            </a:pPr>
            <a:r>
              <a:rPr lang="en-US" altLang="en-US" sz="2000" dirty="0" smtClean="0">
                <a:latin typeface="Calibri Light" panose="020F0302020204030204" pitchFamily="34" charset="0"/>
              </a:rPr>
              <a:t>Kaohsiung, </a:t>
            </a:r>
            <a:r>
              <a:rPr lang="en-US" altLang="zh-TW" sz="2000" dirty="0">
                <a:latin typeface="Calibri Light" panose="020F0302020204030204" pitchFamily="34" charset="0"/>
              </a:rPr>
              <a:t>a thriving international metropolis at the southern tip of Taiwan, </a:t>
            </a:r>
            <a:r>
              <a:rPr lang="en-US" altLang="zh-TW" sz="2000" dirty="0" smtClean="0">
                <a:latin typeface="Calibri Light" panose="020F0302020204030204" pitchFamily="34" charset="0"/>
              </a:rPr>
              <a:t> </a:t>
            </a:r>
            <a:r>
              <a:rPr lang="en-US" altLang="zh-TW" sz="2000" dirty="0">
                <a:latin typeface="Calibri Light" panose="020F0302020204030204" pitchFamily="34" charset="0"/>
              </a:rPr>
              <a:t>is the island's largest </a:t>
            </a:r>
            <a:r>
              <a:rPr lang="en-US" altLang="zh-TW" sz="2000" dirty="0" smtClean="0">
                <a:latin typeface="Calibri Light" panose="020F0302020204030204" pitchFamily="34" charset="0"/>
              </a:rPr>
              <a:t>port city and industrial center. With its </a:t>
            </a:r>
            <a:r>
              <a:rPr lang="en-US" altLang="zh-TW" sz="2000" dirty="0">
                <a:latin typeface="Calibri Light" panose="020F0302020204030204" pitchFamily="34" charset="0"/>
              </a:rPr>
              <a:t>marine climate, Kaohsiung is generally sunny and enjoys pleasant weather year-round</a:t>
            </a:r>
            <a:r>
              <a:rPr lang="en-US" altLang="zh-TW" sz="2000" dirty="0" smtClean="0">
                <a:latin typeface="Calibri Light" panose="020F0302020204030204" pitchFamily="34" charset="0"/>
              </a:rPr>
              <a:t>. Kaohsiung </a:t>
            </a:r>
            <a:r>
              <a:rPr lang="en-US" altLang="zh-TW" sz="2000" dirty="0">
                <a:latin typeface="Calibri Light" panose="020F0302020204030204" pitchFamily="34" charset="0"/>
              </a:rPr>
              <a:t>is a fascinating mishmash of Buddhist ethics, outlandish nature and surprising </a:t>
            </a:r>
            <a:r>
              <a:rPr lang="en-US" altLang="zh-TW" sz="2000" dirty="0" smtClean="0">
                <a:latin typeface="Calibri Light" panose="020F0302020204030204" pitchFamily="34" charset="0"/>
              </a:rPr>
              <a:t>art.</a:t>
            </a:r>
            <a:endParaRPr lang="en-US" altLang="en-US" sz="2000" dirty="0">
              <a:latin typeface="Calibri Light" panose="020F0302020204030204" pitchFamily="34" charset="0"/>
            </a:endParaRPr>
          </a:p>
          <a:p>
            <a:pPr>
              <a:spcBef>
                <a:spcPct val="20000"/>
              </a:spcBef>
              <a:buFont typeface="Arial" charset="0"/>
              <a:buChar char="•"/>
            </a:pPr>
            <a:r>
              <a:rPr lang="en-US" altLang="en-US" sz="2000" dirty="0">
                <a:latin typeface="Calibri" pitchFamily="34" charset="0"/>
                <a:hlinkClick r:id="rId3"/>
              </a:rPr>
              <a:t>Area</a:t>
            </a:r>
            <a:r>
              <a:rPr lang="en-US" altLang="en-US" sz="2000" dirty="0">
                <a:latin typeface="Calibri" pitchFamily="34" charset="0"/>
              </a:rPr>
              <a:t>: </a:t>
            </a:r>
            <a:r>
              <a:rPr lang="en-US" altLang="en-US" sz="2000" dirty="0" smtClean="0">
                <a:latin typeface="Calibri" pitchFamily="34" charset="0"/>
              </a:rPr>
              <a:t>2952</a:t>
            </a:r>
            <a:r>
              <a:rPr lang="en-US" altLang="en-US" sz="2000" dirty="0">
                <a:latin typeface="Calibri" pitchFamily="34" charset="0"/>
              </a:rPr>
              <a:t> km²</a:t>
            </a:r>
          </a:p>
          <a:p>
            <a:pPr>
              <a:spcBef>
                <a:spcPct val="20000"/>
              </a:spcBef>
              <a:buFont typeface="Arial" charset="0"/>
              <a:buChar char="•"/>
            </a:pPr>
            <a:r>
              <a:rPr lang="en-US" altLang="en-US" sz="2000" dirty="0">
                <a:latin typeface="Calibri" pitchFamily="34" charset="0"/>
                <a:hlinkClick r:id="rId4"/>
              </a:rPr>
              <a:t>Population</a:t>
            </a:r>
            <a:r>
              <a:rPr lang="en-US" altLang="en-US" sz="2000" dirty="0">
                <a:latin typeface="Calibri" pitchFamily="34" charset="0"/>
              </a:rPr>
              <a:t>: </a:t>
            </a:r>
            <a:r>
              <a:rPr lang="en-US" altLang="en-US" sz="2000" dirty="0" smtClean="0">
                <a:latin typeface="Calibri" pitchFamily="34" charset="0"/>
              </a:rPr>
              <a:t>2.779</a:t>
            </a:r>
            <a:r>
              <a:rPr lang="en-US" altLang="en-US" sz="2000" dirty="0">
                <a:latin typeface="Calibri" pitchFamily="34" charset="0"/>
              </a:rPr>
              <a:t> million (</a:t>
            </a:r>
            <a:r>
              <a:rPr lang="en-US" altLang="en-US" sz="2000" dirty="0" smtClean="0">
                <a:latin typeface="Calibri" pitchFamily="34" charset="0"/>
              </a:rPr>
              <a:t>2016)</a:t>
            </a:r>
            <a:endParaRPr lang="en-GB" altLang="en-US" sz="2000" dirty="0">
              <a:latin typeface="Calibri" pitchFamily="34" charset="0"/>
            </a:endParaRPr>
          </a:p>
        </p:txBody>
      </p:sp>
      <p:pic>
        <p:nvPicPr>
          <p:cNvPr id="3" name="圖片 2"/>
          <p:cNvPicPr>
            <a:picLocks/>
          </p:cNvPicPr>
          <p:nvPr/>
        </p:nvPicPr>
        <p:blipFill>
          <a:blip r:embed="rId5"/>
          <a:stretch>
            <a:fillRect/>
          </a:stretch>
        </p:blipFill>
        <p:spPr>
          <a:xfrm>
            <a:off x="471396" y="2428705"/>
            <a:ext cx="1290438" cy="432000"/>
          </a:xfrm>
          <a:prstGeom prst="rect">
            <a:avLst/>
          </a:prstGeom>
        </p:spPr>
      </p:pic>
      <p:pic>
        <p:nvPicPr>
          <p:cNvPr id="4" name="圖片 3"/>
          <p:cNvPicPr>
            <a:picLocks/>
          </p:cNvPicPr>
          <p:nvPr/>
        </p:nvPicPr>
        <p:blipFill>
          <a:blip r:embed="rId6"/>
          <a:stretch>
            <a:fillRect/>
          </a:stretch>
        </p:blipFill>
        <p:spPr>
          <a:xfrm>
            <a:off x="1790936" y="2450966"/>
            <a:ext cx="1290438" cy="432299"/>
          </a:xfrm>
          <a:prstGeom prst="rect">
            <a:avLst/>
          </a:prstGeom>
        </p:spPr>
      </p:pic>
      <p:pic>
        <p:nvPicPr>
          <p:cNvPr id="6" name="圖片 5"/>
          <p:cNvPicPr>
            <a:picLocks/>
          </p:cNvPicPr>
          <p:nvPr/>
        </p:nvPicPr>
        <p:blipFill>
          <a:blip r:embed="rId7"/>
          <a:stretch>
            <a:fillRect/>
          </a:stretch>
        </p:blipFill>
        <p:spPr>
          <a:xfrm>
            <a:off x="3046816" y="2451745"/>
            <a:ext cx="1290438" cy="432000"/>
          </a:xfrm>
          <a:prstGeom prst="rect">
            <a:avLst/>
          </a:prstGeom>
        </p:spPr>
      </p:pic>
      <p:pic>
        <p:nvPicPr>
          <p:cNvPr id="7" name="圖片 6"/>
          <p:cNvPicPr>
            <a:picLocks/>
          </p:cNvPicPr>
          <p:nvPr/>
        </p:nvPicPr>
        <p:blipFill>
          <a:blip r:embed="rId8"/>
          <a:stretch>
            <a:fillRect/>
          </a:stretch>
        </p:blipFill>
        <p:spPr>
          <a:xfrm>
            <a:off x="1652753" y="3553789"/>
            <a:ext cx="1288583" cy="360000"/>
          </a:xfrm>
          <a:prstGeom prst="rect">
            <a:avLst/>
          </a:prstGeom>
        </p:spPr>
      </p:pic>
      <p:pic>
        <p:nvPicPr>
          <p:cNvPr id="8" name="圖片 7"/>
          <p:cNvPicPr>
            <a:picLocks/>
          </p:cNvPicPr>
          <p:nvPr/>
        </p:nvPicPr>
        <p:blipFill>
          <a:blip r:embed="rId9"/>
          <a:stretch>
            <a:fillRect/>
          </a:stretch>
        </p:blipFill>
        <p:spPr>
          <a:xfrm>
            <a:off x="491918" y="3553789"/>
            <a:ext cx="1152000" cy="360000"/>
          </a:xfrm>
          <a:prstGeom prst="rect">
            <a:avLst/>
          </a:prstGeom>
        </p:spPr>
      </p:pic>
      <p:pic>
        <p:nvPicPr>
          <p:cNvPr id="9" name="圖片 8"/>
          <p:cNvPicPr>
            <a:picLocks/>
          </p:cNvPicPr>
          <p:nvPr/>
        </p:nvPicPr>
        <p:blipFill>
          <a:blip r:embed="rId10"/>
          <a:stretch>
            <a:fillRect/>
          </a:stretch>
        </p:blipFill>
        <p:spPr>
          <a:xfrm>
            <a:off x="3431576" y="5172594"/>
            <a:ext cx="900000" cy="360000"/>
          </a:xfrm>
          <a:prstGeom prst="rect">
            <a:avLst/>
          </a:prstGeom>
        </p:spPr>
      </p:pic>
      <p:pic>
        <p:nvPicPr>
          <p:cNvPr id="10" name="圖片 9"/>
          <p:cNvPicPr>
            <a:picLocks/>
          </p:cNvPicPr>
          <p:nvPr/>
        </p:nvPicPr>
        <p:blipFill>
          <a:blip r:embed="rId11"/>
          <a:stretch>
            <a:fillRect/>
          </a:stretch>
        </p:blipFill>
        <p:spPr>
          <a:xfrm>
            <a:off x="375671" y="4633611"/>
            <a:ext cx="900000" cy="360000"/>
          </a:xfrm>
          <a:prstGeom prst="rect">
            <a:avLst/>
          </a:prstGeom>
        </p:spPr>
      </p:pic>
      <p:pic>
        <p:nvPicPr>
          <p:cNvPr id="11" name="圖片 10"/>
          <p:cNvPicPr>
            <a:picLocks/>
          </p:cNvPicPr>
          <p:nvPr/>
        </p:nvPicPr>
        <p:blipFill>
          <a:blip r:embed="rId12"/>
          <a:stretch>
            <a:fillRect/>
          </a:stretch>
        </p:blipFill>
        <p:spPr>
          <a:xfrm>
            <a:off x="2430903" y="4633611"/>
            <a:ext cx="900000" cy="360000"/>
          </a:xfrm>
          <a:prstGeom prst="rect">
            <a:avLst/>
          </a:prstGeom>
        </p:spPr>
      </p:pic>
      <p:pic>
        <p:nvPicPr>
          <p:cNvPr id="12" name="圖片 11"/>
          <p:cNvPicPr>
            <a:picLocks/>
          </p:cNvPicPr>
          <p:nvPr/>
        </p:nvPicPr>
        <p:blipFill>
          <a:blip r:embed="rId13"/>
          <a:stretch>
            <a:fillRect/>
          </a:stretch>
        </p:blipFill>
        <p:spPr>
          <a:xfrm>
            <a:off x="1402157" y="5172594"/>
            <a:ext cx="900000" cy="360000"/>
          </a:xfrm>
          <a:prstGeom prst="rect">
            <a:avLst/>
          </a:prstGeom>
        </p:spPr>
      </p:pic>
      <p:pic>
        <p:nvPicPr>
          <p:cNvPr id="13" name="圖片 12"/>
          <p:cNvPicPr>
            <a:picLocks/>
          </p:cNvPicPr>
          <p:nvPr/>
        </p:nvPicPr>
        <p:blipFill>
          <a:blip r:embed="rId14"/>
          <a:stretch>
            <a:fillRect/>
          </a:stretch>
        </p:blipFill>
        <p:spPr>
          <a:xfrm>
            <a:off x="2416867" y="5172594"/>
            <a:ext cx="900000" cy="360000"/>
          </a:xfrm>
          <a:prstGeom prst="rect">
            <a:avLst/>
          </a:prstGeom>
        </p:spPr>
      </p:pic>
      <p:pic>
        <p:nvPicPr>
          <p:cNvPr id="14" name="圖片 13"/>
          <p:cNvPicPr>
            <a:picLocks/>
          </p:cNvPicPr>
          <p:nvPr/>
        </p:nvPicPr>
        <p:blipFill>
          <a:blip r:embed="rId15"/>
          <a:stretch>
            <a:fillRect/>
          </a:stretch>
        </p:blipFill>
        <p:spPr>
          <a:xfrm>
            <a:off x="1403287" y="4633611"/>
            <a:ext cx="900000" cy="360000"/>
          </a:xfrm>
          <a:prstGeom prst="rect">
            <a:avLst/>
          </a:prstGeom>
        </p:spPr>
      </p:pic>
      <p:pic>
        <p:nvPicPr>
          <p:cNvPr id="15" name="圖片 14"/>
          <p:cNvPicPr>
            <a:picLocks/>
          </p:cNvPicPr>
          <p:nvPr/>
        </p:nvPicPr>
        <p:blipFill>
          <a:blip r:embed="rId16"/>
          <a:stretch>
            <a:fillRect/>
          </a:stretch>
        </p:blipFill>
        <p:spPr>
          <a:xfrm>
            <a:off x="387447" y="5172594"/>
            <a:ext cx="900000" cy="360000"/>
          </a:xfrm>
          <a:prstGeom prst="rect">
            <a:avLst/>
          </a:prstGeom>
        </p:spPr>
      </p:pic>
      <p:pic>
        <p:nvPicPr>
          <p:cNvPr id="16" name="圖片 15"/>
          <p:cNvPicPr>
            <a:picLocks/>
          </p:cNvPicPr>
          <p:nvPr/>
        </p:nvPicPr>
        <p:blipFill>
          <a:blip r:embed="rId17"/>
          <a:stretch>
            <a:fillRect/>
          </a:stretch>
        </p:blipFill>
        <p:spPr>
          <a:xfrm>
            <a:off x="3458520" y="4633611"/>
            <a:ext cx="900000" cy="360000"/>
          </a:xfrm>
          <a:prstGeom prst="rect">
            <a:avLst/>
          </a:prstGeom>
        </p:spPr>
      </p:pic>
      <p:pic>
        <p:nvPicPr>
          <p:cNvPr id="1026" name="Picture 2" descr="http://oldweb.elitepco.com.tw/5GWorkshop/images/LOGO-15.jpg"/>
          <p:cNvPicPr>
            <a:picLocks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052983" y="3553789"/>
            <a:ext cx="1260000" cy="360000"/>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3"/>
          <p:cNvPicPr>
            <a:picLocks noChangeAspect="1" noChangeArrowheads="1"/>
          </p:cNvPicPr>
          <p:nvPr/>
        </p:nvPicPr>
        <p:blipFill rotWithShape="1">
          <a:blip r:embed="rId19">
            <a:extLst>
              <a:ext uri="{28A0092B-C50C-407E-A947-70E740481C1C}">
                <a14:useLocalDpi xmlns:a14="http://schemas.microsoft.com/office/drawing/2010/main" val="0"/>
              </a:ext>
            </a:extLst>
          </a:blip>
          <a:srcRect t="33262"/>
          <a:stretch/>
        </p:blipFill>
        <p:spPr bwMode="auto">
          <a:xfrm>
            <a:off x="1666664" y="1347934"/>
            <a:ext cx="1782889" cy="676941"/>
          </a:xfrm>
          <a:prstGeom prst="rect">
            <a:avLst/>
          </a:prstGeom>
          <a:noFill/>
          <a:ln w="9525">
            <a:noFill/>
            <a:miter lim="800000"/>
            <a:headEnd/>
            <a:tailEnd/>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1" name="矩形 20"/>
          <p:cNvSpPr/>
          <p:nvPr/>
        </p:nvSpPr>
        <p:spPr>
          <a:xfrm>
            <a:off x="382646" y="1428518"/>
            <a:ext cx="1522345" cy="48768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dirty="0" smtClean="0">
                <a:solidFill>
                  <a:schemeClr val="tx1"/>
                </a:solidFill>
              </a:rPr>
              <a:t>Supervisor</a:t>
            </a:r>
            <a:endParaRPr lang="zh-TW" altLang="en-US" dirty="0">
              <a:solidFill>
                <a:schemeClr val="tx1"/>
              </a:solidFill>
            </a:endParaRPr>
          </a:p>
        </p:txBody>
      </p:sp>
      <p:sp>
        <p:nvSpPr>
          <p:cNvPr id="26" name="矩形 25"/>
          <p:cNvSpPr/>
          <p:nvPr/>
        </p:nvSpPr>
        <p:spPr>
          <a:xfrm>
            <a:off x="1696768" y="2003347"/>
            <a:ext cx="1473188" cy="4343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i="1" dirty="0" smtClean="0">
                <a:solidFill>
                  <a:schemeClr val="tx1"/>
                </a:solidFill>
                <a:effectLst>
                  <a:outerShdw blurRad="38100" dist="38100" dir="2700000" algn="tl">
                    <a:srgbClr val="000000">
                      <a:alpha val="43137"/>
                    </a:srgbClr>
                  </a:outerShdw>
                </a:effectLst>
              </a:rPr>
              <a:t>Host</a:t>
            </a:r>
            <a:endParaRPr lang="zh-TW" altLang="en-US" i="1" dirty="0">
              <a:solidFill>
                <a:schemeClr val="tx1"/>
              </a:solidFill>
              <a:effectLst>
                <a:outerShdw blurRad="38100" dist="38100" dir="2700000" algn="tl">
                  <a:srgbClr val="000000">
                    <a:alpha val="43137"/>
                  </a:srgbClr>
                </a:outerShdw>
              </a:effectLst>
            </a:endParaRPr>
          </a:p>
        </p:txBody>
      </p:sp>
      <p:sp>
        <p:nvSpPr>
          <p:cNvPr id="22" name="矩形 21"/>
          <p:cNvSpPr/>
          <p:nvPr/>
        </p:nvSpPr>
        <p:spPr>
          <a:xfrm>
            <a:off x="326072" y="2000427"/>
            <a:ext cx="4068473" cy="986919"/>
          </a:xfrm>
          <a:prstGeom prst="rect">
            <a:avLst/>
          </a:prstGeom>
          <a:noFill/>
          <a:ln>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zh-TW" altLang="en-US"/>
          </a:p>
        </p:txBody>
      </p:sp>
      <p:sp>
        <p:nvSpPr>
          <p:cNvPr id="28" name="矩形 27"/>
          <p:cNvSpPr/>
          <p:nvPr/>
        </p:nvSpPr>
        <p:spPr>
          <a:xfrm>
            <a:off x="1694224" y="3143888"/>
            <a:ext cx="1473188" cy="3291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dirty="0" smtClean="0">
                <a:solidFill>
                  <a:schemeClr val="tx1"/>
                </a:solidFill>
                <a:effectLst>
                  <a:outerShdw blurRad="38100" dist="38100" dir="2700000" algn="tl">
                    <a:srgbClr val="000000">
                      <a:alpha val="43137"/>
                    </a:srgbClr>
                  </a:outerShdw>
                </a:effectLst>
              </a:rPr>
              <a:t>Co-Host</a:t>
            </a:r>
            <a:endParaRPr lang="zh-TW" altLang="en-US" dirty="0">
              <a:solidFill>
                <a:schemeClr val="tx1"/>
              </a:solidFill>
              <a:effectLst>
                <a:outerShdw blurRad="38100" dist="38100" dir="2700000" algn="tl">
                  <a:srgbClr val="000000">
                    <a:alpha val="43137"/>
                  </a:srgbClr>
                </a:outerShdw>
              </a:effectLst>
            </a:endParaRPr>
          </a:p>
        </p:txBody>
      </p:sp>
      <p:sp>
        <p:nvSpPr>
          <p:cNvPr id="29" name="矩形 28"/>
          <p:cNvSpPr/>
          <p:nvPr/>
        </p:nvSpPr>
        <p:spPr>
          <a:xfrm>
            <a:off x="323528" y="3140968"/>
            <a:ext cx="4068473" cy="986919"/>
          </a:xfrm>
          <a:prstGeom prst="rect">
            <a:avLst/>
          </a:prstGeom>
          <a:noFill/>
          <a:ln>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zh-TW" altLang="en-US"/>
          </a:p>
        </p:txBody>
      </p:sp>
      <p:sp>
        <p:nvSpPr>
          <p:cNvPr id="30" name="矩形 29"/>
          <p:cNvSpPr/>
          <p:nvPr/>
        </p:nvSpPr>
        <p:spPr>
          <a:xfrm>
            <a:off x="1766232" y="4232050"/>
            <a:ext cx="1473188" cy="37200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dirty="0" smtClean="0">
                <a:solidFill>
                  <a:schemeClr val="tx1"/>
                </a:solidFill>
                <a:effectLst>
                  <a:outerShdw blurRad="38100" dist="38100" dir="2700000" algn="tl">
                    <a:srgbClr val="000000">
                      <a:alpha val="43137"/>
                    </a:srgbClr>
                  </a:outerShdw>
                </a:effectLst>
              </a:rPr>
              <a:t>Sponsors</a:t>
            </a:r>
            <a:endParaRPr lang="zh-TW" altLang="en-US" dirty="0">
              <a:solidFill>
                <a:schemeClr val="tx1"/>
              </a:solidFill>
              <a:effectLst>
                <a:outerShdw blurRad="38100" dist="38100" dir="2700000" algn="tl">
                  <a:srgbClr val="000000">
                    <a:alpha val="43137"/>
                  </a:srgbClr>
                </a:outerShdw>
              </a:effectLst>
            </a:endParaRPr>
          </a:p>
        </p:txBody>
      </p:sp>
      <p:sp>
        <p:nvSpPr>
          <p:cNvPr id="31" name="矩形 30"/>
          <p:cNvSpPr/>
          <p:nvPr/>
        </p:nvSpPr>
        <p:spPr>
          <a:xfrm>
            <a:off x="323528" y="4229130"/>
            <a:ext cx="4068473" cy="2078323"/>
          </a:xfrm>
          <a:prstGeom prst="rect">
            <a:avLst/>
          </a:prstGeom>
          <a:noFill/>
          <a:ln>
            <a:solidFill>
              <a:schemeClr val="tx1">
                <a:lumMod val="50000"/>
                <a:lumOff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zh-TW" altLang="en-US"/>
          </a:p>
        </p:txBody>
      </p:sp>
      <p:pic>
        <p:nvPicPr>
          <p:cNvPr id="23" name="圖片 22"/>
          <p:cNvPicPr>
            <a:picLocks noChangeAspect="1"/>
          </p:cNvPicPr>
          <p:nvPr/>
        </p:nvPicPr>
        <p:blipFill>
          <a:blip r:embed="rId20"/>
          <a:stretch>
            <a:fillRect/>
          </a:stretch>
        </p:blipFill>
        <p:spPr>
          <a:xfrm>
            <a:off x="423349" y="5678889"/>
            <a:ext cx="900000" cy="601745"/>
          </a:xfrm>
          <a:prstGeom prst="rect">
            <a:avLst/>
          </a:prstGeom>
        </p:spPr>
      </p:pic>
      <p:sp>
        <p:nvSpPr>
          <p:cNvPr id="5" name="投影片編號版面配置區 4"/>
          <p:cNvSpPr>
            <a:spLocks noGrp="1"/>
          </p:cNvSpPr>
          <p:nvPr>
            <p:ph type="sldNum" sz="quarter" idx="12"/>
          </p:nvPr>
        </p:nvSpPr>
        <p:spPr/>
        <p:txBody>
          <a:bodyPr/>
          <a:lstStyle/>
          <a:p>
            <a:pPr>
              <a:defRPr/>
            </a:pPr>
            <a:fld id="{5574C33C-6225-41D8-A417-26A09060E55E}" type="slidenum">
              <a:rPr lang="en-GB" altLang="en-US" smtClean="0"/>
              <a:pPr>
                <a:defRPr/>
              </a:pPr>
              <a:t>2</a:t>
            </a:fld>
            <a:endParaRPr lang="en-GB" alt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Title 1"/>
          <p:cNvSpPr>
            <a:spLocks noGrp="1"/>
          </p:cNvSpPr>
          <p:nvPr>
            <p:ph type="title" idx="4294967295"/>
          </p:nvPr>
        </p:nvSpPr>
        <p:spPr>
          <a:xfrm>
            <a:off x="1" y="104798"/>
            <a:ext cx="9144000" cy="936625"/>
          </a:xfrm>
        </p:spPr>
        <p:txBody>
          <a:bodyPr/>
          <a:lstStyle/>
          <a:p>
            <a:r>
              <a:rPr lang="fr-FR" altLang="en-US" dirty="0" smtClean="0">
                <a:solidFill>
                  <a:srgbClr val="FF0000"/>
                </a:solidFill>
              </a:rPr>
              <a:t>Some history</a:t>
            </a:r>
          </a:p>
        </p:txBody>
      </p:sp>
      <p:sp>
        <p:nvSpPr>
          <p:cNvPr id="7" name="Content Placeholder 2"/>
          <p:cNvSpPr txBox="1">
            <a:spLocks/>
          </p:cNvSpPr>
          <p:nvPr/>
        </p:nvSpPr>
        <p:spPr bwMode="auto">
          <a:xfrm>
            <a:off x="250825" y="1268759"/>
            <a:ext cx="5257279" cy="5098703"/>
          </a:xfrm>
          <a:prstGeom prst="rect">
            <a:avLst/>
          </a:prstGeom>
          <a:noFill/>
          <a:ln w="9525">
            <a:noFill/>
            <a:miter lim="800000"/>
            <a:headEnd/>
            <a:tailEnd/>
          </a:ln>
        </p:spPr>
        <p:txBody>
          <a:bodyPr/>
          <a:lstStyle/>
          <a:p>
            <a:pPr>
              <a:lnSpc>
                <a:spcPts val="2500"/>
              </a:lnSpc>
            </a:pPr>
            <a:r>
              <a:rPr lang="fr-FR" altLang="zh-TW" b="1" i="1" dirty="0">
                <a:latin typeface="FangSong" panose="02010609060101010101" pitchFamily="49" charset="-122"/>
                <a:ea typeface="FangSong" panose="02010609060101010101" pitchFamily="49" charset="-122"/>
              </a:rPr>
              <a:t>Kaohsiung is an urban revival.  </a:t>
            </a:r>
            <a:endParaRPr lang="fr-FR" altLang="zh-TW" b="1" i="1" dirty="0" smtClean="0">
              <a:latin typeface="FangSong" panose="02010609060101010101" pitchFamily="49" charset="-122"/>
              <a:ea typeface="FangSong" panose="02010609060101010101" pitchFamily="49" charset="-122"/>
            </a:endParaRPr>
          </a:p>
          <a:p>
            <a:pPr algn="r">
              <a:lnSpc>
                <a:spcPts val="2500"/>
              </a:lnSpc>
            </a:pPr>
            <a:r>
              <a:rPr lang="fr-FR" altLang="zh-TW" sz="1600" b="1" dirty="0" smtClean="0">
                <a:latin typeface="FangSong" panose="02010609060101010101" pitchFamily="49" charset="-122"/>
                <a:ea typeface="FangSong" panose="02010609060101010101" pitchFamily="49" charset="-122"/>
              </a:rPr>
              <a:t>--- </a:t>
            </a:r>
            <a:r>
              <a:rPr lang="fr-FR" altLang="zh-TW" sz="1600" b="1" dirty="0">
                <a:latin typeface="FangSong" panose="02010609060101010101" pitchFamily="49" charset="-122"/>
                <a:ea typeface="FangSong" panose="02010609060101010101" pitchFamily="49" charset="-122"/>
              </a:rPr>
              <a:t>Lonely </a:t>
            </a:r>
            <a:r>
              <a:rPr lang="fr-FR" altLang="zh-TW" sz="1600" b="1" dirty="0" smtClean="0">
                <a:latin typeface="FangSong" panose="02010609060101010101" pitchFamily="49" charset="-122"/>
                <a:ea typeface="FangSong" panose="02010609060101010101" pitchFamily="49" charset="-122"/>
              </a:rPr>
              <a:t>Planet</a:t>
            </a:r>
          </a:p>
          <a:p>
            <a:pPr marL="285750" indent="-285750">
              <a:lnSpc>
                <a:spcPts val="2500"/>
              </a:lnSpc>
              <a:buFont typeface="Wingdings" panose="05000000000000000000" pitchFamily="2" charset="2"/>
              <a:buChar char="n"/>
            </a:pPr>
            <a:r>
              <a:rPr lang="en-US" altLang="zh-TW" sz="1600" dirty="0">
                <a:latin typeface="Calibri Light" panose="020F0302020204030204" pitchFamily="34" charset="0"/>
              </a:rPr>
              <a:t>Since its start in the 17th century, Kaohsiung has grown from a small trading </a:t>
            </a:r>
            <a:r>
              <a:rPr lang="en-US" altLang="zh-TW" sz="1600" dirty="0" smtClean="0">
                <a:latin typeface="Calibri Light" panose="020F0302020204030204" pitchFamily="34" charset="0"/>
              </a:rPr>
              <a:t>village into the</a:t>
            </a:r>
            <a:r>
              <a:rPr lang="en-US" altLang="zh-TW" sz="1600" dirty="0">
                <a:latin typeface="Calibri Light" panose="020F0302020204030204" pitchFamily="34" charset="0"/>
              </a:rPr>
              <a:t> </a:t>
            </a:r>
            <a:r>
              <a:rPr lang="en-US" altLang="zh-TW" sz="1600" dirty="0" smtClean="0">
                <a:latin typeface="Calibri Light" panose="020F0302020204030204" pitchFamily="34" charset="0"/>
              </a:rPr>
              <a:t>political, economic, transportation, manufacturing, refining, shipbuilding, and</a:t>
            </a:r>
            <a:r>
              <a:rPr lang="en-US" altLang="zh-TW" sz="1600" dirty="0">
                <a:latin typeface="Calibri Light" panose="020F0302020204030204" pitchFamily="34" charset="0"/>
              </a:rPr>
              <a:t> industrial center of southern Taiwan.</a:t>
            </a:r>
          </a:p>
          <a:p>
            <a:pPr marL="285750" indent="-285750">
              <a:lnSpc>
                <a:spcPts val="2500"/>
              </a:lnSpc>
              <a:buFont typeface="Wingdings" panose="05000000000000000000" pitchFamily="2" charset="2"/>
              <a:buChar char="n"/>
            </a:pPr>
            <a:r>
              <a:rPr lang="en-US" altLang="zh-TW" sz="1600" dirty="0" smtClean="0">
                <a:latin typeface="Calibri Light" panose="020F0302020204030204" pitchFamily="34" charset="0"/>
              </a:rPr>
              <a:t>Kaohsiung </a:t>
            </a:r>
            <a:r>
              <a:rPr lang="en-US" altLang="zh-TW" sz="1600" dirty="0">
                <a:latin typeface="Calibri Light" panose="020F0302020204030204" pitchFamily="34" charset="0"/>
              </a:rPr>
              <a:t>was a central hub in Japan's occupation of Taiwan, but today, while drinking water treatment facilities, the railway and other port facilities are a visible legacy to those colonial days, it is also a vibrant cultural and commercial experience in its own right. </a:t>
            </a:r>
            <a:endParaRPr lang="en-US" altLang="zh-TW" sz="1600" dirty="0" smtClean="0">
              <a:latin typeface="Calibri Light" panose="020F0302020204030204" pitchFamily="34" charset="0"/>
            </a:endParaRPr>
          </a:p>
          <a:p>
            <a:pPr marL="285750" indent="-285750">
              <a:lnSpc>
                <a:spcPts val="2500"/>
              </a:lnSpc>
              <a:buFont typeface="Wingdings" panose="05000000000000000000" pitchFamily="2" charset="2"/>
              <a:buChar char="n"/>
            </a:pPr>
            <a:r>
              <a:rPr lang="en-US" altLang="zh-TW" sz="1600" dirty="0">
                <a:latin typeface="Calibri Light" panose="020F0302020204030204" pitchFamily="34" charset="0"/>
              </a:rPr>
              <a:t>Abundant resources of ocean, mountain and forest, and a diverse mix of different communities, have formed the extraordinarily vibrant and multifaceted character of art and culture in Kaohsiung.</a:t>
            </a:r>
            <a:endParaRPr lang="fr-FR" altLang="zh-TW" sz="1600" dirty="0">
              <a:latin typeface="Calibri Light" panose="020F0302020204030204" pitchFamily="34" charset="0"/>
            </a:endParaRPr>
          </a:p>
        </p:txBody>
      </p:sp>
      <p:pic>
        <p:nvPicPr>
          <p:cNvPr id="6" name="圖片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651500" y="3260379"/>
            <a:ext cx="3492500" cy="1680789"/>
          </a:xfrm>
          <a:prstGeom prst="rect">
            <a:avLst/>
          </a:prstGeom>
        </p:spPr>
      </p:pic>
      <p:pic>
        <p:nvPicPr>
          <p:cNvPr id="8" name="圖片 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653186" y="4988571"/>
            <a:ext cx="3490814" cy="1752797"/>
          </a:xfrm>
          <a:prstGeom prst="rect">
            <a:avLst/>
          </a:prstGeom>
        </p:spPr>
      </p:pic>
      <p:pic>
        <p:nvPicPr>
          <p:cNvPr id="9" name="圖片 8"/>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651500" y="1268760"/>
            <a:ext cx="3530384" cy="1944216"/>
          </a:xfrm>
          <a:prstGeom prst="rect">
            <a:avLst/>
          </a:prstGeom>
        </p:spPr>
      </p:pic>
      <p:sp>
        <p:nvSpPr>
          <p:cNvPr id="2" name="投影片編號版面配置區 1"/>
          <p:cNvSpPr>
            <a:spLocks noGrp="1"/>
          </p:cNvSpPr>
          <p:nvPr>
            <p:ph type="sldNum" sz="quarter" idx="12"/>
          </p:nvPr>
        </p:nvSpPr>
        <p:spPr/>
        <p:txBody>
          <a:bodyPr/>
          <a:lstStyle/>
          <a:p>
            <a:pPr>
              <a:defRPr/>
            </a:pPr>
            <a:fld id="{F9B301AD-CA1E-48DF-87C1-990132819A36}" type="slidenum">
              <a:rPr lang="en-GB" altLang="en-US" smtClean="0"/>
              <a:pPr>
                <a:defRPr/>
              </a:pPr>
              <a:t>3</a:t>
            </a:fld>
            <a:endParaRPr lang="en-GB" altLang="en-US"/>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930708"/>
          </a:xfrm>
          <a:noFill/>
          <a:ln w="9525">
            <a:noFill/>
            <a:miter lim="800000"/>
            <a:headEnd/>
            <a:tailEnd/>
          </a:ln>
        </p:spPr>
        <p:txBody>
          <a:bodyPr vert="horz" wrap="square" lIns="91440" tIns="45720" rIns="91440" bIns="45720" numCol="1" anchor="ctr" anchorCtr="0" compatLnSpc="1">
            <a:prstTxWarp prst="textNoShape">
              <a:avLst/>
            </a:prstTxWarp>
          </a:bodyPr>
          <a:lstStyle/>
          <a:p>
            <a:r>
              <a:rPr lang="en-GB" altLang="zh-TW" dirty="0" smtClean="0">
                <a:solidFill>
                  <a:srgbClr val="FF0000"/>
                </a:solidFill>
              </a:rPr>
              <a:t>Transportation </a:t>
            </a:r>
            <a:r>
              <a:rPr lang="en-GB" altLang="zh-TW" dirty="0">
                <a:solidFill>
                  <a:srgbClr val="FF0000"/>
                </a:solidFill>
              </a:rPr>
              <a:t>in Kaohsiung</a:t>
            </a:r>
            <a:endParaRPr lang="zh-TW" altLang="en-US" dirty="0">
              <a:solidFill>
                <a:srgbClr val="FF0000"/>
              </a:solidFill>
            </a:endParaRPr>
          </a:p>
        </p:txBody>
      </p:sp>
      <p:sp>
        <p:nvSpPr>
          <p:cNvPr id="3" name="內容版面配置區 2"/>
          <p:cNvSpPr>
            <a:spLocks noGrp="1"/>
          </p:cNvSpPr>
          <p:nvPr>
            <p:ph sz="half" idx="1"/>
          </p:nvPr>
        </p:nvSpPr>
        <p:spPr>
          <a:xfrm>
            <a:off x="394855" y="1236518"/>
            <a:ext cx="4376463" cy="5139168"/>
          </a:xfrm>
        </p:spPr>
        <p:txBody>
          <a:bodyPr/>
          <a:lstStyle/>
          <a:p>
            <a:pPr marL="180975" indent="-180975"/>
            <a:r>
              <a:rPr lang="en-US" altLang="zh-TW" sz="2000" dirty="0">
                <a:solidFill>
                  <a:schemeClr val="tx1"/>
                </a:solidFill>
                <a:latin typeface="+mj-lt"/>
              </a:rPr>
              <a:t>Metro System </a:t>
            </a:r>
            <a:r>
              <a:rPr lang="en-US" altLang="zh-TW" sz="2000" dirty="0" smtClean="0">
                <a:solidFill>
                  <a:schemeClr val="tx1"/>
                </a:solidFill>
                <a:latin typeface="+mj-lt"/>
              </a:rPr>
              <a:t>(</a:t>
            </a:r>
            <a:r>
              <a:rPr lang="en-US" altLang="zh-TW" sz="2000" dirty="0">
                <a:solidFill>
                  <a:schemeClr val="tx1"/>
                </a:solidFill>
                <a:latin typeface="+mj-lt"/>
              </a:rPr>
              <a:t>Kaohsiung Rapid Transit</a:t>
            </a:r>
            <a:r>
              <a:rPr lang="en-US" altLang="zh-TW" sz="2000" dirty="0" smtClean="0">
                <a:solidFill>
                  <a:schemeClr val="tx1"/>
                </a:solidFill>
                <a:latin typeface="+mj-lt"/>
              </a:rPr>
              <a:t>)</a:t>
            </a:r>
            <a:endParaRPr lang="en-US" altLang="zh-TW" sz="1800" b="0" dirty="0" smtClean="0">
              <a:latin typeface="Calibri Light" panose="020F0302020204030204" pitchFamily="34" charset="0"/>
            </a:endParaRPr>
          </a:p>
          <a:p>
            <a:pPr marL="685800" lvl="1">
              <a:spcBef>
                <a:spcPts val="600"/>
              </a:spcBef>
              <a:buFont typeface="Calibri Light" panose="020F0302020204030204" pitchFamily="34" charset="0"/>
              <a:buChar char="─"/>
            </a:pPr>
            <a:r>
              <a:rPr lang="en-US" altLang="zh-TW" sz="1800" b="0" dirty="0" smtClean="0">
                <a:latin typeface="Calibri Light" panose="020F0302020204030204" pitchFamily="34" charset="0"/>
              </a:rPr>
              <a:t>The </a:t>
            </a:r>
            <a:r>
              <a:rPr lang="en-US" altLang="zh-TW" sz="1800" b="0" dirty="0">
                <a:latin typeface="Calibri Light" panose="020F0302020204030204" pitchFamily="34" charset="0"/>
              </a:rPr>
              <a:t>KRT currently has </a:t>
            </a:r>
            <a:r>
              <a:rPr lang="en-US" altLang="zh-TW" sz="1800" b="0" dirty="0" smtClean="0">
                <a:latin typeface="Calibri Light" panose="020F0302020204030204" pitchFamily="34" charset="0"/>
              </a:rPr>
              <a:t>three </a:t>
            </a:r>
            <a:r>
              <a:rPr lang="en-US" altLang="zh-TW" sz="1800" b="0" dirty="0">
                <a:latin typeface="Calibri Light" panose="020F0302020204030204" pitchFamily="34" charset="0"/>
              </a:rPr>
              <a:t>lines in operation. Tickets can be purchased at automatic-ticket machines in all KRT </a:t>
            </a:r>
            <a:r>
              <a:rPr lang="en-US" altLang="zh-TW" sz="1800" b="0" dirty="0" smtClean="0">
                <a:latin typeface="Calibri Light" panose="020F0302020204030204" pitchFamily="34" charset="0"/>
              </a:rPr>
              <a:t>stations.</a:t>
            </a:r>
          </a:p>
          <a:p>
            <a:pPr marL="685800" lvl="1">
              <a:spcBef>
                <a:spcPts val="600"/>
              </a:spcBef>
              <a:buFont typeface="Calibri Light" panose="020F0302020204030204" pitchFamily="34" charset="0"/>
              <a:buChar char="─"/>
            </a:pPr>
            <a:r>
              <a:rPr lang="en-US" altLang="zh-TW" sz="1800" b="0" dirty="0" smtClean="0">
                <a:latin typeface="Calibri Light" panose="020F0302020204030204" pitchFamily="34" charset="0"/>
              </a:rPr>
              <a:t>The </a:t>
            </a:r>
            <a:r>
              <a:rPr lang="en-US" altLang="zh-TW" sz="1800" b="0" dirty="0">
                <a:latin typeface="Calibri Light" panose="020F0302020204030204" pitchFamily="34" charset="0"/>
              </a:rPr>
              <a:t>KRT runs from 6 am to 12 midnight seven days a week. </a:t>
            </a:r>
            <a:endParaRPr lang="en-US" altLang="zh-TW" sz="1800" b="0" dirty="0" smtClean="0">
              <a:latin typeface="Calibri Light" panose="020F0302020204030204" pitchFamily="34" charset="0"/>
            </a:endParaRPr>
          </a:p>
          <a:p>
            <a:pPr marL="685800" lvl="1">
              <a:spcBef>
                <a:spcPts val="600"/>
              </a:spcBef>
              <a:buFont typeface="Calibri Light" panose="020F0302020204030204" pitchFamily="34" charset="0"/>
              <a:buChar char="─"/>
            </a:pPr>
            <a:r>
              <a:rPr lang="en-US" altLang="zh-TW" sz="1800" b="0" dirty="0" smtClean="0">
                <a:latin typeface="Calibri Light" panose="020F0302020204030204" pitchFamily="34" charset="0"/>
              </a:rPr>
              <a:t>Smoking</a:t>
            </a:r>
            <a:r>
              <a:rPr lang="en-US" altLang="zh-TW" sz="1800" b="0" dirty="0">
                <a:latin typeface="Calibri Light" panose="020F0302020204030204" pitchFamily="34" charset="0"/>
              </a:rPr>
              <a:t>, eating, drinking or gum chewing are strictly prohibited on all KRT trains. </a:t>
            </a:r>
            <a:endParaRPr lang="en-US" altLang="zh-TW" sz="1800" b="0" dirty="0" smtClean="0">
              <a:latin typeface="Calibri Light" panose="020F0302020204030204" pitchFamily="34" charset="0"/>
            </a:endParaRPr>
          </a:p>
          <a:p>
            <a:pPr marL="685800" lvl="1">
              <a:buFont typeface="Calibri Light" panose="020F0302020204030204" pitchFamily="34" charset="0"/>
              <a:buChar char="─"/>
            </a:pPr>
            <a:r>
              <a:rPr lang="en-US" altLang="zh-TW" sz="1800" dirty="0">
                <a:latin typeface="Calibri Light" panose="020F0302020204030204" pitchFamily="34" charset="0"/>
              </a:rPr>
              <a:t>A one-way ticket costs NT$20 to NT$60 depending on travel distance. KRTC also offers a "multiple Day-pass</a:t>
            </a:r>
            <a:r>
              <a:rPr lang="en-US" altLang="zh-TW" sz="1800" dirty="0" smtClean="0">
                <a:latin typeface="Calibri Light" panose="020F0302020204030204" pitchFamily="34" charset="0"/>
              </a:rPr>
              <a:t>"</a:t>
            </a:r>
            <a:endParaRPr lang="en-US" altLang="zh-TW" sz="1800" b="0" dirty="0" smtClean="0">
              <a:latin typeface="Calibri Light" panose="020F0302020204030204" pitchFamily="34" charset="0"/>
            </a:endParaRPr>
          </a:p>
          <a:p>
            <a:pPr marL="0" indent="0">
              <a:buNone/>
            </a:pPr>
            <a:r>
              <a:rPr lang="en-US" altLang="zh-TW" sz="2000" b="0" dirty="0" smtClean="0">
                <a:latin typeface="+mj-lt"/>
              </a:rPr>
              <a:t>For </a:t>
            </a:r>
            <a:r>
              <a:rPr lang="en-US" altLang="zh-TW" sz="2000" b="0" dirty="0">
                <a:latin typeface="+mj-lt"/>
              </a:rPr>
              <a:t>more information please visit: Kaohsiung Rapid Transit </a:t>
            </a:r>
            <a:r>
              <a:rPr lang="en-US" altLang="zh-TW" sz="2000" b="0" dirty="0" smtClean="0">
                <a:latin typeface="+mj-lt"/>
                <a:hlinkClick r:id="rId2"/>
              </a:rPr>
              <a:t>http</a:t>
            </a:r>
            <a:r>
              <a:rPr lang="en-US" altLang="zh-TW" sz="2000" b="0" dirty="0">
                <a:latin typeface="+mj-lt"/>
                <a:hlinkClick r:id="rId2"/>
              </a:rPr>
              <a:t>://</a:t>
            </a:r>
            <a:r>
              <a:rPr lang="en-US" altLang="zh-TW" sz="2000" b="0" dirty="0" smtClean="0">
                <a:latin typeface="+mj-lt"/>
                <a:hlinkClick r:id="rId2"/>
              </a:rPr>
              <a:t>www.krtco.com.tw/en/index.aspx</a:t>
            </a:r>
            <a:r>
              <a:rPr lang="en-US" altLang="zh-TW" sz="2000" b="0" dirty="0" smtClean="0">
                <a:latin typeface="+mj-lt"/>
              </a:rPr>
              <a:t> </a:t>
            </a:r>
          </a:p>
          <a:p>
            <a:pPr marL="0" indent="0">
              <a:buNone/>
            </a:pPr>
            <a:endParaRPr lang="en-US" altLang="zh-TW" dirty="0">
              <a:latin typeface="+mj-lt"/>
            </a:endParaRPr>
          </a:p>
        </p:txBody>
      </p:sp>
      <p:pic>
        <p:nvPicPr>
          <p:cNvPr id="1026"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839292" y="1205346"/>
            <a:ext cx="3909172" cy="51703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投影片編號版面配置區 3"/>
          <p:cNvSpPr>
            <a:spLocks noGrp="1"/>
          </p:cNvSpPr>
          <p:nvPr>
            <p:ph type="sldNum" sz="quarter" idx="12"/>
          </p:nvPr>
        </p:nvSpPr>
        <p:spPr/>
        <p:txBody>
          <a:bodyPr/>
          <a:lstStyle/>
          <a:p>
            <a:pPr>
              <a:defRPr/>
            </a:pPr>
            <a:fld id="{09E77ABC-19EF-4563-A403-2DC53812C18D}" type="slidenum">
              <a:rPr lang="en-GB" altLang="en-US" smtClean="0"/>
              <a:pPr>
                <a:defRPr/>
              </a:pPr>
              <a:t>4</a:t>
            </a:fld>
            <a:endParaRPr lang="en-GB" altLang="en-US"/>
          </a:p>
        </p:txBody>
      </p:sp>
    </p:spTree>
    <p:extLst>
      <p:ext uri="{BB962C8B-B14F-4D97-AF65-F5344CB8AC3E}">
        <p14:creationId xmlns:p14="http://schemas.microsoft.com/office/powerpoint/2010/main" val="9856524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778098"/>
          </a:xfrm>
          <a:noFill/>
          <a:ln w="9525">
            <a:noFill/>
            <a:miter lim="800000"/>
            <a:headEnd/>
            <a:tailEnd/>
          </a:ln>
        </p:spPr>
        <p:txBody>
          <a:bodyPr vert="horz" wrap="square" lIns="91440" tIns="45720" rIns="91440" bIns="45720" numCol="1" anchor="ctr" anchorCtr="0" compatLnSpc="1">
            <a:prstTxWarp prst="textNoShape">
              <a:avLst/>
            </a:prstTxWarp>
          </a:bodyPr>
          <a:lstStyle/>
          <a:p>
            <a:r>
              <a:rPr lang="en-GB" altLang="zh-TW" dirty="0" smtClean="0">
                <a:solidFill>
                  <a:srgbClr val="FF0000"/>
                </a:solidFill>
              </a:rPr>
              <a:t>Transportation </a:t>
            </a:r>
            <a:r>
              <a:rPr lang="en-GB" altLang="zh-TW" dirty="0">
                <a:solidFill>
                  <a:srgbClr val="FF0000"/>
                </a:solidFill>
              </a:rPr>
              <a:t>in Kaohsiung</a:t>
            </a:r>
            <a:endParaRPr lang="zh-TW" altLang="en-US" dirty="0">
              <a:solidFill>
                <a:srgbClr val="FF0000"/>
              </a:solidFill>
            </a:endParaRPr>
          </a:p>
        </p:txBody>
      </p:sp>
      <p:sp>
        <p:nvSpPr>
          <p:cNvPr id="3" name="內容版面配置區 2"/>
          <p:cNvSpPr>
            <a:spLocks noGrp="1"/>
          </p:cNvSpPr>
          <p:nvPr>
            <p:ph sz="half" idx="1"/>
          </p:nvPr>
        </p:nvSpPr>
        <p:spPr>
          <a:xfrm>
            <a:off x="372238" y="992452"/>
            <a:ext cx="8562109" cy="5363898"/>
          </a:xfrm>
        </p:spPr>
        <p:txBody>
          <a:bodyPr/>
          <a:lstStyle/>
          <a:p>
            <a:r>
              <a:rPr lang="en-US" altLang="zh-TW" sz="2400" dirty="0" smtClean="0">
                <a:solidFill>
                  <a:schemeClr val="tx1"/>
                </a:solidFill>
                <a:latin typeface="+mj-lt"/>
              </a:rPr>
              <a:t>City Bus</a:t>
            </a:r>
          </a:p>
          <a:p>
            <a:pPr marL="685800" lvl="1">
              <a:spcBef>
                <a:spcPts val="600"/>
              </a:spcBef>
              <a:buFont typeface="Calibri Light" panose="020F0302020204030204" pitchFamily="34" charset="0"/>
              <a:buChar char="─"/>
            </a:pPr>
            <a:r>
              <a:rPr lang="en-US" altLang="zh-TW" sz="1600" dirty="0">
                <a:latin typeface="Calibri Light" panose="020F0302020204030204" pitchFamily="34" charset="0"/>
              </a:rPr>
              <a:t>The Bus in Kaohsiung currently has 200 lines in operation.</a:t>
            </a:r>
          </a:p>
          <a:p>
            <a:pPr marL="685800" lvl="1">
              <a:spcBef>
                <a:spcPts val="600"/>
              </a:spcBef>
              <a:buFont typeface="Calibri Light" panose="020F0302020204030204" pitchFamily="34" charset="0"/>
              <a:buChar char="─"/>
            </a:pPr>
            <a:r>
              <a:rPr lang="en-US" altLang="zh-TW" sz="1600" dirty="0">
                <a:latin typeface="Calibri Light" panose="020F0302020204030204" pitchFamily="34" charset="0"/>
              </a:rPr>
              <a:t>The tickets of City Bus are based on sections. Standard-Fare: NT$ 12 , for each section. Excursion-Fare: NT$ 6 , for each section.</a:t>
            </a:r>
          </a:p>
          <a:p>
            <a:pPr marL="685800" lvl="1">
              <a:spcBef>
                <a:spcPts val="600"/>
              </a:spcBef>
              <a:buFont typeface="Calibri Light" panose="020F0302020204030204" pitchFamily="34" charset="0"/>
              <a:buChar char="─"/>
            </a:pPr>
            <a:r>
              <a:rPr lang="en-US" altLang="zh-TW" sz="1600" dirty="0">
                <a:latin typeface="Calibri Light" panose="020F0302020204030204" pitchFamily="34" charset="0"/>
              </a:rPr>
              <a:t>For more information:  </a:t>
            </a:r>
            <a:r>
              <a:rPr lang="en-US" altLang="zh-TW" sz="1600" dirty="0">
                <a:latin typeface="Calibri Light" panose="020F0302020204030204" pitchFamily="34" charset="0"/>
                <a:hlinkClick r:id="rId2"/>
              </a:rPr>
              <a:t>http://ibus.tbkc.gov.tw/bus/BusRoute.aspx</a:t>
            </a:r>
            <a:endParaRPr lang="en-US" altLang="zh-TW" sz="1600" dirty="0">
              <a:latin typeface="Calibri Light" panose="020F0302020204030204" pitchFamily="34" charset="0"/>
            </a:endParaRPr>
          </a:p>
          <a:p>
            <a:r>
              <a:rPr lang="en-US" altLang="zh-TW" sz="2400" dirty="0" smtClean="0">
                <a:solidFill>
                  <a:schemeClr val="tx1"/>
                </a:solidFill>
                <a:latin typeface="+mj-lt"/>
              </a:rPr>
              <a:t>Kaohsiung City Bike (</a:t>
            </a:r>
            <a:r>
              <a:rPr lang="en-US" altLang="zh-TW" sz="1800" dirty="0" smtClean="0">
                <a:latin typeface="+mj-lt"/>
                <a:hlinkClick r:id="rId3"/>
              </a:rPr>
              <a:t>http</a:t>
            </a:r>
            <a:r>
              <a:rPr lang="en-US" altLang="zh-TW" sz="1800" dirty="0">
                <a:latin typeface="+mj-lt"/>
                <a:hlinkClick r:id="rId3"/>
              </a:rPr>
              <a:t>://</a:t>
            </a:r>
            <a:r>
              <a:rPr lang="en-US" altLang="zh-TW" sz="1800" dirty="0" smtClean="0">
                <a:latin typeface="+mj-lt"/>
                <a:hlinkClick r:id="rId3"/>
              </a:rPr>
              <a:t>www.c-bike.com.tw/english/CMSMain.aspx?mid=2</a:t>
            </a:r>
            <a:r>
              <a:rPr lang="en-US" altLang="zh-TW" sz="2000" dirty="0" smtClean="0">
                <a:latin typeface="+mj-lt"/>
              </a:rPr>
              <a:t>)</a:t>
            </a:r>
            <a:endParaRPr lang="en-US" altLang="zh-TW" sz="2000" dirty="0">
              <a:latin typeface="+mj-lt"/>
            </a:endParaRPr>
          </a:p>
          <a:p>
            <a:endParaRPr lang="en-US" altLang="zh-TW" sz="2400" dirty="0" smtClean="0">
              <a:solidFill>
                <a:schemeClr val="tx1"/>
              </a:solidFill>
              <a:latin typeface="+mj-lt"/>
            </a:endParaRPr>
          </a:p>
          <a:p>
            <a:pPr marL="0" indent="0">
              <a:buNone/>
            </a:pPr>
            <a:endParaRPr lang="en-US" altLang="zh-TW" sz="2400" dirty="0" smtClean="0">
              <a:solidFill>
                <a:schemeClr val="tx1"/>
              </a:solidFill>
              <a:latin typeface="+mj-lt"/>
            </a:endParaRPr>
          </a:p>
          <a:p>
            <a:r>
              <a:rPr lang="en-US" altLang="zh-TW" sz="2400" dirty="0" smtClean="0">
                <a:solidFill>
                  <a:schemeClr val="tx1"/>
                </a:solidFill>
                <a:latin typeface="+mj-lt"/>
              </a:rPr>
              <a:t>IPASS/Easy Card</a:t>
            </a:r>
            <a:endParaRPr lang="en-US" altLang="zh-TW" sz="2400" dirty="0">
              <a:solidFill>
                <a:schemeClr val="tx1"/>
              </a:solidFill>
              <a:latin typeface="+mj-lt"/>
            </a:endParaRPr>
          </a:p>
          <a:p>
            <a:pPr marL="685800" lvl="1">
              <a:spcBef>
                <a:spcPts val="600"/>
              </a:spcBef>
              <a:buFont typeface="Calibri Light" panose="020F0302020204030204" pitchFamily="34" charset="0"/>
              <a:buChar char="─"/>
            </a:pPr>
            <a:r>
              <a:rPr lang="en-US" altLang="zh-TW" sz="1800" dirty="0">
                <a:latin typeface="Calibri Light" panose="020F0302020204030204" pitchFamily="34" charset="0"/>
              </a:rPr>
              <a:t>All registrant can use the IPASS or Easy Card for paying on Kaohsiung Rapid Transit, Kaohsiung City Bus, Railway, and designated convenience stores.</a:t>
            </a:r>
          </a:p>
          <a:p>
            <a:pPr marL="685800" lvl="1">
              <a:spcBef>
                <a:spcPts val="600"/>
              </a:spcBef>
              <a:buFont typeface="Calibri Light" panose="020F0302020204030204" pitchFamily="34" charset="0"/>
              <a:buChar char="─"/>
            </a:pPr>
            <a:r>
              <a:rPr lang="en-US" altLang="zh-TW" sz="1800" dirty="0">
                <a:latin typeface="Calibri Light" panose="020F0302020204030204" pitchFamily="34" charset="0"/>
              </a:rPr>
              <a:t>To use it for the first time, please ensure to add value at designated location such as the Kaohsiung Rapid Transit Station or convenience stores (7-ELEVEN, Family Mart, Hi-Life and OK Mart), and the minimum amount of value adding is NT$100.</a:t>
            </a:r>
          </a:p>
          <a:p>
            <a:pPr marL="685800" lvl="1">
              <a:spcBef>
                <a:spcPts val="600"/>
              </a:spcBef>
              <a:buFont typeface="Calibri Light" panose="020F0302020204030204" pitchFamily="34" charset="0"/>
              <a:buChar char="─"/>
            </a:pPr>
            <a:r>
              <a:rPr lang="en-US" altLang="zh-TW" sz="1800" dirty="0">
                <a:latin typeface="Calibri Light" panose="020F0302020204030204" pitchFamily="34" charset="0"/>
              </a:rPr>
              <a:t>For more </a:t>
            </a:r>
            <a:r>
              <a:rPr lang="en-US" altLang="zh-TW" sz="1800" dirty="0" smtClean="0">
                <a:latin typeface="Calibri Light" panose="020F0302020204030204" pitchFamily="34" charset="0"/>
              </a:rPr>
              <a:t>information:  </a:t>
            </a:r>
            <a:r>
              <a:rPr lang="en-US" altLang="zh-TW" sz="1800" dirty="0">
                <a:latin typeface="Calibri Light" panose="020F0302020204030204" pitchFamily="34" charset="0"/>
                <a:hlinkClick r:id="rId4"/>
              </a:rPr>
              <a:t>http://www.krtco.com.tw/en/index.aspx </a:t>
            </a:r>
            <a:endParaRPr lang="en-US" altLang="zh-TW" sz="1800" dirty="0">
              <a:latin typeface="Calibri Light" panose="020F0302020204030204" pitchFamily="34" charset="0"/>
            </a:endParaRPr>
          </a:p>
          <a:p>
            <a:pPr marL="0" indent="0">
              <a:buNone/>
            </a:pPr>
            <a:endParaRPr lang="en-US" altLang="zh-TW" sz="2800" dirty="0" smtClean="0">
              <a:latin typeface="+mj-lt"/>
            </a:endParaRPr>
          </a:p>
          <a:p>
            <a:pPr marL="0" indent="0">
              <a:buNone/>
            </a:pPr>
            <a:r>
              <a:rPr lang="en-US" altLang="zh-TW" sz="2400" b="0" dirty="0">
                <a:latin typeface="+mj-lt"/>
              </a:rPr>
              <a:t/>
            </a:r>
            <a:br>
              <a:rPr lang="en-US" altLang="zh-TW" sz="2400" b="0" dirty="0">
                <a:latin typeface="+mj-lt"/>
              </a:rPr>
            </a:br>
            <a:endParaRPr lang="en-US" altLang="zh-TW" sz="2400" b="0" dirty="0">
              <a:latin typeface="+mj-lt"/>
            </a:endParaRPr>
          </a:p>
          <a:p>
            <a:pPr marL="0" indent="0">
              <a:buNone/>
            </a:pPr>
            <a:endParaRPr lang="en-US" altLang="zh-TW" dirty="0">
              <a:latin typeface="+mj-lt"/>
            </a:endParaRPr>
          </a:p>
        </p:txBody>
      </p:sp>
      <p:graphicFrame>
        <p:nvGraphicFramePr>
          <p:cNvPr id="6" name="表格 5"/>
          <p:cNvGraphicFramePr>
            <a:graphicFrameLocks noGrp="1"/>
          </p:cNvGraphicFramePr>
          <p:nvPr>
            <p:extLst>
              <p:ext uri="{D42A27DB-BD31-4B8C-83A1-F6EECF244321}">
                <p14:modId xmlns:p14="http://schemas.microsoft.com/office/powerpoint/2010/main" val="2417751052"/>
              </p:ext>
            </p:extLst>
          </p:nvPr>
        </p:nvGraphicFramePr>
        <p:xfrm>
          <a:off x="1340924" y="3111668"/>
          <a:ext cx="6624735" cy="891540"/>
        </p:xfrm>
        <a:graphic>
          <a:graphicData uri="http://schemas.openxmlformats.org/drawingml/2006/table">
            <a:tbl>
              <a:tblPr>
                <a:tableStyleId>{5C22544A-7EE6-4342-B048-85BDC9FD1C3A}</a:tableStyleId>
              </a:tblPr>
              <a:tblGrid>
                <a:gridCol w="1224135"/>
                <a:gridCol w="1763601"/>
                <a:gridCol w="1057200"/>
                <a:gridCol w="1287028"/>
                <a:gridCol w="1292771"/>
              </a:tblGrid>
              <a:tr h="0">
                <a:tc>
                  <a:txBody>
                    <a:bodyPr/>
                    <a:lstStyle/>
                    <a:p>
                      <a:pPr algn="ctr" fontAlgn="ctr"/>
                      <a:r>
                        <a:rPr lang="en-US" sz="1400" u="none" strike="noStrike" dirty="0">
                          <a:effectLst/>
                        </a:rPr>
                        <a:t>Item</a:t>
                      </a:r>
                      <a:endParaRPr lang="en-US" sz="1400" b="1" i="0" u="none" strike="noStrike" dirty="0">
                        <a:solidFill>
                          <a:srgbClr val="333333"/>
                        </a:solidFill>
                        <a:effectLst/>
                        <a:latin typeface="Arial" panose="020B0604020202020204" pitchFamily="34" charset="0"/>
                        <a:ea typeface="新細明體" panose="02020500000000000000" pitchFamily="18" charset="-120"/>
                      </a:endParaRPr>
                    </a:p>
                  </a:txBody>
                  <a:tcPr marL="9525" marR="9525" marT="9525" marB="0" anchor="ctr"/>
                </a:tc>
                <a:tc>
                  <a:txBody>
                    <a:bodyPr/>
                    <a:lstStyle/>
                    <a:p>
                      <a:pPr algn="ctr" fontAlgn="ctr"/>
                      <a:r>
                        <a:rPr lang="en-US" sz="1400" u="none" strike="noStrike" dirty="0">
                          <a:effectLst/>
                        </a:rPr>
                        <a:t>Card Type</a:t>
                      </a:r>
                      <a:endParaRPr lang="en-US" sz="1400" b="1" i="0" u="none" strike="noStrike" dirty="0">
                        <a:solidFill>
                          <a:srgbClr val="333333"/>
                        </a:solidFill>
                        <a:effectLst/>
                        <a:latin typeface="Arial" panose="020B0604020202020204" pitchFamily="34" charset="0"/>
                        <a:ea typeface="新細明體" panose="02020500000000000000" pitchFamily="18" charset="-120"/>
                      </a:endParaRPr>
                    </a:p>
                  </a:txBody>
                  <a:tcPr marL="9525" marR="9525" marT="9525" marB="0" anchor="ctr"/>
                </a:tc>
                <a:tc>
                  <a:txBody>
                    <a:bodyPr/>
                    <a:lstStyle/>
                    <a:p>
                      <a:pPr algn="ctr" fontAlgn="ctr"/>
                      <a:r>
                        <a:rPr lang="en-US" sz="1400" u="none" strike="noStrike" dirty="0">
                          <a:effectLst/>
                        </a:rPr>
                        <a:t>60 Minutes</a:t>
                      </a:r>
                      <a:endParaRPr lang="en-US" sz="1400" b="1" i="0" u="none" strike="noStrike" dirty="0">
                        <a:solidFill>
                          <a:srgbClr val="333333"/>
                        </a:solidFill>
                        <a:effectLst/>
                        <a:latin typeface="Arial" panose="020B0604020202020204" pitchFamily="34" charset="0"/>
                        <a:ea typeface="新細明體" panose="02020500000000000000" pitchFamily="18" charset="-120"/>
                      </a:endParaRPr>
                    </a:p>
                  </a:txBody>
                  <a:tcPr marL="9525" marR="9525" marT="9525" marB="0" anchor="ctr"/>
                </a:tc>
                <a:tc>
                  <a:txBody>
                    <a:bodyPr/>
                    <a:lstStyle/>
                    <a:p>
                      <a:pPr algn="ctr" fontAlgn="ctr"/>
                      <a:r>
                        <a:rPr lang="en-US" sz="1400" u="none" strike="noStrike">
                          <a:effectLst/>
                        </a:rPr>
                        <a:t>90 Minutes</a:t>
                      </a:r>
                      <a:endParaRPr lang="en-US" sz="1400" b="1" i="0" u="none" strike="noStrike">
                        <a:solidFill>
                          <a:srgbClr val="333333"/>
                        </a:solidFill>
                        <a:effectLst/>
                        <a:latin typeface="Arial" panose="020B0604020202020204" pitchFamily="34" charset="0"/>
                        <a:ea typeface="新細明體" panose="02020500000000000000" pitchFamily="18" charset="-120"/>
                      </a:endParaRPr>
                    </a:p>
                  </a:txBody>
                  <a:tcPr marL="9525" marR="9525" marT="9525" marB="0" anchor="ctr"/>
                </a:tc>
                <a:tc>
                  <a:txBody>
                    <a:bodyPr/>
                    <a:lstStyle/>
                    <a:p>
                      <a:pPr algn="ctr" fontAlgn="ctr"/>
                      <a:r>
                        <a:rPr lang="en-US" sz="1400" u="none" strike="noStrike">
                          <a:effectLst/>
                        </a:rPr>
                        <a:t>90 Minutes after</a:t>
                      </a:r>
                      <a:endParaRPr lang="en-US" sz="1400" b="1" i="0" u="none" strike="noStrike">
                        <a:solidFill>
                          <a:srgbClr val="333333"/>
                        </a:solidFill>
                        <a:effectLst/>
                        <a:latin typeface="Arial" panose="020B0604020202020204" pitchFamily="34" charset="0"/>
                        <a:ea typeface="新細明體" panose="02020500000000000000" pitchFamily="18" charset="-120"/>
                      </a:endParaRPr>
                    </a:p>
                  </a:txBody>
                  <a:tcPr marL="9525" marR="9525" marT="9525" marB="0" anchor="ctr"/>
                </a:tc>
              </a:tr>
              <a:tr h="209550">
                <a:tc rowSpan="3">
                  <a:txBody>
                    <a:bodyPr/>
                    <a:lstStyle/>
                    <a:p>
                      <a:pPr algn="ctr" fontAlgn="ctr"/>
                      <a:r>
                        <a:rPr lang="en-US" sz="1400" u="none" strike="noStrike" dirty="0">
                          <a:effectLst/>
                        </a:rPr>
                        <a:t>Cost</a:t>
                      </a:r>
                      <a:endParaRPr lang="en-US" sz="1400" b="0" i="0" u="none" strike="noStrike" dirty="0">
                        <a:solidFill>
                          <a:srgbClr val="333333"/>
                        </a:solidFill>
                        <a:effectLst/>
                        <a:latin typeface="Arial" panose="020B0604020202020204" pitchFamily="34" charset="0"/>
                        <a:ea typeface="新細明體" panose="02020500000000000000" pitchFamily="18" charset="-120"/>
                      </a:endParaRPr>
                    </a:p>
                  </a:txBody>
                  <a:tcPr marL="9525" marR="9525" marT="9525" marB="0" anchor="ctr"/>
                </a:tc>
                <a:tc>
                  <a:txBody>
                    <a:bodyPr/>
                    <a:lstStyle/>
                    <a:p>
                      <a:pPr algn="ctr" fontAlgn="ctr"/>
                      <a:r>
                        <a:rPr lang="en-US" sz="1400" u="none" strike="noStrike" dirty="0">
                          <a:effectLst/>
                        </a:rPr>
                        <a:t>I-Pass card</a:t>
                      </a:r>
                      <a:endParaRPr lang="en-US" sz="1400" b="0" i="0" u="none" strike="noStrike" dirty="0">
                        <a:solidFill>
                          <a:srgbClr val="333333"/>
                        </a:solidFill>
                        <a:effectLst/>
                        <a:latin typeface="Arial" panose="020B0604020202020204" pitchFamily="34" charset="0"/>
                        <a:ea typeface="新細明體" panose="02020500000000000000" pitchFamily="18" charset="-120"/>
                      </a:endParaRPr>
                    </a:p>
                  </a:txBody>
                  <a:tcPr marL="9525" marR="9525" marT="9525" marB="0" anchor="ctr"/>
                </a:tc>
                <a:tc>
                  <a:txBody>
                    <a:bodyPr/>
                    <a:lstStyle/>
                    <a:p>
                      <a:pPr algn="ctr" fontAlgn="ctr"/>
                      <a:r>
                        <a:rPr lang="en-US" altLang="zh-TW" sz="1400" u="none" strike="noStrike">
                          <a:effectLst/>
                        </a:rPr>
                        <a:t>0</a:t>
                      </a:r>
                      <a:endParaRPr lang="en-US" altLang="zh-TW" sz="1400" b="0" i="0" u="none" strike="noStrike">
                        <a:solidFill>
                          <a:srgbClr val="333333"/>
                        </a:solidFill>
                        <a:effectLst/>
                        <a:latin typeface="Arial" panose="020B0604020202020204" pitchFamily="34" charset="0"/>
                        <a:ea typeface="新細明體" panose="02020500000000000000" pitchFamily="18" charset="-120"/>
                      </a:endParaRPr>
                    </a:p>
                  </a:txBody>
                  <a:tcPr marL="9525" marR="9525" marT="9525" marB="0" anchor="ctr"/>
                </a:tc>
                <a:tc>
                  <a:txBody>
                    <a:bodyPr/>
                    <a:lstStyle/>
                    <a:p>
                      <a:pPr algn="ctr" fontAlgn="ctr"/>
                      <a:r>
                        <a:rPr lang="en-US" altLang="zh-TW" sz="1400" u="none" strike="noStrike">
                          <a:effectLst/>
                        </a:rPr>
                        <a:t>10</a:t>
                      </a:r>
                      <a:endParaRPr lang="en-US" altLang="zh-TW" sz="1400" b="0" i="0" u="none" strike="noStrike">
                        <a:solidFill>
                          <a:srgbClr val="333333"/>
                        </a:solidFill>
                        <a:effectLst/>
                        <a:latin typeface="Arial" panose="020B0604020202020204" pitchFamily="34" charset="0"/>
                        <a:ea typeface="新細明體" panose="02020500000000000000" pitchFamily="18" charset="-120"/>
                      </a:endParaRPr>
                    </a:p>
                  </a:txBody>
                  <a:tcPr marL="9525" marR="9525" marT="9525" marB="0" anchor="ctr"/>
                </a:tc>
                <a:tc>
                  <a:txBody>
                    <a:bodyPr/>
                    <a:lstStyle/>
                    <a:p>
                      <a:pPr algn="ctr" fontAlgn="ctr"/>
                      <a:r>
                        <a:rPr lang="en-US" altLang="zh-TW" sz="1400" u="none" strike="noStrike">
                          <a:effectLst/>
                        </a:rPr>
                        <a:t>20</a:t>
                      </a:r>
                      <a:endParaRPr lang="en-US" altLang="zh-TW" sz="1400" b="0" i="0" u="none" strike="noStrike">
                        <a:solidFill>
                          <a:srgbClr val="333333"/>
                        </a:solidFill>
                        <a:effectLst/>
                        <a:latin typeface="Arial" panose="020B0604020202020204" pitchFamily="34" charset="0"/>
                        <a:ea typeface="新細明體" panose="02020500000000000000" pitchFamily="18" charset="-120"/>
                      </a:endParaRPr>
                    </a:p>
                  </a:txBody>
                  <a:tcPr marL="9525" marR="9525" marT="9525" marB="0" anchor="ctr"/>
                </a:tc>
              </a:tr>
              <a:tr h="219075">
                <a:tc vMerge="1">
                  <a:txBody>
                    <a:bodyPr/>
                    <a:lstStyle/>
                    <a:p>
                      <a:endParaRPr lang="zh-TW" altLang="en-US"/>
                    </a:p>
                  </a:txBody>
                  <a:tcPr/>
                </a:tc>
                <a:tc>
                  <a:txBody>
                    <a:bodyPr/>
                    <a:lstStyle/>
                    <a:p>
                      <a:pPr algn="ctr" fontAlgn="ctr"/>
                      <a:r>
                        <a:rPr lang="en-US" sz="1400" u="none" strike="noStrike">
                          <a:effectLst/>
                        </a:rPr>
                        <a:t>I-Pass Ticket</a:t>
                      </a:r>
                      <a:endParaRPr lang="en-US" sz="1400" b="0" i="0" u="none" strike="noStrike">
                        <a:solidFill>
                          <a:srgbClr val="333333"/>
                        </a:solidFill>
                        <a:effectLst/>
                        <a:latin typeface="Arial" panose="020B0604020202020204" pitchFamily="34" charset="0"/>
                        <a:ea typeface="新細明體" panose="02020500000000000000" pitchFamily="18" charset="-120"/>
                      </a:endParaRPr>
                    </a:p>
                  </a:txBody>
                  <a:tcPr marL="9525" marR="9525" marT="9525" marB="0" anchor="ctr"/>
                </a:tc>
                <a:tc>
                  <a:txBody>
                    <a:bodyPr/>
                    <a:lstStyle/>
                    <a:p>
                      <a:pPr algn="ctr" fontAlgn="ctr"/>
                      <a:r>
                        <a:rPr lang="en-US" altLang="zh-TW" sz="1400" u="none" strike="noStrike" dirty="0">
                          <a:effectLst/>
                        </a:rPr>
                        <a:t>0</a:t>
                      </a:r>
                      <a:endParaRPr lang="en-US" altLang="zh-TW" sz="1400" b="0" i="0" u="none" strike="noStrike" dirty="0">
                        <a:solidFill>
                          <a:srgbClr val="333333"/>
                        </a:solidFill>
                        <a:effectLst/>
                        <a:latin typeface="Arial" panose="020B0604020202020204" pitchFamily="34" charset="0"/>
                        <a:ea typeface="新細明體" panose="02020500000000000000" pitchFamily="18" charset="-120"/>
                      </a:endParaRPr>
                    </a:p>
                  </a:txBody>
                  <a:tcPr marL="9525" marR="9525" marT="9525" marB="0" anchor="ctr"/>
                </a:tc>
                <a:tc>
                  <a:txBody>
                    <a:bodyPr/>
                    <a:lstStyle/>
                    <a:p>
                      <a:pPr algn="ctr" fontAlgn="ctr"/>
                      <a:r>
                        <a:rPr lang="en-US" altLang="zh-TW" sz="1400" u="none" strike="noStrike">
                          <a:effectLst/>
                        </a:rPr>
                        <a:t>6</a:t>
                      </a:r>
                      <a:endParaRPr lang="en-US" altLang="zh-TW" sz="1400" b="0" i="0" u="none" strike="noStrike">
                        <a:solidFill>
                          <a:srgbClr val="333333"/>
                        </a:solidFill>
                        <a:effectLst/>
                        <a:latin typeface="Arial" panose="020B0604020202020204" pitchFamily="34" charset="0"/>
                        <a:ea typeface="新細明體" panose="02020500000000000000" pitchFamily="18" charset="-120"/>
                      </a:endParaRPr>
                    </a:p>
                  </a:txBody>
                  <a:tcPr marL="9525" marR="9525" marT="9525" marB="0" anchor="ctr"/>
                </a:tc>
                <a:tc>
                  <a:txBody>
                    <a:bodyPr/>
                    <a:lstStyle/>
                    <a:p>
                      <a:pPr algn="ctr" fontAlgn="ctr"/>
                      <a:r>
                        <a:rPr lang="en-US" altLang="zh-TW" sz="1400" u="none" strike="noStrike">
                          <a:effectLst/>
                        </a:rPr>
                        <a:t>20</a:t>
                      </a:r>
                      <a:endParaRPr lang="en-US" altLang="zh-TW" sz="1400" b="0" i="0" u="none" strike="noStrike">
                        <a:solidFill>
                          <a:srgbClr val="333333"/>
                        </a:solidFill>
                        <a:effectLst/>
                        <a:latin typeface="Arial" panose="020B0604020202020204" pitchFamily="34" charset="0"/>
                        <a:ea typeface="新細明體" panose="02020500000000000000" pitchFamily="18" charset="-120"/>
                      </a:endParaRPr>
                    </a:p>
                  </a:txBody>
                  <a:tcPr marL="9525" marR="9525" marT="9525" marB="0" anchor="ctr"/>
                </a:tc>
              </a:tr>
              <a:tr h="209550">
                <a:tc vMerge="1">
                  <a:txBody>
                    <a:bodyPr/>
                    <a:lstStyle/>
                    <a:p>
                      <a:endParaRPr lang="zh-TW" altLang="en-US"/>
                    </a:p>
                  </a:txBody>
                  <a:tcPr/>
                </a:tc>
                <a:tc>
                  <a:txBody>
                    <a:bodyPr/>
                    <a:lstStyle/>
                    <a:p>
                      <a:pPr algn="ctr" fontAlgn="ctr"/>
                      <a:r>
                        <a:rPr lang="en-US" sz="1400" u="none" strike="noStrike">
                          <a:effectLst/>
                        </a:rPr>
                        <a:t>credit card</a:t>
                      </a:r>
                      <a:endParaRPr lang="en-US" sz="1400" b="0" i="0" u="none" strike="noStrike">
                        <a:solidFill>
                          <a:srgbClr val="333333"/>
                        </a:solidFill>
                        <a:effectLst/>
                        <a:latin typeface="Arial" panose="020B0604020202020204" pitchFamily="34" charset="0"/>
                        <a:ea typeface="新細明體" panose="02020500000000000000" pitchFamily="18" charset="-120"/>
                      </a:endParaRPr>
                    </a:p>
                  </a:txBody>
                  <a:tcPr marL="9525" marR="9525" marT="9525" marB="0" anchor="ctr"/>
                </a:tc>
                <a:tc>
                  <a:txBody>
                    <a:bodyPr/>
                    <a:lstStyle/>
                    <a:p>
                      <a:pPr algn="ctr" fontAlgn="ctr"/>
                      <a:r>
                        <a:rPr lang="en-US" altLang="zh-TW" sz="1400" u="none" strike="noStrike">
                          <a:effectLst/>
                        </a:rPr>
                        <a:t>0</a:t>
                      </a:r>
                      <a:endParaRPr lang="en-US" altLang="zh-TW" sz="1400" b="0" i="0" u="none" strike="noStrike">
                        <a:solidFill>
                          <a:srgbClr val="333333"/>
                        </a:solidFill>
                        <a:effectLst/>
                        <a:latin typeface="Arial" panose="020B0604020202020204" pitchFamily="34" charset="0"/>
                        <a:ea typeface="新細明體" panose="02020500000000000000" pitchFamily="18" charset="-120"/>
                      </a:endParaRPr>
                    </a:p>
                  </a:txBody>
                  <a:tcPr marL="9525" marR="9525" marT="9525" marB="0" anchor="ctr"/>
                </a:tc>
                <a:tc>
                  <a:txBody>
                    <a:bodyPr/>
                    <a:lstStyle/>
                    <a:p>
                      <a:pPr algn="ctr" fontAlgn="ctr"/>
                      <a:r>
                        <a:rPr lang="en-US" altLang="zh-TW" sz="1400" u="none" strike="noStrike">
                          <a:effectLst/>
                        </a:rPr>
                        <a:t>10</a:t>
                      </a:r>
                      <a:endParaRPr lang="en-US" altLang="zh-TW" sz="1400" b="0" i="0" u="none" strike="noStrike">
                        <a:solidFill>
                          <a:srgbClr val="333333"/>
                        </a:solidFill>
                        <a:effectLst/>
                        <a:latin typeface="Arial" panose="020B0604020202020204" pitchFamily="34" charset="0"/>
                        <a:ea typeface="新細明體" panose="02020500000000000000" pitchFamily="18" charset="-120"/>
                      </a:endParaRPr>
                    </a:p>
                  </a:txBody>
                  <a:tcPr marL="9525" marR="9525" marT="9525" marB="0" anchor="ctr"/>
                </a:tc>
                <a:tc>
                  <a:txBody>
                    <a:bodyPr/>
                    <a:lstStyle/>
                    <a:p>
                      <a:pPr algn="ctr" fontAlgn="ctr"/>
                      <a:r>
                        <a:rPr lang="en-US" altLang="zh-TW" sz="1400" u="none" strike="noStrike" dirty="0">
                          <a:effectLst/>
                        </a:rPr>
                        <a:t>20</a:t>
                      </a:r>
                      <a:endParaRPr lang="en-US" altLang="zh-TW" sz="1400" b="0" i="0" u="none" strike="noStrike" dirty="0">
                        <a:solidFill>
                          <a:srgbClr val="333333"/>
                        </a:solidFill>
                        <a:effectLst/>
                        <a:latin typeface="Arial" panose="020B0604020202020204" pitchFamily="34" charset="0"/>
                        <a:ea typeface="新細明體" panose="02020500000000000000" pitchFamily="18" charset="-120"/>
                      </a:endParaRPr>
                    </a:p>
                  </a:txBody>
                  <a:tcPr marL="9525" marR="9525" marT="9525" marB="0" anchor="ctr"/>
                </a:tc>
              </a:tr>
            </a:tbl>
          </a:graphicData>
        </a:graphic>
      </p:graphicFrame>
      <p:sp>
        <p:nvSpPr>
          <p:cNvPr id="4" name="投影片編號版面配置區 3"/>
          <p:cNvSpPr>
            <a:spLocks noGrp="1"/>
          </p:cNvSpPr>
          <p:nvPr>
            <p:ph type="sldNum" sz="quarter" idx="12"/>
          </p:nvPr>
        </p:nvSpPr>
        <p:spPr/>
        <p:txBody>
          <a:bodyPr/>
          <a:lstStyle/>
          <a:p>
            <a:pPr>
              <a:defRPr/>
            </a:pPr>
            <a:fld id="{09E77ABC-19EF-4563-A403-2DC53812C18D}" type="slidenum">
              <a:rPr lang="en-GB" altLang="en-US" smtClean="0"/>
              <a:pPr>
                <a:defRPr/>
              </a:pPr>
              <a:t>5</a:t>
            </a:fld>
            <a:endParaRPr lang="en-GB" altLang="en-US"/>
          </a:p>
        </p:txBody>
      </p:sp>
    </p:spTree>
    <p:extLst>
      <p:ext uri="{BB962C8B-B14F-4D97-AF65-F5344CB8AC3E}">
        <p14:creationId xmlns:p14="http://schemas.microsoft.com/office/powerpoint/2010/main" val="265831848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 name="Diagram 17"/>
          <p:cNvGraphicFramePr/>
          <p:nvPr>
            <p:extLst>
              <p:ext uri="{D42A27DB-BD31-4B8C-83A1-F6EECF244321}">
                <p14:modId xmlns:p14="http://schemas.microsoft.com/office/powerpoint/2010/main" val="1967246191"/>
              </p:ext>
            </p:extLst>
          </p:nvPr>
        </p:nvGraphicFramePr>
        <p:xfrm>
          <a:off x="179512" y="2636912"/>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124" name="Title 1"/>
          <p:cNvSpPr>
            <a:spLocks noGrp="1"/>
          </p:cNvSpPr>
          <p:nvPr>
            <p:ph type="title" idx="4294967295"/>
          </p:nvPr>
        </p:nvSpPr>
        <p:spPr>
          <a:xfrm>
            <a:off x="0" y="115888"/>
            <a:ext cx="9144000" cy="720725"/>
          </a:xfrm>
        </p:spPr>
        <p:txBody>
          <a:bodyPr/>
          <a:lstStyle/>
          <a:p>
            <a:r>
              <a:rPr lang="fr-FR" altLang="en-US" dirty="0" smtClean="0">
                <a:solidFill>
                  <a:srgbClr val="FF0000"/>
                </a:solidFill>
              </a:rPr>
              <a:t>Things to see</a:t>
            </a:r>
          </a:p>
        </p:txBody>
      </p:sp>
      <p:sp>
        <p:nvSpPr>
          <p:cNvPr id="5127" name="AutoShape 11" descr="See original image"/>
          <p:cNvSpPr>
            <a:spLocks noChangeAspect="1" noChangeArrowheads="1"/>
          </p:cNvSpPr>
          <p:nvPr/>
        </p:nvSpPr>
        <p:spPr bwMode="auto">
          <a:xfrm>
            <a:off x="63500" y="-136525"/>
            <a:ext cx="5905500" cy="3543300"/>
          </a:xfrm>
          <a:prstGeom prst="rect">
            <a:avLst/>
          </a:prstGeom>
          <a:noFill/>
          <a:ln w="9525">
            <a:noFill/>
            <a:miter lim="800000"/>
            <a:headEnd/>
            <a:tailEnd/>
          </a:ln>
        </p:spPr>
        <p:txBody>
          <a:bodyPr/>
          <a:lstStyle/>
          <a:p>
            <a:endParaRPr lang="en-GB" altLang="en-US"/>
          </a:p>
        </p:txBody>
      </p:sp>
      <p:graphicFrame>
        <p:nvGraphicFramePr>
          <p:cNvPr id="11" name="內容版面配置區 3"/>
          <p:cNvGraphicFramePr>
            <a:graphicFrameLocks/>
          </p:cNvGraphicFramePr>
          <p:nvPr>
            <p:extLst>
              <p:ext uri="{D42A27DB-BD31-4B8C-83A1-F6EECF244321}">
                <p14:modId xmlns:p14="http://schemas.microsoft.com/office/powerpoint/2010/main" val="1923550116"/>
              </p:ext>
            </p:extLst>
          </p:nvPr>
        </p:nvGraphicFramePr>
        <p:xfrm>
          <a:off x="477547" y="980728"/>
          <a:ext cx="8499766" cy="2346960"/>
        </p:xfrm>
        <a:graphic>
          <a:graphicData uri="http://schemas.openxmlformats.org/drawingml/2006/table">
            <a:tbl>
              <a:tblPr/>
              <a:tblGrid>
                <a:gridCol w="2582285"/>
                <a:gridCol w="5917481"/>
              </a:tblGrid>
              <a:tr h="1933965">
                <a:tc>
                  <a:txBody>
                    <a:bodyPr/>
                    <a:lstStyle/>
                    <a:p>
                      <a:pPr algn="ctr"/>
                      <a:r>
                        <a:rPr lang="en-US" b="1" dirty="0">
                          <a:solidFill>
                            <a:srgbClr val="217000"/>
                          </a:solidFill>
                          <a:effectLst/>
                        </a:rPr>
                        <a:t>PIER-2 ART CENTER</a:t>
                      </a:r>
                      <a:r>
                        <a:rPr lang="en-US" dirty="0">
                          <a:effectLst/>
                        </a:rPr>
                        <a:t> </a:t>
                      </a:r>
                      <a:br>
                        <a:rPr lang="en-US" dirty="0">
                          <a:effectLst/>
                        </a:rPr>
                      </a:br>
                      <a:r>
                        <a:rPr lang="en-US" b="1" dirty="0">
                          <a:effectLst/>
                        </a:rPr>
                        <a:t>(</a:t>
                      </a:r>
                      <a:r>
                        <a:rPr lang="en-US" b="1" dirty="0" err="1">
                          <a:effectLst/>
                        </a:rPr>
                        <a:t>Yanchengpu</a:t>
                      </a:r>
                      <a:r>
                        <a:rPr lang="en-US" b="1" dirty="0">
                          <a:effectLst/>
                        </a:rPr>
                        <a:t> Station-O2)</a:t>
                      </a:r>
                      <a:r>
                        <a:rPr lang="en-US" dirty="0">
                          <a:effectLst/>
                        </a:rPr>
                        <a:t/>
                      </a:r>
                      <a:br>
                        <a:rPr lang="en-US" dirty="0">
                          <a:effectLst/>
                        </a:rPr>
                      </a:br>
                      <a:endParaRPr lang="en-US" dirty="0">
                        <a:effectLst/>
                      </a:endParaRPr>
                    </a:p>
                  </a:txBody>
                  <a:tcPr marL="28575" marR="28575" marT="76200" marB="76200">
                    <a:lnL>
                      <a:noFill/>
                    </a:lnL>
                    <a:lnR>
                      <a:noFill/>
                    </a:lnR>
                    <a:lnT>
                      <a:noFill/>
                    </a:lnT>
                    <a:lnB>
                      <a:noFill/>
                    </a:lnB>
                  </a:tcPr>
                </a:tc>
                <a:tc>
                  <a:txBody>
                    <a:bodyPr/>
                    <a:lstStyle/>
                    <a:p>
                      <a:r>
                        <a:rPr lang="en-US" sz="1600" dirty="0">
                          <a:effectLst/>
                          <a:latin typeface="Calibri Light" panose="020F0302020204030204" pitchFamily="34" charset="0"/>
                        </a:rPr>
                        <a:t>The warehouses on the pier were built during the middle of the Japanese Colonial era. Converted out of these old warehouses, Pier-2 Art Center is dedicated to modern art exhibitions. An artistic and cultural space welcomes installations from the public. A number of art groups meet here and strive to develop the Kaohsiung artistic environment. The Moonlight Theater was built for a variety of artistic performances. Location</a:t>
                      </a:r>
                      <a:br>
                        <a:rPr lang="en-US" sz="1600" dirty="0">
                          <a:effectLst/>
                          <a:latin typeface="Calibri Light" panose="020F0302020204030204" pitchFamily="34" charset="0"/>
                        </a:rPr>
                      </a:br>
                      <a:endParaRPr lang="en-US" sz="1600" dirty="0" smtClean="0">
                        <a:effectLst/>
                        <a:latin typeface="Calibri Light" panose="020F0302020204030204" pitchFamily="34" charset="0"/>
                      </a:endParaRPr>
                    </a:p>
                    <a:p>
                      <a:r>
                        <a:rPr lang="en-US" sz="1600" dirty="0" smtClean="0">
                          <a:effectLst/>
                        </a:rPr>
                        <a:t>1 </a:t>
                      </a:r>
                      <a:r>
                        <a:rPr lang="en-US" sz="1600" dirty="0" err="1">
                          <a:effectLst/>
                        </a:rPr>
                        <a:t>Dayong</a:t>
                      </a:r>
                      <a:r>
                        <a:rPr lang="en-US" sz="1600" dirty="0">
                          <a:effectLst/>
                        </a:rPr>
                        <a:t> Road, </a:t>
                      </a:r>
                      <a:r>
                        <a:rPr lang="en-US" sz="1600" dirty="0" err="1">
                          <a:effectLst/>
                        </a:rPr>
                        <a:t>Yancheng</a:t>
                      </a:r>
                      <a:r>
                        <a:rPr lang="en-US" sz="1600" dirty="0">
                          <a:effectLst/>
                        </a:rPr>
                        <a:t> District, Kaohsiung</a:t>
                      </a:r>
                    </a:p>
                  </a:txBody>
                  <a:tcPr marL="28575" marR="28575" marT="76200" marB="76200">
                    <a:lnL>
                      <a:noFill/>
                    </a:lnL>
                    <a:lnR>
                      <a:noFill/>
                    </a:lnR>
                    <a:lnT>
                      <a:noFill/>
                    </a:lnT>
                    <a:lnB>
                      <a:noFill/>
                    </a:lnB>
                  </a:tcPr>
                </a:tc>
              </a:tr>
            </a:tbl>
          </a:graphicData>
        </a:graphic>
      </p:graphicFrame>
      <p:graphicFrame>
        <p:nvGraphicFramePr>
          <p:cNvPr id="12" name="表格 11"/>
          <p:cNvGraphicFramePr>
            <a:graphicFrameLocks noGrp="1"/>
          </p:cNvGraphicFramePr>
          <p:nvPr>
            <p:extLst>
              <p:ext uri="{D42A27DB-BD31-4B8C-83A1-F6EECF244321}">
                <p14:modId xmlns:p14="http://schemas.microsoft.com/office/powerpoint/2010/main" val="570682377"/>
              </p:ext>
            </p:extLst>
          </p:nvPr>
        </p:nvGraphicFramePr>
        <p:xfrm>
          <a:off x="533400" y="3396139"/>
          <a:ext cx="8485138" cy="2834640"/>
        </p:xfrm>
        <a:graphic>
          <a:graphicData uri="http://schemas.openxmlformats.org/drawingml/2006/table">
            <a:tbl>
              <a:tblPr/>
              <a:tblGrid>
                <a:gridCol w="2526432"/>
                <a:gridCol w="5958706"/>
              </a:tblGrid>
              <a:tr h="2826327">
                <a:tc>
                  <a:txBody>
                    <a:bodyPr/>
                    <a:lstStyle/>
                    <a:p>
                      <a:pPr algn="ctr"/>
                      <a:r>
                        <a:rPr lang="en-US" b="1" dirty="0">
                          <a:solidFill>
                            <a:srgbClr val="217000"/>
                          </a:solidFill>
                          <a:effectLst/>
                        </a:rPr>
                        <a:t>THE DOME OF LIGHT</a:t>
                      </a:r>
                      <a:r>
                        <a:rPr lang="en-US" dirty="0">
                          <a:effectLst/>
                        </a:rPr>
                        <a:t> </a:t>
                      </a:r>
                      <a:br>
                        <a:rPr lang="en-US" dirty="0">
                          <a:effectLst/>
                        </a:rPr>
                      </a:br>
                      <a:r>
                        <a:rPr lang="en-US" dirty="0">
                          <a:effectLst/>
                        </a:rPr>
                        <a:t>(</a:t>
                      </a:r>
                      <a:r>
                        <a:rPr lang="en-US" b="1" dirty="0">
                          <a:effectLst/>
                        </a:rPr>
                        <a:t> Formosa Boulevard Station-O5/r10</a:t>
                      </a:r>
                      <a:r>
                        <a:rPr lang="en-US" dirty="0">
                          <a:effectLst/>
                        </a:rPr>
                        <a:t>)</a:t>
                      </a:r>
                      <a:r>
                        <a:rPr lang="en-US" b="1" dirty="0">
                          <a:effectLst/>
                        </a:rPr>
                        <a:t> </a:t>
                      </a:r>
                      <a:r>
                        <a:rPr lang="en-US" dirty="0">
                          <a:effectLst/>
                        </a:rPr>
                        <a:t/>
                      </a:r>
                      <a:br>
                        <a:rPr lang="en-US" dirty="0">
                          <a:effectLst/>
                        </a:rPr>
                      </a:br>
                      <a:endParaRPr lang="en-US" dirty="0">
                        <a:effectLst/>
                      </a:endParaRPr>
                    </a:p>
                  </a:txBody>
                  <a:tcPr marL="28575" marR="28575" marT="76200" marB="76200">
                    <a:lnL>
                      <a:noFill/>
                    </a:lnL>
                    <a:lnR>
                      <a:noFill/>
                    </a:lnR>
                    <a:lnT>
                      <a:noFill/>
                    </a:lnT>
                    <a:lnB>
                      <a:noFill/>
                    </a:lnB>
                  </a:tcPr>
                </a:tc>
                <a:tc>
                  <a:txBody>
                    <a:bodyPr/>
                    <a:lstStyle/>
                    <a:p>
                      <a:r>
                        <a:rPr lang="en-US" sz="1600" dirty="0">
                          <a:effectLst/>
                          <a:latin typeface="Calibri Light" panose="020F0302020204030204" pitchFamily="34" charset="0"/>
                        </a:rPr>
                        <a:t>The transfer station between the Red and Orange Lines, the Station is a work of art both inside and out, the 4 station platform structures made of sheets of glass covering steel platforms represent “praying for longevity”, in order to commemorate the Formosa Incident which happened here. The “Dome of Light”, was completed by the Italian artist Narcissus </a:t>
                      </a:r>
                      <a:r>
                        <a:rPr lang="en-US" sz="1600" dirty="0" err="1">
                          <a:effectLst/>
                          <a:latin typeface="Calibri Light" panose="020F0302020204030204" pitchFamily="34" charset="0"/>
                        </a:rPr>
                        <a:t>Quagliata</a:t>
                      </a:r>
                      <a:r>
                        <a:rPr lang="en-US" sz="1600" dirty="0">
                          <a:effectLst/>
                          <a:latin typeface="Calibri Light" panose="020F0302020204030204" pitchFamily="34" charset="0"/>
                        </a:rPr>
                        <a:t> over 4 and a half years. Made of glass, colored paint and lights, it represents the birth, growth, glory and dimming of the cosmos and was named the second most beautiful subway station in the world by the American travel website </a:t>
                      </a:r>
                      <a:r>
                        <a:rPr lang="en-US" sz="1600" dirty="0" err="1">
                          <a:effectLst/>
                          <a:latin typeface="Calibri Light" panose="020F0302020204030204" pitchFamily="34" charset="0"/>
                        </a:rPr>
                        <a:t>BootsnAll</a:t>
                      </a:r>
                      <a:r>
                        <a:rPr lang="en-US" sz="1600" dirty="0">
                          <a:effectLst/>
                          <a:latin typeface="Calibri Light" panose="020F0302020204030204" pitchFamily="34" charset="0"/>
                        </a:rPr>
                        <a:t>. Location</a:t>
                      </a:r>
                      <a:br>
                        <a:rPr lang="en-US" sz="1600" dirty="0">
                          <a:effectLst/>
                          <a:latin typeface="Calibri Light" panose="020F0302020204030204" pitchFamily="34" charset="0"/>
                        </a:rPr>
                      </a:br>
                      <a:endParaRPr lang="en-US" sz="1600" dirty="0" smtClean="0">
                        <a:effectLst/>
                        <a:latin typeface="Calibri Light" panose="020F0302020204030204" pitchFamily="34" charset="0"/>
                      </a:endParaRPr>
                    </a:p>
                    <a:p>
                      <a:r>
                        <a:rPr lang="en-US" sz="1600" dirty="0" smtClean="0">
                          <a:effectLst/>
                        </a:rPr>
                        <a:t>Kaohsiung </a:t>
                      </a:r>
                      <a:r>
                        <a:rPr lang="en-US" sz="1600" dirty="0">
                          <a:effectLst/>
                        </a:rPr>
                        <a:t>Metro Formosa Boulevard Station</a:t>
                      </a:r>
                    </a:p>
                  </a:txBody>
                  <a:tcPr marL="28575" marR="28575" marT="76200" marB="76200">
                    <a:lnL>
                      <a:noFill/>
                    </a:lnL>
                    <a:lnR>
                      <a:noFill/>
                    </a:lnR>
                    <a:lnT>
                      <a:noFill/>
                    </a:lnT>
                    <a:lnB>
                      <a:noFill/>
                    </a:lnB>
                  </a:tcPr>
                </a:tc>
              </a:tr>
            </a:tbl>
          </a:graphicData>
        </a:graphic>
      </p:graphicFrame>
      <p:pic>
        <p:nvPicPr>
          <p:cNvPr id="13" name="Picture 1" descr="http://khh.travel/FileArtPic.ashx?id=753&amp;w=900&amp;h=50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33400" y="1740476"/>
            <a:ext cx="2382415" cy="1472499"/>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http://oldweb.elitepco.com.tw/5GWorkshop/images/KaohsiungAttraction_clip_image006.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33401" y="4442877"/>
            <a:ext cx="2382414" cy="1658247"/>
          </a:xfrm>
          <a:prstGeom prst="rect">
            <a:avLst/>
          </a:prstGeom>
          <a:noFill/>
          <a:extLst>
            <a:ext uri="{909E8E84-426E-40DD-AFC4-6F175D3DCCD1}">
              <a14:hiddenFill xmlns:a14="http://schemas.microsoft.com/office/drawing/2010/main">
                <a:solidFill>
                  <a:srgbClr val="FFFFFF"/>
                </a:solidFill>
              </a14:hiddenFill>
            </a:ext>
          </a:extLst>
        </p:spPr>
      </p:pic>
      <p:sp>
        <p:nvSpPr>
          <p:cNvPr id="2" name="投影片編號版面配置區 1"/>
          <p:cNvSpPr>
            <a:spLocks noGrp="1"/>
          </p:cNvSpPr>
          <p:nvPr>
            <p:ph type="sldNum" sz="quarter" idx="12"/>
          </p:nvPr>
        </p:nvSpPr>
        <p:spPr/>
        <p:txBody>
          <a:bodyPr/>
          <a:lstStyle/>
          <a:p>
            <a:pPr>
              <a:defRPr/>
            </a:pPr>
            <a:fld id="{F9B301AD-CA1E-48DF-87C1-990132819A36}" type="slidenum">
              <a:rPr lang="en-GB" altLang="en-US" smtClean="0"/>
              <a:pPr>
                <a:defRPr/>
              </a:pPr>
              <a:t>6</a:t>
            </a:fld>
            <a:endParaRPr lang="en-GB" altLang="en-US"/>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 name="Diagram 17"/>
          <p:cNvGraphicFramePr/>
          <p:nvPr>
            <p:extLst>
              <p:ext uri="{D42A27DB-BD31-4B8C-83A1-F6EECF244321}">
                <p14:modId xmlns:p14="http://schemas.microsoft.com/office/powerpoint/2010/main" val="947641031"/>
              </p:ext>
            </p:extLst>
          </p:nvPr>
        </p:nvGraphicFramePr>
        <p:xfrm>
          <a:off x="179512" y="2636912"/>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148" name="Title 1"/>
          <p:cNvSpPr>
            <a:spLocks noGrp="1"/>
          </p:cNvSpPr>
          <p:nvPr>
            <p:ph type="title" idx="4294967295"/>
          </p:nvPr>
        </p:nvSpPr>
        <p:spPr>
          <a:xfrm>
            <a:off x="0" y="115888"/>
            <a:ext cx="9144000" cy="720725"/>
          </a:xfrm>
        </p:spPr>
        <p:txBody>
          <a:bodyPr/>
          <a:lstStyle/>
          <a:p>
            <a:r>
              <a:rPr lang="fr-FR" altLang="en-US" dirty="0" smtClean="0">
                <a:solidFill>
                  <a:srgbClr val="FF0000"/>
                </a:solidFill>
              </a:rPr>
              <a:t>Things to see</a:t>
            </a:r>
          </a:p>
        </p:txBody>
      </p:sp>
      <p:graphicFrame>
        <p:nvGraphicFramePr>
          <p:cNvPr id="8" name="表格 7"/>
          <p:cNvGraphicFramePr>
            <a:graphicFrameLocks noGrp="1"/>
          </p:cNvGraphicFramePr>
          <p:nvPr>
            <p:extLst>
              <p:ext uri="{D42A27DB-BD31-4B8C-83A1-F6EECF244321}">
                <p14:modId xmlns:p14="http://schemas.microsoft.com/office/powerpoint/2010/main" val="2292656077"/>
              </p:ext>
            </p:extLst>
          </p:nvPr>
        </p:nvGraphicFramePr>
        <p:xfrm>
          <a:off x="456766" y="836613"/>
          <a:ext cx="8205043" cy="3240459"/>
        </p:xfrm>
        <a:graphic>
          <a:graphicData uri="http://schemas.openxmlformats.org/drawingml/2006/table">
            <a:tbl>
              <a:tblPr/>
              <a:tblGrid>
                <a:gridCol w="2531058"/>
                <a:gridCol w="5673985"/>
              </a:tblGrid>
              <a:tr h="3240459">
                <a:tc>
                  <a:txBody>
                    <a:bodyPr/>
                    <a:lstStyle/>
                    <a:p>
                      <a:pPr algn="ctr"/>
                      <a:r>
                        <a:rPr lang="en-US" b="1" dirty="0" smtClean="0">
                          <a:solidFill>
                            <a:srgbClr val="217000"/>
                          </a:solidFill>
                          <a:effectLst/>
                        </a:rPr>
                        <a:t>LIUHE (</a:t>
                      </a:r>
                      <a:r>
                        <a:rPr lang="zh-TW" altLang="en-US" b="1" dirty="0" smtClean="0">
                          <a:solidFill>
                            <a:srgbClr val="217000"/>
                          </a:solidFill>
                          <a:effectLst/>
                        </a:rPr>
                        <a:t>六合</a:t>
                      </a:r>
                      <a:r>
                        <a:rPr lang="en-US" altLang="zh-TW" b="1" dirty="0" smtClean="0">
                          <a:solidFill>
                            <a:srgbClr val="217000"/>
                          </a:solidFill>
                          <a:effectLst/>
                        </a:rPr>
                        <a:t>)</a:t>
                      </a:r>
                      <a:r>
                        <a:rPr lang="en-US" b="1" dirty="0" smtClean="0">
                          <a:solidFill>
                            <a:srgbClr val="217000"/>
                          </a:solidFill>
                          <a:effectLst/>
                        </a:rPr>
                        <a:t> </a:t>
                      </a:r>
                      <a:r>
                        <a:rPr lang="en-US" b="1" dirty="0">
                          <a:solidFill>
                            <a:srgbClr val="217000"/>
                          </a:solidFill>
                          <a:effectLst/>
                        </a:rPr>
                        <a:t>NIGHT MARKET</a:t>
                      </a:r>
                      <a:r>
                        <a:rPr lang="en-US" dirty="0">
                          <a:effectLst/>
                        </a:rPr>
                        <a:t/>
                      </a:r>
                      <a:br>
                        <a:rPr lang="en-US" dirty="0">
                          <a:effectLst/>
                        </a:rPr>
                      </a:br>
                      <a:r>
                        <a:rPr lang="en-US" dirty="0">
                          <a:effectLst/>
                        </a:rPr>
                        <a:t>(</a:t>
                      </a:r>
                      <a:r>
                        <a:rPr lang="en-US" b="1" dirty="0">
                          <a:effectLst/>
                        </a:rPr>
                        <a:t> Formosa Boulevard Station-O5/R10</a:t>
                      </a:r>
                      <a:r>
                        <a:rPr lang="en-US" dirty="0">
                          <a:effectLst/>
                        </a:rPr>
                        <a:t>) </a:t>
                      </a:r>
                      <a:br>
                        <a:rPr lang="en-US" dirty="0">
                          <a:effectLst/>
                        </a:rPr>
                      </a:br>
                      <a:endParaRPr lang="en-US" dirty="0">
                        <a:effectLst/>
                      </a:endParaRPr>
                    </a:p>
                  </a:txBody>
                  <a:tcPr marL="28575" marR="28575" marT="76200" marB="76200">
                    <a:lnL>
                      <a:noFill/>
                    </a:lnL>
                    <a:lnR>
                      <a:noFill/>
                    </a:lnR>
                    <a:lnT>
                      <a:noFill/>
                    </a:lnT>
                    <a:lnB>
                      <a:noFill/>
                    </a:lnB>
                  </a:tcPr>
                </a:tc>
                <a:tc>
                  <a:txBody>
                    <a:bodyPr/>
                    <a:lstStyle/>
                    <a:p>
                      <a:r>
                        <a:rPr lang="en-US" sz="1600" dirty="0">
                          <a:effectLst/>
                          <a:latin typeface="Calibri Light" panose="020F0302020204030204" pitchFamily="34" charset="0"/>
                        </a:rPr>
                        <a:t>Enjoy and discover a fantastic array of street food at </a:t>
                      </a:r>
                      <a:r>
                        <a:rPr lang="en-US" sz="1600" dirty="0" err="1">
                          <a:effectLst/>
                          <a:latin typeface="Calibri Light" panose="020F0302020204030204" pitchFamily="34" charset="0"/>
                        </a:rPr>
                        <a:t>Liuhe</a:t>
                      </a:r>
                      <a:r>
                        <a:rPr lang="en-US" sz="1600" dirty="0">
                          <a:effectLst/>
                          <a:latin typeface="Calibri Light" panose="020F0302020204030204" pitchFamily="34" charset="0"/>
                        </a:rPr>
                        <a:t> Night Market.</a:t>
                      </a:r>
                      <a:br>
                        <a:rPr lang="en-US" sz="1600" dirty="0">
                          <a:effectLst/>
                          <a:latin typeface="Calibri Light" panose="020F0302020204030204" pitchFamily="34" charset="0"/>
                        </a:rPr>
                      </a:br>
                      <a:r>
                        <a:rPr lang="en-US" sz="1600" dirty="0">
                          <a:effectLst/>
                          <a:latin typeface="Calibri Light" panose="020F0302020204030204" pitchFamily="34" charset="0"/>
                        </a:rPr>
                        <a:t>In Taiwan, night markets are known for its specialty local food. Such foods are either served as carry-out or sometimes at small tables with stools for seating. There are some local food you could enjoy in </a:t>
                      </a:r>
                      <a:r>
                        <a:rPr lang="en-US" sz="1600" dirty="0" err="1">
                          <a:effectLst/>
                          <a:latin typeface="Calibri Light" panose="020F0302020204030204" pitchFamily="34" charset="0"/>
                        </a:rPr>
                        <a:t>Liuhe</a:t>
                      </a:r>
                      <a:r>
                        <a:rPr lang="en-US" sz="1600" dirty="0">
                          <a:effectLst/>
                          <a:latin typeface="Calibri Light" panose="020F0302020204030204" pitchFamily="34" charset="0"/>
                        </a:rPr>
                        <a:t> Night Market, including oyster omelet, stinky tofu and bubble milk tea. Not to be missed are seafood congee (porridge), steamed salty shrimps, and papaya milk. </a:t>
                      </a:r>
                      <a:endParaRPr lang="en-US" sz="1600" dirty="0" smtClean="0">
                        <a:effectLst/>
                        <a:latin typeface="Calibri Light" panose="020F0302020204030204" pitchFamily="34" charset="0"/>
                      </a:endParaRPr>
                    </a:p>
                    <a:p>
                      <a:endParaRPr lang="en-US" sz="1600" dirty="0" smtClean="0">
                        <a:effectLst/>
                      </a:endParaRPr>
                    </a:p>
                    <a:p>
                      <a:r>
                        <a:rPr lang="en-US" sz="1600" dirty="0" smtClean="0">
                          <a:effectLst/>
                        </a:rPr>
                        <a:t>Location: Intersection </a:t>
                      </a:r>
                      <a:r>
                        <a:rPr lang="en-US" sz="1600" dirty="0">
                          <a:effectLst/>
                        </a:rPr>
                        <a:t>of </a:t>
                      </a:r>
                      <a:r>
                        <a:rPr lang="en-US" sz="1600" dirty="0" err="1">
                          <a:effectLst/>
                        </a:rPr>
                        <a:t>Liuhe</a:t>
                      </a:r>
                      <a:r>
                        <a:rPr lang="en-US" sz="1600" dirty="0">
                          <a:effectLst/>
                        </a:rPr>
                        <a:t> 2nd Road &amp; </a:t>
                      </a:r>
                      <a:r>
                        <a:rPr lang="en-US" sz="1600" dirty="0" err="1">
                          <a:effectLst/>
                        </a:rPr>
                        <a:t>Zhongshan</a:t>
                      </a:r>
                      <a:r>
                        <a:rPr lang="en-US" sz="1600" dirty="0">
                          <a:effectLst/>
                        </a:rPr>
                        <a:t> 1st Road, </a:t>
                      </a:r>
                      <a:r>
                        <a:rPr lang="en-US" sz="1600" dirty="0" err="1">
                          <a:effectLst/>
                        </a:rPr>
                        <a:t>Xinxing</a:t>
                      </a:r>
                      <a:r>
                        <a:rPr lang="en-US" sz="1600" dirty="0">
                          <a:effectLst/>
                        </a:rPr>
                        <a:t> District, Kaohsiung</a:t>
                      </a:r>
                      <a:br>
                        <a:rPr lang="en-US" sz="1600" dirty="0">
                          <a:effectLst/>
                        </a:rPr>
                      </a:br>
                      <a:r>
                        <a:rPr lang="en-US" sz="1600" dirty="0">
                          <a:effectLst/>
                        </a:rPr>
                        <a:t>( Formosa Boulevard Station exit 11) </a:t>
                      </a:r>
                    </a:p>
                  </a:txBody>
                  <a:tcPr marL="28575" marR="28575" marT="76200" marB="76200">
                    <a:lnL>
                      <a:noFill/>
                    </a:lnL>
                    <a:lnR>
                      <a:noFill/>
                    </a:lnR>
                    <a:lnT>
                      <a:noFill/>
                    </a:lnT>
                    <a:lnB>
                      <a:noFill/>
                    </a:lnB>
                  </a:tcPr>
                </a:tc>
              </a:tr>
            </a:tbl>
          </a:graphicData>
        </a:graphic>
      </p:graphicFrame>
      <p:pic>
        <p:nvPicPr>
          <p:cNvPr id="9" name="Picture 1" descr="http://www.taiwantourbus.com.tw/tour/images/sight/201510010952111.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56766" y="2012727"/>
            <a:ext cx="2243027" cy="1792314"/>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0" name="表格 9"/>
          <p:cNvGraphicFramePr>
            <a:graphicFrameLocks noGrp="1"/>
          </p:cNvGraphicFramePr>
          <p:nvPr>
            <p:extLst>
              <p:ext uri="{D42A27DB-BD31-4B8C-83A1-F6EECF244321}">
                <p14:modId xmlns:p14="http://schemas.microsoft.com/office/powerpoint/2010/main" val="345869811"/>
              </p:ext>
            </p:extLst>
          </p:nvPr>
        </p:nvGraphicFramePr>
        <p:xfrm>
          <a:off x="323528" y="3995213"/>
          <a:ext cx="8198862" cy="2780928"/>
        </p:xfrm>
        <a:graphic>
          <a:graphicData uri="http://schemas.openxmlformats.org/drawingml/2006/table">
            <a:tbl>
              <a:tblPr/>
              <a:tblGrid>
                <a:gridCol w="2511005"/>
                <a:gridCol w="5687857"/>
              </a:tblGrid>
              <a:tr h="2780928">
                <a:tc>
                  <a:txBody>
                    <a:bodyPr/>
                    <a:lstStyle/>
                    <a:p>
                      <a:pPr algn="ctr"/>
                      <a:r>
                        <a:rPr lang="en-US" sz="1600" b="1" dirty="0">
                          <a:solidFill>
                            <a:srgbClr val="217000"/>
                          </a:solidFill>
                          <a:effectLst/>
                        </a:rPr>
                        <a:t>SIZIWAN </a:t>
                      </a:r>
                      <a:r>
                        <a:rPr lang="en-US" sz="1600" b="1" dirty="0" smtClean="0">
                          <a:solidFill>
                            <a:srgbClr val="217000"/>
                          </a:solidFill>
                          <a:effectLst/>
                        </a:rPr>
                        <a:t>(</a:t>
                      </a:r>
                      <a:r>
                        <a:rPr lang="zh-TW" altLang="en-US" sz="1600" b="1" dirty="0" smtClean="0">
                          <a:solidFill>
                            <a:srgbClr val="217000"/>
                          </a:solidFill>
                          <a:effectLst/>
                        </a:rPr>
                        <a:t>西子灣</a:t>
                      </a:r>
                      <a:r>
                        <a:rPr lang="en-US" altLang="zh-TW" sz="1600" b="1" dirty="0" smtClean="0">
                          <a:solidFill>
                            <a:srgbClr val="217000"/>
                          </a:solidFill>
                          <a:effectLst/>
                        </a:rPr>
                        <a:t>)</a:t>
                      </a:r>
                      <a:endParaRPr lang="en-US" sz="1600" b="1" dirty="0" smtClean="0">
                        <a:solidFill>
                          <a:srgbClr val="217000"/>
                        </a:solidFill>
                        <a:effectLst/>
                      </a:endParaRPr>
                    </a:p>
                    <a:p>
                      <a:pPr algn="ctr"/>
                      <a:r>
                        <a:rPr lang="en-US" sz="1600" b="1" dirty="0" smtClean="0">
                          <a:solidFill>
                            <a:srgbClr val="217000"/>
                          </a:solidFill>
                          <a:effectLst/>
                        </a:rPr>
                        <a:t>(</a:t>
                      </a:r>
                      <a:r>
                        <a:rPr lang="en-US" sz="1600" b="1" dirty="0">
                          <a:solidFill>
                            <a:srgbClr val="217000"/>
                          </a:solidFill>
                          <a:effectLst/>
                        </a:rPr>
                        <a:t>THE SIZIWAN BAY)</a:t>
                      </a:r>
                      <a:r>
                        <a:rPr lang="en-US" sz="1600" dirty="0">
                          <a:effectLst/>
                        </a:rPr>
                        <a:t/>
                      </a:r>
                      <a:br>
                        <a:rPr lang="en-US" sz="1600" dirty="0">
                          <a:effectLst/>
                        </a:rPr>
                      </a:br>
                      <a:r>
                        <a:rPr lang="en-US" b="1" dirty="0">
                          <a:effectLst/>
                        </a:rPr>
                        <a:t>(</a:t>
                      </a:r>
                      <a:r>
                        <a:rPr lang="en-US" b="1" dirty="0" err="1">
                          <a:effectLst/>
                        </a:rPr>
                        <a:t>Sizihwan</a:t>
                      </a:r>
                      <a:r>
                        <a:rPr lang="en-US" b="1" dirty="0">
                          <a:effectLst/>
                        </a:rPr>
                        <a:t> Metro </a:t>
                      </a:r>
                      <a:r>
                        <a:rPr lang="en-US" b="1" dirty="0" smtClean="0">
                          <a:effectLst/>
                        </a:rPr>
                        <a:t>Station-O1)</a:t>
                      </a:r>
                      <a:endParaRPr lang="en-US" dirty="0">
                        <a:effectLst/>
                      </a:endParaRPr>
                    </a:p>
                  </a:txBody>
                  <a:tcPr marL="28575" marR="28575" marT="76200" marB="76200">
                    <a:lnL>
                      <a:noFill/>
                    </a:lnL>
                    <a:lnR>
                      <a:noFill/>
                    </a:lnR>
                    <a:lnT>
                      <a:noFill/>
                    </a:lnT>
                    <a:lnB>
                      <a:noFill/>
                    </a:lnB>
                  </a:tcPr>
                </a:tc>
                <a:tc>
                  <a:txBody>
                    <a:bodyPr/>
                    <a:lstStyle/>
                    <a:p>
                      <a:r>
                        <a:rPr lang="en-US" sz="1600" dirty="0">
                          <a:effectLst/>
                          <a:latin typeface="Calibri Light" panose="020F0302020204030204" pitchFamily="34" charset="0"/>
                        </a:rPr>
                        <a:t>SIZIWAN is known for its beautiful sunset and natural reefs, and the area includes scenic spots like the Beach, Seaside Park, and the former British Consulate at Takao. You can enjoy the view of the sea, or gaze over Kaohsiung Port. The inscription on the gate of the </a:t>
                      </a:r>
                      <a:r>
                        <a:rPr lang="en-US" sz="1600" dirty="0" err="1">
                          <a:effectLst/>
                          <a:latin typeface="Calibri Light" panose="020F0302020204030204" pitchFamily="34" charset="0"/>
                        </a:rPr>
                        <a:t>Shaochuan</a:t>
                      </a:r>
                      <a:r>
                        <a:rPr lang="en-US" sz="1600" dirty="0">
                          <a:effectLst/>
                          <a:latin typeface="Calibri Light" panose="020F0302020204030204" pitchFamily="34" charset="0"/>
                        </a:rPr>
                        <a:t> artillery position, currently classes as a third-grade national heritage site </a:t>
                      </a:r>
                      <a:r>
                        <a:rPr lang="en-US" sz="1600" dirty="0" smtClean="0">
                          <a:effectLst/>
                          <a:latin typeface="Calibri Light" panose="020F0302020204030204" pitchFamily="34" charset="0"/>
                        </a:rPr>
                        <a:t>reads “</a:t>
                      </a:r>
                      <a:r>
                        <a:rPr lang="en-US" sz="1600" dirty="0">
                          <a:effectLst/>
                          <a:latin typeface="Calibri Light" panose="020F0302020204030204" pitchFamily="34" charset="0"/>
                        </a:rPr>
                        <a:t>Kaohsiung Town North </a:t>
                      </a:r>
                      <a:r>
                        <a:rPr lang="en-US" sz="1600" dirty="0" smtClean="0">
                          <a:effectLst/>
                          <a:latin typeface="Calibri Light" panose="020F0302020204030204" pitchFamily="34" charset="0"/>
                        </a:rPr>
                        <a:t>Gate”. </a:t>
                      </a:r>
                    </a:p>
                    <a:p>
                      <a:endParaRPr lang="en-US" sz="1600" dirty="0" smtClean="0">
                        <a:effectLst/>
                      </a:endParaRPr>
                    </a:p>
                    <a:p>
                      <a:r>
                        <a:rPr lang="en-US" sz="1600" dirty="0" smtClean="0">
                          <a:effectLst/>
                        </a:rPr>
                        <a:t>Location:</a:t>
                      </a:r>
                      <a:r>
                        <a:rPr lang="en-US" sz="1600" baseline="0" dirty="0">
                          <a:effectLst/>
                        </a:rPr>
                        <a:t> </a:t>
                      </a:r>
                      <a:r>
                        <a:rPr lang="en-US" sz="1600" dirty="0" err="1" smtClean="0">
                          <a:effectLst/>
                        </a:rPr>
                        <a:t>Lianhai</a:t>
                      </a:r>
                      <a:r>
                        <a:rPr lang="en-US" sz="1600" dirty="0" smtClean="0">
                          <a:effectLst/>
                        </a:rPr>
                        <a:t> </a:t>
                      </a:r>
                      <a:r>
                        <a:rPr lang="en-US" sz="1600" dirty="0">
                          <a:effectLst/>
                        </a:rPr>
                        <a:t>Rd., </a:t>
                      </a:r>
                      <a:r>
                        <a:rPr lang="en-US" sz="1600" dirty="0" err="1">
                          <a:effectLst/>
                        </a:rPr>
                        <a:t>Gushan</a:t>
                      </a:r>
                      <a:r>
                        <a:rPr lang="en-US" sz="1600" dirty="0">
                          <a:effectLst/>
                        </a:rPr>
                        <a:t> Dist., Kaohsiung City, Taiwan (R.O.C.)</a:t>
                      </a:r>
                    </a:p>
                  </a:txBody>
                  <a:tcPr marL="28575" marR="28575" marT="76200" marB="76200">
                    <a:lnL>
                      <a:noFill/>
                    </a:lnL>
                    <a:lnR>
                      <a:noFill/>
                    </a:lnR>
                    <a:lnT>
                      <a:noFill/>
                    </a:lnT>
                    <a:lnB>
                      <a:noFill/>
                    </a:lnB>
                  </a:tcPr>
                </a:tc>
              </a:tr>
            </a:tbl>
          </a:graphicData>
        </a:graphic>
      </p:graphicFrame>
      <p:pic>
        <p:nvPicPr>
          <p:cNvPr id="11" name="Picture 2" descr="http://khh.travel/FileArtPic.ashx?id=1386&amp;w=900&amp;h=50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56766" y="5154559"/>
            <a:ext cx="2243027" cy="1368152"/>
          </a:xfrm>
          <a:prstGeom prst="rect">
            <a:avLst/>
          </a:prstGeom>
          <a:noFill/>
          <a:extLst>
            <a:ext uri="{909E8E84-426E-40DD-AFC4-6F175D3DCCD1}">
              <a14:hiddenFill xmlns:a14="http://schemas.microsoft.com/office/drawing/2010/main">
                <a:solidFill>
                  <a:srgbClr val="FFFFFF"/>
                </a:solidFill>
              </a14:hiddenFill>
            </a:ext>
          </a:extLst>
        </p:spPr>
      </p:pic>
      <p:sp>
        <p:nvSpPr>
          <p:cNvPr id="2" name="投影片編號版面配置區 1"/>
          <p:cNvSpPr>
            <a:spLocks noGrp="1"/>
          </p:cNvSpPr>
          <p:nvPr>
            <p:ph type="sldNum" sz="quarter" idx="12"/>
          </p:nvPr>
        </p:nvSpPr>
        <p:spPr/>
        <p:txBody>
          <a:bodyPr/>
          <a:lstStyle/>
          <a:p>
            <a:pPr>
              <a:defRPr/>
            </a:pPr>
            <a:fld id="{F9B301AD-CA1E-48DF-87C1-990132819A36}" type="slidenum">
              <a:rPr lang="en-GB" altLang="en-US" smtClean="0"/>
              <a:pPr>
                <a:defRPr/>
              </a:pPr>
              <a:t>7</a:t>
            </a:fld>
            <a:endParaRPr lang="en-GB" altLang="en-US"/>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圖片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209016" y="-387424"/>
            <a:ext cx="6815685" cy="9144370"/>
          </a:xfrm>
          <a:prstGeom prst="rect">
            <a:avLst/>
          </a:prstGeom>
          <a:noFill/>
          <a:ln w="9525">
            <a:noFill/>
            <a:miter lim="800000"/>
            <a:headEnd/>
            <a:tailEnd/>
          </a:ln>
        </p:spPr>
      </p:pic>
      <p:sp>
        <p:nvSpPr>
          <p:cNvPr id="2" name="標題 1"/>
          <p:cNvSpPr>
            <a:spLocks noGrp="1"/>
          </p:cNvSpPr>
          <p:nvPr>
            <p:ph type="title"/>
          </p:nvPr>
        </p:nvSpPr>
        <p:spPr>
          <a:xfrm>
            <a:off x="3419872" y="-39329"/>
            <a:ext cx="4604829" cy="634082"/>
          </a:xfrm>
          <a:solidFill>
            <a:schemeClr val="bg1"/>
          </a:solidFill>
        </p:spPr>
        <p:txBody>
          <a:bodyPr/>
          <a:lstStyle/>
          <a:p>
            <a:r>
              <a:rPr lang="en-US" altLang="zh-TW" sz="3600" dirty="0" smtClean="0">
                <a:solidFill>
                  <a:srgbClr val="FF0000"/>
                </a:solidFill>
              </a:rPr>
              <a:t>District Tourist Map</a:t>
            </a:r>
            <a:endParaRPr lang="zh-TW" altLang="en-US" sz="3600" dirty="0">
              <a:solidFill>
                <a:srgbClr val="FF0000"/>
              </a:solidFill>
            </a:endParaRPr>
          </a:p>
        </p:txBody>
      </p:sp>
      <p:pic>
        <p:nvPicPr>
          <p:cNvPr id="20" name="圖片 19"/>
          <p:cNvPicPr>
            <a:picLocks noChangeAspect="1"/>
          </p:cNvPicPr>
          <p:nvPr/>
        </p:nvPicPr>
        <p:blipFill>
          <a:blip r:embed="rId3"/>
          <a:stretch>
            <a:fillRect/>
          </a:stretch>
        </p:blipFill>
        <p:spPr>
          <a:xfrm>
            <a:off x="4680011" y="3507051"/>
            <a:ext cx="288033" cy="221466"/>
          </a:xfrm>
          <a:prstGeom prst="rect">
            <a:avLst/>
          </a:prstGeom>
          <a:ln>
            <a:solidFill>
              <a:schemeClr val="bg1"/>
            </a:solidFill>
          </a:ln>
        </p:spPr>
      </p:pic>
      <p:pic>
        <p:nvPicPr>
          <p:cNvPr id="25" name="圖片 24"/>
          <p:cNvPicPr>
            <a:picLocks noChangeAspect="1"/>
          </p:cNvPicPr>
          <p:nvPr/>
        </p:nvPicPr>
        <p:blipFill>
          <a:blip r:embed="rId4"/>
          <a:stretch>
            <a:fillRect/>
          </a:stretch>
        </p:blipFill>
        <p:spPr>
          <a:xfrm>
            <a:off x="7124626" y="5039170"/>
            <a:ext cx="432048" cy="211067"/>
          </a:xfrm>
          <a:prstGeom prst="rect">
            <a:avLst/>
          </a:prstGeom>
          <a:ln>
            <a:solidFill>
              <a:srgbClr val="FF0000"/>
            </a:solidFill>
          </a:ln>
        </p:spPr>
      </p:pic>
      <p:pic>
        <p:nvPicPr>
          <p:cNvPr id="29" name="圖片 28"/>
          <p:cNvPicPr>
            <a:picLocks noChangeAspect="1"/>
          </p:cNvPicPr>
          <p:nvPr/>
        </p:nvPicPr>
        <p:blipFill>
          <a:blip r:embed="rId5"/>
          <a:stretch>
            <a:fillRect/>
          </a:stretch>
        </p:blipFill>
        <p:spPr>
          <a:xfrm>
            <a:off x="4788024" y="2718664"/>
            <a:ext cx="360040" cy="288033"/>
          </a:xfrm>
          <a:prstGeom prst="rect">
            <a:avLst/>
          </a:prstGeom>
          <a:ln>
            <a:solidFill>
              <a:srgbClr val="FF0000"/>
            </a:solidFill>
          </a:ln>
        </p:spPr>
      </p:pic>
      <p:sp>
        <p:nvSpPr>
          <p:cNvPr id="30" name="矩形 29"/>
          <p:cNvSpPr/>
          <p:nvPr/>
        </p:nvSpPr>
        <p:spPr>
          <a:xfrm>
            <a:off x="6724924" y="3728517"/>
            <a:ext cx="799404" cy="20454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 name="投影片編號版面配置區 2"/>
          <p:cNvSpPr>
            <a:spLocks noGrp="1"/>
          </p:cNvSpPr>
          <p:nvPr>
            <p:ph type="sldNum" sz="quarter" idx="12"/>
          </p:nvPr>
        </p:nvSpPr>
        <p:spPr/>
        <p:txBody>
          <a:bodyPr/>
          <a:lstStyle/>
          <a:p>
            <a:pPr>
              <a:defRPr/>
            </a:pPr>
            <a:fld id="{23BE5C28-358F-4B16-A40E-E5431988C3A0}" type="slidenum">
              <a:rPr lang="en-GB" altLang="en-US" smtClean="0"/>
              <a:pPr>
                <a:defRPr/>
              </a:pPr>
              <a:t>8</a:t>
            </a:fld>
            <a:endParaRPr lang="en-GB" altLang="en-US"/>
          </a:p>
        </p:txBody>
      </p:sp>
    </p:spTree>
    <p:extLst>
      <p:ext uri="{BB962C8B-B14F-4D97-AF65-F5344CB8AC3E}">
        <p14:creationId xmlns:p14="http://schemas.microsoft.com/office/powerpoint/2010/main" val="133110125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457200" y="44624"/>
            <a:ext cx="8229600" cy="1143000"/>
          </a:xfrm>
        </p:spPr>
        <p:txBody>
          <a:bodyPr/>
          <a:lstStyle/>
          <a:p>
            <a:r>
              <a:rPr lang="en-GB" altLang="en-US" dirty="0" smtClean="0">
                <a:solidFill>
                  <a:srgbClr val="FF0000"/>
                </a:solidFill>
              </a:rPr>
              <a:t>Meeting Information</a:t>
            </a:r>
          </a:p>
        </p:txBody>
      </p:sp>
      <p:sp>
        <p:nvSpPr>
          <p:cNvPr id="7171" name="Content Placeholder 2"/>
          <p:cNvSpPr>
            <a:spLocks noGrp="1"/>
          </p:cNvSpPr>
          <p:nvPr>
            <p:ph idx="1"/>
          </p:nvPr>
        </p:nvSpPr>
        <p:spPr>
          <a:xfrm>
            <a:off x="457200" y="1052736"/>
            <a:ext cx="8385175" cy="5152579"/>
          </a:xfrm>
        </p:spPr>
        <p:txBody>
          <a:bodyPr/>
          <a:lstStyle/>
          <a:p>
            <a:r>
              <a:rPr lang="en-GB" altLang="en-US" sz="2000" dirty="0" smtClean="0">
                <a:solidFill>
                  <a:srgbClr val="FF0000"/>
                </a:solidFill>
              </a:rPr>
              <a:t>Meeting Room</a:t>
            </a:r>
            <a:endParaRPr lang="en-GB" altLang="en-US" sz="2000" dirty="0" smtClean="0"/>
          </a:p>
          <a:p>
            <a:pPr lvl="1"/>
            <a:r>
              <a:rPr lang="en-US" altLang="en-US" sz="1800" dirty="0" smtClean="0"/>
              <a:t> RAN2 </a:t>
            </a:r>
            <a:r>
              <a:rPr lang="en-US" altLang="en-US" sz="1800" dirty="0"/>
              <a:t>Main:                 </a:t>
            </a:r>
            <a:r>
              <a:rPr lang="en-US" altLang="en-US" sz="1800" dirty="0" smtClean="0"/>
              <a:t>                   </a:t>
            </a:r>
            <a:r>
              <a:rPr lang="en-US" altLang="en-US" sz="1800" dirty="0"/>
              <a:t>303B (3F), all </a:t>
            </a:r>
            <a:r>
              <a:rPr lang="en-US" altLang="en-US" sz="1800" dirty="0" smtClean="0"/>
              <a:t>week</a:t>
            </a:r>
            <a:endParaRPr lang="en-US" altLang="en-US" sz="1800" dirty="0"/>
          </a:p>
          <a:p>
            <a:pPr lvl="1"/>
            <a:r>
              <a:rPr lang="en-US" altLang="en-US" sz="1800" dirty="0"/>
              <a:t> </a:t>
            </a:r>
            <a:r>
              <a:rPr lang="en-US" altLang="en-US" sz="1800" dirty="0" smtClean="0"/>
              <a:t>RAN2 </a:t>
            </a:r>
            <a:r>
              <a:rPr lang="en-US" altLang="en-US" sz="1800" dirty="0"/>
              <a:t>LTE breakout :                     </a:t>
            </a:r>
            <a:r>
              <a:rPr lang="en-US" altLang="en-US" sz="1800" dirty="0" smtClean="0"/>
              <a:t> 303A </a:t>
            </a:r>
            <a:r>
              <a:rPr lang="en-US" altLang="en-US" sz="1800" dirty="0"/>
              <a:t>(3F), Monday 14:30 to Thursday  </a:t>
            </a:r>
          </a:p>
          <a:p>
            <a:pPr lvl="1"/>
            <a:r>
              <a:rPr lang="en-US" altLang="en-US" sz="1800" dirty="0"/>
              <a:t> </a:t>
            </a:r>
            <a:r>
              <a:rPr lang="en-US" altLang="en-US" sz="1800" dirty="0" smtClean="0"/>
              <a:t>RAN2 </a:t>
            </a:r>
            <a:r>
              <a:rPr lang="en-US" altLang="en-US" sz="1800" dirty="0"/>
              <a:t>NB-</a:t>
            </a:r>
            <a:r>
              <a:rPr lang="en-US" altLang="en-US" sz="1800" dirty="0" err="1"/>
              <a:t>IoT</a:t>
            </a:r>
            <a:r>
              <a:rPr lang="en-US" altLang="en-US" sz="1800" dirty="0"/>
              <a:t>:                                  </a:t>
            </a:r>
            <a:r>
              <a:rPr lang="en-US" altLang="en-US" sz="1800" dirty="0" smtClean="0"/>
              <a:t>302 </a:t>
            </a:r>
            <a:r>
              <a:rPr lang="en-US" altLang="en-US" sz="1800" dirty="0"/>
              <a:t>(3F), Tuesday [to Thursday]</a:t>
            </a:r>
          </a:p>
          <a:p>
            <a:pPr lvl="1"/>
            <a:r>
              <a:rPr lang="en-US" altLang="en-US" sz="1800" dirty="0"/>
              <a:t> </a:t>
            </a:r>
            <a:r>
              <a:rPr lang="en-US" altLang="en-US" sz="1800" dirty="0" smtClean="0"/>
              <a:t>RAN2 </a:t>
            </a:r>
            <a:r>
              <a:rPr lang="en-US" altLang="en-US" sz="1800" dirty="0"/>
              <a:t>UMTS:                                   307 (3F), Monday 11:00 to Thursday </a:t>
            </a:r>
            <a:endParaRPr lang="en-GB" altLang="en-US" sz="1800" dirty="0" smtClean="0"/>
          </a:p>
          <a:p>
            <a:r>
              <a:rPr lang="en-GB" altLang="en-US" sz="2000" dirty="0" smtClean="0">
                <a:solidFill>
                  <a:srgbClr val="FF0000"/>
                </a:solidFill>
              </a:rPr>
              <a:t>Coffee breaks</a:t>
            </a:r>
            <a:r>
              <a:rPr lang="en-GB" altLang="en-US" sz="2000" dirty="0" smtClean="0"/>
              <a:t>:  </a:t>
            </a:r>
            <a:r>
              <a:rPr lang="en-GB" altLang="en-US" sz="1800" dirty="0" smtClean="0"/>
              <a:t>10:30 &amp; 16:30 </a:t>
            </a:r>
          </a:p>
          <a:p>
            <a:r>
              <a:rPr lang="fr-FR" altLang="zh-TW" sz="2000" dirty="0">
                <a:solidFill>
                  <a:srgbClr val="FF0000"/>
                </a:solidFill>
              </a:rPr>
              <a:t>Lunch</a:t>
            </a:r>
            <a:r>
              <a:rPr lang="en-GB" altLang="zh-TW" sz="1400" dirty="0"/>
              <a:t>:</a:t>
            </a:r>
            <a:r>
              <a:rPr lang="zh-TW" altLang="en-US" sz="2000" dirty="0"/>
              <a:t> </a:t>
            </a:r>
            <a:r>
              <a:rPr lang="hr-HR" altLang="zh-TW" sz="1800" dirty="0" smtClean="0"/>
              <a:t>13</a:t>
            </a:r>
            <a:r>
              <a:rPr lang="en-US" altLang="zh-TW" sz="1800" dirty="0" smtClean="0"/>
              <a:t>:00</a:t>
            </a:r>
            <a:r>
              <a:rPr lang="hr-HR" altLang="zh-TW" sz="1800" dirty="0" smtClean="0"/>
              <a:t>-14:30</a:t>
            </a:r>
            <a:endParaRPr lang="en-US" altLang="zh-TW" sz="1800" dirty="0"/>
          </a:p>
          <a:p>
            <a:pPr lvl="1"/>
            <a:r>
              <a:rPr lang="en-GB" altLang="zh-TW" sz="1800" dirty="0" smtClean="0"/>
              <a:t>Taiwan Cuisines </a:t>
            </a:r>
            <a:r>
              <a:rPr lang="en-GB" altLang="zh-TW" sz="1800" dirty="0"/>
              <a:t>within walking distance from</a:t>
            </a:r>
            <a:r>
              <a:rPr lang="en-US" altLang="zh-TW" sz="1800" dirty="0"/>
              <a:t> conference </a:t>
            </a:r>
            <a:r>
              <a:rPr lang="en-US" altLang="zh-TW" sz="1800" dirty="0" smtClean="0"/>
              <a:t>center</a:t>
            </a:r>
          </a:p>
          <a:p>
            <a:pPr lvl="1"/>
            <a:r>
              <a:rPr lang="en-US" altLang="zh-TW" sz="1800" dirty="0" err="1" smtClean="0"/>
              <a:t>Sanduo</a:t>
            </a:r>
            <a:r>
              <a:rPr lang="en-US" altLang="zh-TW" sz="1800" dirty="0" smtClean="0"/>
              <a:t> (</a:t>
            </a:r>
            <a:r>
              <a:rPr lang="zh-TW" altLang="en-US" sz="1800" dirty="0" smtClean="0"/>
              <a:t>三多</a:t>
            </a:r>
            <a:r>
              <a:rPr lang="en-US" altLang="zh-TW" sz="1800" dirty="0" smtClean="0"/>
              <a:t>) </a:t>
            </a:r>
            <a:r>
              <a:rPr lang="en-US" altLang="zh-TW" sz="1800" dirty="0"/>
              <a:t>Shopping District-Metro R8 station</a:t>
            </a:r>
          </a:p>
          <a:p>
            <a:pPr lvl="2"/>
            <a:r>
              <a:rPr lang="en-US" altLang="zh-TW" sz="1600" dirty="0" smtClean="0">
                <a:latin typeface="+mj-lt"/>
              </a:rPr>
              <a:t>Food court in Far </a:t>
            </a:r>
            <a:r>
              <a:rPr lang="en-US" altLang="zh-TW" sz="1600" dirty="0">
                <a:latin typeface="+mj-lt"/>
              </a:rPr>
              <a:t>Eastern Department Store (MEGA</a:t>
            </a:r>
            <a:r>
              <a:rPr lang="en-US" altLang="zh-TW" sz="1600" dirty="0" smtClean="0">
                <a:latin typeface="+mj-lt"/>
              </a:rPr>
              <a:t>) &amp; Pacific </a:t>
            </a:r>
            <a:r>
              <a:rPr lang="en-US" altLang="zh-TW" sz="1600" dirty="0">
                <a:latin typeface="+mj-lt"/>
              </a:rPr>
              <a:t>Sogo Department </a:t>
            </a:r>
            <a:r>
              <a:rPr lang="en-US" altLang="zh-TW" sz="1600" dirty="0" smtClean="0">
                <a:latin typeface="+mj-lt"/>
              </a:rPr>
              <a:t>Store</a:t>
            </a:r>
            <a:endParaRPr lang="en-GB" altLang="zh-TW" sz="1600" dirty="0">
              <a:latin typeface="+mj-lt"/>
            </a:endParaRPr>
          </a:p>
          <a:p>
            <a:r>
              <a:rPr lang="en-US" altLang="zh-TW" sz="2000" dirty="0" smtClean="0">
                <a:solidFill>
                  <a:srgbClr val="FF0000"/>
                </a:solidFill>
              </a:rPr>
              <a:t>Reception Banquet (Standing Buffet)</a:t>
            </a:r>
            <a:endParaRPr lang="en-US" altLang="zh-TW" sz="1600" dirty="0"/>
          </a:p>
          <a:p>
            <a:pPr lvl="1"/>
            <a:r>
              <a:rPr lang="en-US" altLang="zh-TW" sz="1800" dirty="0" smtClean="0"/>
              <a:t>10/12 (Wed) 20:00 at 5F </a:t>
            </a:r>
            <a:r>
              <a:rPr lang="en-US" altLang="zh-TW" sz="1800" dirty="0"/>
              <a:t>Banquet </a:t>
            </a:r>
            <a:r>
              <a:rPr lang="en-US" altLang="zh-TW" sz="1800" dirty="0" smtClean="0"/>
              <a:t>Hall.  Please show your badge.</a:t>
            </a:r>
          </a:p>
          <a:p>
            <a:r>
              <a:rPr lang="en-US" altLang="zh-TW" sz="2000" dirty="0">
                <a:solidFill>
                  <a:srgbClr val="FF0000"/>
                </a:solidFill>
              </a:rPr>
              <a:t>Meeting Sponsors Exhibition</a:t>
            </a:r>
          </a:p>
          <a:p>
            <a:pPr lvl="1"/>
            <a:r>
              <a:rPr lang="en-US" altLang="zh-TW" sz="1800" dirty="0" smtClean="0"/>
              <a:t>10/14 (Fri) 10:00-16:00 </a:t>
            </a:r>
            <a:r>
              <a:rPr lang="en-US" altLang="zh-TW" sz="1800" dirty="0"/>
              <a:t>at </a:t>
            </a:r>
            <a:r>
              <a:rPr lang="en-US" altLang="zh-TW" sz="1800" dirty="0" smtClean="0"/>
              <a:t>305/306</a:t>
            </a:r>
            <a:endParaRPr lang="en-US" altLang="zh-TW" sz="1800" dirty="0"/>
          </a:p>
        </p:txBody>
      </p:sp>
      <p:sp>
        <p:nvSpPr>
          <p:cNvPr id="2" name="投影片編號版面配置區 1"/>
          <p:cNvSpPr>
            <a:spLocks noGrp="1"/>
          </p:cNvSpPr>
          <p:nvPr>
            <p:ph type="sldNum" sz="quarter" idx="12"/>
          </p:nvPr>
        </p:nvSpPr>
        <p:spPr/>
        <p:txBody>
          <a:bodyPr/>
          <a:lstStyle/>
          <a:p>
            <a:pPr>
              <a:defRPr/>
            </a:pPr>
            <a:fld id="{23BE5C28-358F-4B16-A40E-E5431988C3A0}" type="slidenum">
              <a:rPr lang="en-GB" altLang="en-US" smtClean="0"/>
              <a:pPr>
                <a:defRPr/>
              </a:pPr>
              <a:t>9</a:t>
            </a:fld>
            <a:endParaRPr lang="en-GB" altLang="en-US"/>
          </a:p>
        </p:txBody>
      </p:sp>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1055</TotalTime>
  <Words>1104</Words>
  <Application>Microsoft Office PowerPoint</Application>
  <PresentationFormat>如螢幕大小 (4:3)</PresentationFormat>
  <Paragraphs>164</Paragraphs>
  <Slides>15</Slides>
  <Notes>6</Notes>
  <HiddenSlides>0</HiddenSlides>
  <MMClips>0</MMClips>
  <ScaleCrop>false</ScaleCrop>
  <HeadingPairs>
    <vt:vector size="6" baseType="variant">
      <vt:variant>
        <vt:lpstr>使用字型</vt:lpstr>
      </vt:variant>
      <vt:variant>
        <vt:i4>7</vt:i4>
      </vt:variant>
      <vt:variant>
        <vt:lpstr>佈景主題</vt:lpstr>
      </vt:variant>
      <vt:variant>
        <vt:i4>1</vt:i4>
      </vt:variant>
      <vt:variant>
        <vt:lpstr>投影片標題</vt:lpstr>
      </vt:variant>
      <vt:variant>
        <vt:i4>15</vt:i4>
      </vt:variant>
    </vt:vector>
  </HeadingPairs>
  <TitlesOfParts>
    <vt:vector size="23" baseType="lpstr">
      <vt:lpstr>FangSong</vt:lpstr>
      <vt:lpstr>ＭＳ Ｐゴシック</vt:lpstr>
      <vt:lpstr>新細明體</vt:lpstr>
      <vt:lpstr>Arial</vt:lpstr>
      <vt:lpstr>Calibri</vt:lpstr>
      <vt:lpstr>Calibri Light</vt:lpstr>
      <vt:lpstr>Wingdings</vt:lpstr>
      <vt:lpstr>Office Theme</vt:lpstr>
      <vt:lpstr>           3GPP RAN2#95-bis Monday 10 to Friday 14 October 2016 in Kaohsiung, Taiwan  </vt:lpstr>
      <vt:lpstr>Welcome to Kaohsiung</vt:lpstr>
      <vt:lpstr>Some history</vt:lpstr>
      <vt:lpstr>Transportation in Kaohsiung</vt:lpstr>
      <vt:lpstr>Transportation in Kaohsiung</vt:lpstr>
      <vt:lpstr>Things to see</vt:lpstr>
      <vt:lpstr>Things to see</vt:lpstr>
      <vt:lpstr>District Tourist Map</vt:lpstr>
      <vt:lpstr>Meeting Information</vt:lpstr>
      <vt:lpstr>Meeting Room Floor</vt:lpstr>
      <vt:lpstr>Restaurant / Snack Information </vt:lpstr>
      <vt:lpstr>Additional Useful Information</vt:lpstr>
      <vt:lpstr>Travel Information </vt:lpstr>
      <vt:lpstr>5G Technology Workshop Potential Technology for 3GPP Rel-15 Standardization</vt:lpstr>
      <vt:lpstr>     Have a great time in Kaohsiung!  secretariat@taics.org.tw  Search for WIDs at http://www.3gpp.org/specifications/work-plan  and http://www.3gpp.org/ftp/Information/WORK_PLAN/  (See excel sheet)</vt:lpstr>
    </vt:vector>
  </TitlesOfParts>
  <Company>Vodafone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Welcome to Vienna</dc:title>
  <dc:creator>Johannes Achter, DTAG</dc:creator>
  <cp:lastModifiedBy>ychsiao</cp:lastModifiedBy>
  <cp:revision>230</cp:revision>
  <dcterms:created xsi:type="dcterms:W3CDTF">2012-11-06T14:31:51Z</dcterms:created>
  <dcterms:modified xsi:type="dcterms:W3CDTF">2016-10-07T06:24:42Z</dcterms:modified>
</cp:coreProperties>
</file>