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94" autoAdjust="0"/>
    <p:restoredTop sz="94660"/>
  </p:normalViewPr>
  <p:slideViewPr>
    <p:cSldViewPr>
      <p:cViewPr varScale="1">
        <p:scale>
          <a:sx n="63" d="100"/>
          <a:sy n="63" d="100"/>
        </p:scale>
        <p:origin x="84" y="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2016/10/14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tp://ftp.3gpp.org/tsg_ran/WG2_RL2/TSGR2_95bis/Docs/R2-166688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07504" y="2130425"/>
            <a:ext cx="8928992" cy="1470025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Discussion on Light Connection identified FFS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bg1">
                    <a:lumMod val="50000"/>
                  </a:schemeClr>
                </a:solidFill>
              </a:rPr>
              <a:t>Intel Corporation, Huawei, </a:t>
            </a:r>
            <a:r>
              <a:rPr lang="en-US" altLang="zh-CN" dirty="0" err="1" smtClean="0">
                <a:solidFill>
                  <a:schemeClr val="bg1">
                    <a:lumMod val="50000"/>
                  </a:schemeClr>
                </a:solidFill>
              </a:rPr>
              <a:t>HiSilicon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1520" y="260648"/>
            <a:ext cx="864096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zh-CN" sz="2400" b="1" dirty="0"/>
              <a:t>3GPP TSG-RAN WG2 Meeting #95bis	</a:t>
            </a:r>
            <a:r>
              <a:rPr lang="en-GB" altLang="zh-CN" sz="2400" b="1" dirty="0" smtClean="0"/>
              <a:t>         </a:t>
            </a:r>
            <a:r>
              <a:rPr lang="en-GB" altLang="zh-CN" sz="2400" b="1" dirty="0">
                <a:solidFill>
                  <a:srgbClr val="FF0000"/>
                </a:solidFill>
              </a:rPr>
              <a:t> </a:t>
            </a:r>
            <a:r>
              <a:rPr lang="en-GB" altLang="zh-CN" sz="2400" b="1" dirty="0" smtClean="0">
                <a:solidFill>
                  <a:srgbClr val="FF0000"/>
                </a:solidFill>
              </a:rPr>
              <a:t>             </a:t>
            </a:r>
            <a:r>
              <a:rPr lang="en-US" sz="2400" b="1" dirty="0"/>
              <a:t>R2-167304</a:t>
            </a:r>
            <a:endParaRPr lang="zh-CN" altLang="zh-CN" sz="2400" b="1" dirty="0"/>
          </a:p>
          <a:p>
            <a:pPr hangingPunct="0"/>
            <a:r>
              <a:rPr lang="en-GB" altLang="zh-CN" sz="2400" b="1" dirty="0"/>
              <a:t>Kaohsiung, 10 - 14 October 2016</a:t>
            </a:r>
            <a:endParaRPr lang="zh-CN" altLang="zh-CN" sz="2400" b="1" dirty="0"/>
          </a:p>
        </p:txBody>
      </p:sp>
    </p:spTree>
    <p:extLst>
      <p:ext uri="{BB962C8B-B14F-4D97-AF65-F5344CB8AC3E}">
        <p14:creationId xmlns:p14="http://schemas.microsoft.com/office/powerpoint/2010/main" val="3212374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Points for discussion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25144"/>
          </a:xfrm>
        </p:spPr>
        <p:txBody>
          <a:bodyPr>
            <a:normAutofit fontScale="55000" lnSpcReduction="20000"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en-US" sz="3600" dirty="0"/>
              <a:t>T</a:t>
            </a:r>
            <a:r>
              <a:rPr lang="en-US" sz="3600" dirty="0" smtClean="0"/>
              <a:t>he following comeback “</a:t>
            </a:r>
            <a:r>
              <a:rPr lang="en-US" sz="3600" i="1" dirty="0"/>
              <a:t>CBF: Decide whether to continue the email discussion about the left issues</a:t>
            </a:r>
            <a:r>
              <a:rPr lang="en-US" sz="3600" dirty="0" smtClean="0"/>
              <a:t>” </a:t>
            </a:r>
            <a:r>
              <a:rPr lang="en-US" sz="3600" dirty="0"/>
              <a:t>was agreed</a:t>
            </a:r>
            <a:r>
              <a:rPr lang="en-US" sz="3600" dirty="0" smtClean="0"/>
              <a:t> in Light </a:t>
            </a:r>
            <a:r>
              <a:rPr lang="en-US" sz="3600" dirty="0"/>
              <a:t>Conn. </a:t>
            </a:r>
            <a:r>
              <a:rPr lang="en-US" sz="3600" dirty="0" smtClean="0"/>
              <a:t>session.</a:t>
            </a:r>
            <a:endParaRPr lang="en-US" sz="3600" dirty="0"/>
          </a:p>
          <a:p>
            <a:pPr marL="0" indent="0">
              <a:spcBef>
                <a:spcPts val="1200"/>
              </a:spcBef>
              <a:buNone/>
            </a:pPr>
            <a:r>
              <a:rPr lang="en-US" sz="3600" dirty="0" smtClean="0"/>
              <a:t>This document summarizes the proposals related to the recommendations 4-5  </a:t>
            </a:r>
            <a:r>
              <a:rPr lang="en-US" sz="3600" dirty="0"/>
              <a:t>of the email discussion report on [95#31] (</a:t>
            </a:r>
            <a:r>
              <a:rPr lang="en-US" sz="3600" u="sng" dirty="0" smtClean="0">
                <a:hlinkClick r:id="rId2"/>
              </a:rPr>
              <a:t>R2-166688</a:t>
            </a:r>
            <a:r>
              <a:rPr lang="en-US" sz="3600" dirty="0" smtClean="0"/>
              <a:t>), and FFS captured on RAN2#94 meeting” :</a:t>
            </a:r>
            <a:endParaRPr lang="en-US" sz="3600" dirty="0"/>
          </a:p>
          <a:p>
            <a:pPr>
              <a:spcBef>
                <a:spcPts val="1200"/>
              </a:spcBef>
            </a:pPr>
            <a:r>
              <a:rPr lang="en-US" sz="3300" i="1" dirty="0" smtClean="0"/>
              <a:t>Recommendation </a:t>
            </a:r>
            <a:r>
              <a:rPr lang="en-US" sz="3300" i="1" dirty="0"/>
              <a:t>4	To confirm the fact that legacy CN TA (as well as, CN TAU procedure) is already available and could be used by default for RAN-based Paging Area (up to network implementation).</a:t>
            </a:r>
          </a:p>
          <a:p>
            <a:pPr>
              <a:spcBef>
                <a:spcPts val="1200"/>
              </a:spcBef>
            </a:pPr>
            <a:r>
              <a:rPr lang="en-US" sz="3300" i="1" dirty="0"/>
              <a:t>Recommendation 5	To discuss and agree on point a) and/or point b).</a:t>
            </a:r>
          </a:p>
          <a:p>
            <a:pPr lvl="1">
              <a:spcBef>
                <a:spcPts val="1200"/>
              </a:spcBef>
            </a:pPr>
            <a:r>
              <a:rPr lang="en-US" sz="2900" i="1" dirty="0"/>
              <a:t>Recommendation 5.a.	Point a) A RAN-based Paging Area identifier is defined to be indicated to each UE via dedicated signaling and to be broadcasted by the eNB (which would indicate the RAN-based Paging Area that it belongs to).</a:t>
            </a:r>
          </a:p>
          <a:p>
            <a:pPr lvl="1">
              <a:spcBef>
                <a:spcPts val="1200"/>
              </a:spcBef>
            </a:pPr>
            <a:r>
              <a:rPr lang="en-US" sz="2900" i="1" dirty="0"/>
              <a:t>Recommendation 5.b.	Point b) A global cell identity list is provided by the eNB to each UE via dedicated signalling (the global cell identity list implicitly indicates the cells belonging to the RAN-based Paging Area). </a:t>
            </a:r>
          </a:p>
          <a:p>
            <a:pPr>
              <a:spcBef>
                <a:spcPts val="1200"/>
              </a:spcBef>
            </a:pPr>
            <a:r>
              <a:rPr lang="en-US" sz="3300" i="1" dirty="0" smtClean="0"/>
              <a:t>FFS</a:t>
            </a:r>
            <a:r>
              <a:rPr lang="en-US" sz="3300" i="1" dirty="0"/>
              <a:t>: To define RAN-based paging DRX cycle which is UE </a:t>
            </a:r>
            <a:r>
              <a:rPr lang="en-US" sz="3300" i="1" dirty="0" smtClean="0"/>
              <a:t>specific</a:t>
            </a:r>
            <a:r>
              <a:rPr lang="en-US" sz="3300" i="1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30724798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 for agreement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62500" lnSpcReduction="20000"/>
          </a:bodyPr>
          <a:lstStyle/>
          <a:p>
            <a:r>
              <a:rPr lang="en-US" b="1" dirty="0" smtClean="0"/>
              <a:t>Proposal </a:t>
            </a:r>
            <a:r>
              <a:rPr lang="en-US" b="1" dirty="0"/>
              <a:t>1.- </a:t>
            </a:r>
            <a:r>
              <a:rPr lang="en-US" dirty="0" smtClean="0"/>
              <a:t>RAN2 confirms </a:t>
            </a:r>
            <a:r>
              <a:rPr lang="en-US" dirty="0" smtClean="0"/>
              <a:t>legacy behaviour that </a:t>
            </a:r>
            <a:r>
              <a:rPr lang="en-US" dirty="0" smtClean="0"/>
              <a:t>UE </a:t>
            </a:r>
            <a:r>
              <a:rPr lang="en-US" dirty="0"/>
              <a:t>always perform </a:t>
            </a:r>
            <a:r>
              <a:rPr lang="en-US" dirty="0" smtClean="0"/>
              <a:t>TAU when changing </a:t>
            </a:r>
            <a:r>
              <a:rPr lang="en-US" dirty="0"/>
              <a:t>TA boarders </a:t>
            </a:r>
            <a:r>
              <a:rPr lang="en-US" dirty="0" smtClean="0"/>
              <a:t>(which is </a:t>
            </a:r>
            <a:r>
              <a:rPr lang="en-US" dirty="0" smtClean="0"/>
              <a:t>also applicable for a UE lightly connected</a:t>
            </a:r>
            <a:r>
              <a:rPr lang="en-US" dirty="0" smtClean="0"/>
              <a:t>). </a:t>
            </a:r>
            <a:endParaRPr lang="en-US" dirty="0" smtClean="0"/>
          </a:p>
          <a:p>
            <a:endParaRPr lang="en-US" b="1" dirty="0" smtClean="0">
              <a:solidFill>
                <a:srgbClr val="FF0000"/>
              </a:solidFill>
            </a:endParaRPr>
          </a:p>
          <a:p>
            <a:r>
              <a:rPr lang="en-US" b="1" dirty="0" smtClean="0"/>
              <a:t>Take as baseline, Proposal </a:t>
            </a:r>
            <a:r>
              <a:rPr lang="en-US" b="1" dirty="0"/>
              <a:t>2.- </a:t>
            </a:r>
            <a:r>
              <a:rPr lang="en-US" dirty="0"/>
              <a:t>The eNB could optionally signal a global cell identity list to the UE via RRC dedicated signaling to indicate the RAN-based Paging Area. Detail FFS; the design should aim minimizing signaling </a:t>
            </a:r>
            <a:r>
              <a:rPr lang="en-US" dirty="0" smtClean="0"/>
              <a:t>and configuration</a:t>
            </a:r>
            <a:r>
              <a:rPr lang="en-US" u="sng" dirty="0" smtClean="0"/>
              <a:t> </a:t>
            </a:r>
            <a:r>
              <a:rPr lang="en-US" dirty="0" smtClean="0"/>
              <a:t>overhead </a:t>
            </a:r>
            <a:r>
              <a:rPr lang="en-US" dirty="0"/>
              <a:t>(e.g. </a:t>
            </a:r>
            <a:r>
              <a:rPr lang="en-US" i="1" dirty="0" err="1"/>
              <a:t>cellIdentity</a:t>
            </a:r>
            <a:r>
              <a:rPr lang="en-US" i="1" dirty="0"/>
              <a:t> </a:t>
            </a:r>
            <a:r>
              <a:rPr lang="en-US" dirty="0"/>
              <a:t>could be used instead of global cell id).</a:t>
            </a:r>
          </a:p>
          <a:p>
            <a:endParaRPr lang="en-US" dirty="0"/>
          </a:p>
          <a:p>
            <a:r>
              <a:rPr lang="en-US" b="1" dirty="0" smtClean="0"/>
              <a:t>FFS - Proposal </a:t>
            </a:r>
            <a:r>
              <a:rPr lang="en-US" b="1" dirty="0"/>
              <a:t>3.- </a:t>
            </a:r>
            <a:r>
              <a:rPr lang="en-US" dirty="0"/>
              <a:t>The eNB could optionally signal a </a:t>
            </a:r>
            <a:r>
              <a:rPr lang="en-US" dirty="0" smtClean="0"/>
              <a:t>new defined RAN-based </a:t>
            </a:r>
            <a:r>
              <a:rPr lang="en-US" dirty="0"/>
              <a:t>Paging Area identifier </a:t>
            </a:r>
            <a:r>
              <a:rPr lang="en-US" dirty="0" smtClean="0"/>
              <a:t>via </a:t>
            </a:r>
            <a:r>
              <a:rPr lang="en-US" dirty="0"/>
              <a:t>dedicated </a:t>
            </a:r>
            <a:r>
              <a:rPr lang="en-US" dirty="0" smtClean="0"/>
              <a:t>signaling (to configure the UE with the </a:t>
            </a:r>
            <a:r>
              <a:rPr lang="en-US" dirty="0"/>
              <a:t>RAN-based Paging </a:t>
            </a:r>
            <a:r>
              <a:rPr lang="en-US" dirty="0" smtClean="0"/>
              <a:t>Area to be used) and via </a:t>
            </a:r>
            <a:r>
              <a:rPr lang="en-US" dirty="0"/>
              <a:t>broadcasted </a:t>
            </a:r>
            <a:r>
              <a:rPr lang="en-US" dirty="0" smtClean="0"/>
              <a:t>(for the eNB to indicate the RAN-based Paging Area that it belongs to).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 </a:t>
            </a:r>
          </a:p>
          <a:p>
            <a:r>
              <a:rPr lang="en-US" b="1" dirty="0" smtClean="0"/>
              <a:t>Proposal </a:t>
            </a:r>
            <a:r>
              <a:rPr lang="en-US" b="1" dirty="0"/>
              <a:t>4.- </a:t>
            </a:r>
            <a:r>
              <a:rPr lang="en-US" dirty="0"/>
              <a:t>A UE in lightly connected can be configured by eNB via dedicated RRC signaling with a specific DRX cycle (which is used during the RAN-initiated paging PO/PF calculation), including at least the values 320, 640, 1280 and, 2560ms, FFS if other values are also defined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0539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217</Words>
  <Application>Microsoft Office PowerPoint</Application>
  <PresentationFormat>On-screen Show (4:3)</PresentationFormat>
  <Paragraphs>20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宋体</vt:lpstr>
      <vt:lpstr>Arial</vt:lpstr>
      <vt:lpstr>Calibri</vt:lpstr>
      <vt:lpstr>Office 主题</vt:lpstr>
      <vt:lpstr>Discussion on Light Connection identified FFS</vt:lpstr>
      <vt:lpstr>Points for discussion</vt:lpstr>
      <vt:lpstr>Proposals for agreement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the signaling for Codec adaptation</dc:title>
  <dc:creator>chenzhuo</dc:creator>
  <cp:lastModifiedBy>intel</cp:lastModifiedBy>
  <cp:revision>23</cp:revision>
  <dcterms:created xsi:type="dcterms:W3CDTF">2016-10-12T10:39:01Z</dcterms:created>
  <dcterms:modified xsi:type="dcterms:W3CDTF">2016-10-14T07:27:56Z</dcterms:modified>
</cp:coreProperties>
</file>