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SI scheduling in NB-IoT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Huawei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Neul</a:t>
            </a:r>
            <a:r>
              <a:rPr lang="en-US" altLang="zh-CN" dirty="0" smtClean="0"/>
              <a:t> </a:t>
            </a:r>
            <a:r>
              <a:rPr lang="en-US" altLang="zh-CN" dirty="0" smtClean="0"/>
              <a:t>Ltd., Intel, Ericsson?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61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Aft>
                <a:spcPts val="300"/>
              </a:spcAft>
            </a:pPr>
            <a:r>
              <a:rPr lang="en-GB" altLang="zh-CN" b="1" dirty="0" smtClean="0">
                <a:latin typeface="Arial"/>
                <a:cs typeface="Times New Roman"/>
              </a:rPr>
              <a:t>3GPP TSG-RAN WG2 Meeting #93BIS			R2- </a:t>
            </a:r>
            <a:r>
              <a:rPr lang="en-GB" altLang="zh-CN" b="1" dirty="0" smtClean="0">
                <a:latin typeface="Arial"/>
                <a:cs typeface="Times New Roman"/>
              </a:rPr>
              <a:t>163052</a:t>
            </a:r>
            <a:endParaRPr lang="zh-CN" altLang="zh-CN" b="1" dirty="0" smtClean="0">
              <a:latin typeface="Arial"/>
              <a:cs typeface="Times New Roman"/>
            </a:endParaRPr>
          </a:p>
          <a:p>
            <a:pPr>
              <a:spcAft>
                <a:spcPts val="0"/>
              </a:spcAft>
              <a:tabLst>
                <a:tab pos="5671185" algn="r"/>
              </a:tabLst>
            </a:pPr>
            <a:r>
              <a:rPr lang="en-GB" altLang="zh-CN" b="1" dirty="0" smtClean="0">
                <a:latin typeface="Arial"/>
                <a:cs typeface="Times New Roman"/>
              </a:rPr>
              <a:t>Dubrovnik, Croatia, 11 </a:t>
            </a:r>
            <a:r>
              <a:rPr lang="en-GB" altLang="zh-CN" b="1" dirty="0" smtClean="0">
                <a:latin typeface="Arial"/>
                <a:ea typeface="MS Mincho"/>
                <a:cs typeface="Times New Roman"/>
              </a:rPr>
              <a:t>-</a:t>
            </a:r>
            <a:r>
              <a:rPr lang="en-GB" altLang="zh-CN" b="1" dirty="0" smtClean="0">
                <a:latin typeface="Arial"/>
                <a:cs typeface="Times New Roman"/>
              </a:rPr>
              <a:t> 15</a:t>
            </a:r>
            <a:r>
              <a:rPr lang="en-GB" altLang="zh-CN" b="1" dirty="0" smtClean="0">
                <a:latin typeface="Arial"/>
                <a:ea typeface="MS Mincho"/>
                <a:cs typeface="Times New Roman"/>
              </a:rPr>
              <a:t> </a:t>
            </a:r>
            <a:r>
              <a:rPr lang="en-GB" altLang="zh-CN" b="1" dirty="0" smtClean="0">
                <a:latin typeface="Arial"/>
                <a:cs typeface="Times New Roman"/>
              </a:rPr>
              <a:t>April</a:t>
            </a:r>
            <a:r>
              <a:rPr lang="en-GB" altLang="zh-CN" b="1" dirty="0" smtClean="0">
                <a:latin typeface="Arial"/>
                <a:ea typeface="MS Mincho"/>
                <a:cs typeface="Times New Roman"/>
              </a:rPr>
              <a:t>, 201</a:t>
            </a:r>
            <a:r>
              <a:rPr lang="en-GB" altLang="zh-CN" b="1" dirty="0" smtClean="0">
                <a:latin typeface="Arial"/>
                <a:cs typeface="Times New Roman"/>
              </a:rPr>
              <a:t>6</a:t>
            </a:r>
            <a:endParaRPr lang="zh-CN" altLang="zh-CN" sz="1200" dirty="0" smtClean="0">
              <a:latin typeface="Arial"/>
              <a:ea typeface="MS Mincho"/>
              <a:cs typeface="Times New Roman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257800"/>
          </a:xfrm>
        </p:spPr>
        <p:txBody>
          <a:bodyPr>
            <a:normAutofit fontScale="70000" lnSpcReduction="20000"/>
          </a:bodyPr>
          <a:lstStyle/>
          <a:p>
            <a:endParaRPr lang="en-US" altLang="zh-CN" sz="2400" dirty="0" smtClean="0"/>
          </a:p>
          <a:p>
            <a:pPr>
              <a:buNone/>
            </a:pPr>
            <a:r>
              <a:rPr lang="en-US" altLang="zh-CN" dirty="0" smtClean="0"/>
              <a:t>In LS from RAN1 [R2-162135], </a:t>
            </a:r>
          </a:p>
          <a:p>
            <a:r>
              <a:rPr lang="en-US" altLang="zh-CN" dirty="0" smtClean="0"/>
              <a:t>RAN1 also agreed that NB-PDSCH transmission over 8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supports transport block sizes of 208, 256, 328, 440, 552, and 680 bits. RAN1 invites RAN2 to select appropriate values from this set for TBS1, TBS2, TBS3, and TBS4.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SI scheduling information is provided in NB-SIB1.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One transport block of an SI message is transmitted over 8 consecutive valid DL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. 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SI scheduling information is given by –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TBS (2 bits)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Values to be decided by RAN2, possible values are {208, 256, 328, 440, 552, 680}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Repetition pattern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Number(s) of repetitions (set of values up to RAN2)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Time interval(s) between repetitions (set of values up to RAN2)</a:t>
            </a:r>
            <a:endParaRPr lang="zh-CN" altLang="zh-CN" dirty="0" smtClean="0"/>
          </a:p>
          <a:p>
            <a:r>
              <a:rPr lang="en-US" altLang="zh-CN" dirty="0" smtClean="0"/>
              <a:t>Note that which is the first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for the repetition pattern relative to the start of the SI window is up to RAN2 to define.  </a:t>
            </a:r>
            <a:endParaRPr lang="en-US" altLang="zh-CN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92500"/>
          </a:bodyPr>
          <a:lstStyle/>
          <a:p>
            <a:r>
              <a:rPr lang="en-US" altLang="zh-CN" sz="4000" dirty="0" smtClean="0"/>
              <a:t>During online discussion:</a:t>
            </a:r>
          </a:p>
          <a:p>
            <a:pPr lvl="1"/>
            <a:r>
              <a:rPr lang="en-GB" altLang="zh-CN" sz="3000" dirty="0" smtClean="0"/>
              <a:t>The value range of </a:t>
            </a:r>
            <a:r>
              <a:rPr lang="en-GB" altLang="zh-CN" sz="3000" dirty="0" err="1" smtClean="0"/>
              <a:t>si</a:t>
            </a:r>
            <a:r>
              <a:rPr lang="en-GB" altLang="zh-CN" sz="3000" dirty="0" smtClean="0"/>
              <a:t>-Periodicity for NB-</a:t>
            </a:r>
            <a:r>
              <a:rPr lang="en-GB" altLang="zh-CN" sz="3000" dirty="0" err="1" smtClean="0"/>
              <a:t>IoT</a:t>
            </a:r>
            <a:r>
              <a:rPr lang="en-GB" altLang="zh-CN" sz="3000" dirty="0" smtClean="0"/>
              <a:t> should be extended due to reduced bandwidth by considering the extension of SI-window value range.</a:t>
            </a:r>
            <a:endParaRPr lang="zh-CN" altLang="zh-CN" sz="3000" dirty="0" smtClean="0"/>
          </a:p>
          <a:p>
            <a:pPr lvl="1"/>
            <a:r>
              <a:rPr lang="en-GB" altLang="zh-CN" sz="3000" dirty="0" smtClean="0"/>
              <a:t>We use the range ENUMERATED {rf64 (FFS), rf128 (FFS), rf256, rf512, rf1024, rf2048, rf4096}.</a:t>
            </a:r>
            <a:endParaRPr lang="zh-CN" altLang="zh-CN" sz="3000" dirty="0" smtClean="0"/>
          </a:p>
          <a:p>
            <a:pPr lvl="1"/>
            <a:r>
              <a:rPr lang="en-GB" altLang="zh-CN" sz="3000" dirty="0" smtClean="0"/>
              <a:t>the maximum range of BCCH modification period can be set up to FFS s, and the coefficient parameter range is set accordingly (offline).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GB" altLang="zh-CN" sz="2800" dirty="0" smtClean="0"/>
              <a:t>The value range of</a:t>
            </a:r>
            <a:r>
              <a:rPr lang="en-GB" altLang="zh-CN" sz="2800" i="1" dirty="0" smtClean="0"/>
              <a:t> </a:t>
            </a:r>
            <a:r>
              <a:rPr lang="en-GB" altLang="zh-CN" sz="2800" i="1" dirty="0" err="1" smtClean="0"/>
              <a:t>si-WindowLength</a:t>
            </a:r>
            <a:r>
              <a:rPr lang="en-GB" altLang="zh-CN" sz="2800" dirty="0" smtClean="0"/>
              <a:t> for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 should be can be </a:t>
            </a:r>
          </a:p>
          <a:p>
            <a:pPr hangingPunct="0"/>
            <a:r>
              <a:rPr lang="en-US" altLang="zh-CN" sz="2800" i="1" dirty="0" smtClean="0">
                <a:solidFill>
                  <a:srgbClr val="FF0000"/>
                </a:solidFill>
              </a:rPr>
              <a:t>Option 1: ENUMERATED {ms80, ms160, ms240, ms320, ms400, ms560, spare}.</a:t>
            </a:r>
          </a:p>
          <a:p>
            <a:pPr hangingPunct="0"/>
            <a:r>
              <a:rPr lang="en-US" altLang="zh-CN" sz="2800" i="1" dirty="0" smtClean="0">
                <a:solidFill>
                  <a:srgbClr val="FF0000"/>
                </a:solidFill>
              </a:rPr>
              <a:t>Option 2: ENUMERATED {ms160, ms320, ms640, ms960, ms1280, ms1600, spare}.</a:t>
            </a:r>
          </a:p>
          <a:p>
            <a:pPr hangingPunct="0"/>
            <a:endParaRPr lang="zh-CN" altLang="zh-CN" sz="2800" dirty="0" smtClean="0"/>
          </a:p>
          <a:p>
            <a:pPr hangingPunct="0"/>
            <a:r>
              <a:rPr lang="en-GB" altLang="zh-CN" sz="2800" dirty="0" smtClean="0"/>
              <a:t>The value range of</a:t>
            </a:r>
            <a:r>
              <a:rPr lang="en-GB" altLang="zh-CN" sz="2800" i="1" dirty="0" smtClean="0"/>
              <a:t> </a:t>
            </a:r>
            <a:r>
              <a:rPr lang="en-GB" altLang="zh-CN" sz="2800" i="1" dirty="0" err="1" smtClean="0"/>
              <a:t>si</a:t>
            </a:r>
            <a:r>
              <a:rPr lang="en-GB" altLang="zh-CN" sz="2800" i="1" dirty="0" smtClean="0"/>
              <a:t>-Periodicity </a:t>
            </a:r>
            <a:r>
              <a:rPr lang="en-GB" altLang="zh-CN" sz="2800" dirty="0" smtClean="0"/>
              <a:t>for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 can be </a:t>
            </a:r>
            <a:r>
              <a:rPr lang="en-US" altLang="zh-CN" sz="2800" i="1" dirty="0" smtClean="0"/>
              <a:t>ENUMERATED </a:t>
            </a:r>
            <a:r>
              <a:rPr lang="en-GB" altLang="zh-CN" sz="2800" i="1" dirty="0" smtClean="0"/>
              <a:t>{rf256, rf512, rf1024, rf2048, rf4096, rf8192, rf16384}.</a:t>
            </a:r>
            <a:endParaRPr lang="zh-CN" altLang="zh-CN" sz="2800" dirty="0" smtClean="0"/>
          </a:p>
          <a:p>
            <a:pPr hangingPunct="0"/>
            <a:r>
              <a:rPr lang="en-GB" altLang="zh-CN" sz="2800" smtClean="0"/>
              <a:t>The maximum value </a:t>
            </a:r>
            <a:r>
              <a:rPr lang="en-GB" altLang="zh-CN" sz="2800" dirty="0" smtClean="0"/>
              <a:t>range of BCCH modification period can be set up to 1310.72.</a:t>
            </a:r>
            <a:endParaRPr lang="zh-CN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1879873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1174</TotalTime>
  <Words>360</Words>
  <Application>Microsoft Office PowerPoint</Application>
  <PresentationFormat>全屏显示(4:3)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SI scheduling in NB-IoT</vt:lpstr>
      <vt:lpstr>Background 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Huawei - Chen Li</cp:lastModifiedBy>
  <cp:revision>60</cp:revision>
  <dcterms:created xsi:type="dcterms:W3CDTF">2016-04-07T06:35:55Z</dcterms:created>
  <dcterms:modified xsi:type="dcterms:W3CDTF">2016-04-14T12:30:09Z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(3)crb2gR8cZJ/lZDIUw2xIpz+no1KUCowq+bpmIrrPMFkk52GPYovnagnFfMKU2pQQotrqry0I
myUOo6uHoN5jZNrCRsILePEq65N1AJ9OmxTwB7RQ/6NXUV4eak8ePL/tDusBYaE33M7nZZzj
CswEAEw3d39NhPdkcCC4sS/Dkg9DRMwlAp5AmqtxxlMFOzpFtAkQpB//mBgZ7RjBlB5B2aMa
FEiMSkCHCl1blJ4YEY</vt:lpwstr>
  </property>
  <property fmtid="{D5CDD505-2E9C-101B-9397-08002B2CF9AE}" pid="3" name="_2015_ms_pID_7253431">
    <vt:lpwstr>FJjMjajFreEaB/JdbHgCnveXtec741UW7zQe/fyE3KcAGgLBW4sMrr
2H2n1vnigMMXNRtDBbVrrRCZIg8lPzflOHz46HNUFKoORwItHUNI+Jmqv78z0qJzPOR+9v3x
KIaBWM3dAOsKjhS27O4O18haZOkbbUj07nh3cUPMDgEG2sf2vQmo3GCY1IhqPkyBOG2IZWvX
xfiFK0GKgj3LvB8TgOFcx61Rl9eueaLhOOJs</vt:lpwstr>
  </property>
  <property fmtid="{D5CDD505-2E9C-101B-9397-08002B2CF9AE}" pid="4" name="_2015_ms_pID_7253432">
    <vt:lpwstr>2jq/zTARllu94pdeUUhuOSpAISbbydekuc5G
ZVc5FrMzyG/8i6BINP1IJKRqD4FpoA==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1460636866</vt:lpwstr>
  </property>
</Properties>
</file>