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avi"/>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00" r:id="rId2"/>
    <p:sldMasterId id="2147483702" r:id="rId3"/>
  </p:sldMasterIdLst>
  <p:notesMasterIdLst>
    <p:notesMasterId r:id="rId18"/>
  </p:notesMasterIdLst>
  <p:handoutMasterIdLst>
    <p:handoutMasterId r:id="rId19"/>
  </p:handoutMasterIdLst>
  <p:sldIdLst>
    <p:sldId id="286" r:id="rId4"/>
    <p:sldId id="270" r:id="rId5"/>
    <p:sldId id="288" r:id="rId6"/>
    <p:sldId id="289" r:id="rId7"/>
    <p:sldId id="290" r:id="rId8"/>
    <p:sldId id="291" r:id="rId9"/>
    <p:sldId id="293" r:id="rId10"/>
    <p:sldId id="292" r:id="rId11"/>
    <p:sldId id="294" r:id="rId12"/>
    <p:sldId id="295" r:id="rId13"/>
    <p:sldId id="296" r:id="rId14"/>
    <p:sldId id="297" r:id="rId15"/>
    <p:sldId id="298" r:id="rId16"/>
    <p:sldId id="299" r:id="rId17"/>
  </p:sldIdLst>
  <p:sldSz cx="10693400" cy="7561263"/>
  <p:notesSz cx="6810375" cy="9942513"/>
  <p:defaultTextStyle>
    <a:defPPr>
      <a:defRPr lang="de-DE"/>
    </a:defPPr>
    <a:lvl1pPr algn="l" rtl="0" fontAlgn="base">
      <a:spcBef>
        <a:spcPct val="0"/>
      </a:spcBef>
      <a:spcAft>
        <a:spcPct val="0"/>
      </a:spcAft>
      <a:defRPr sz="1500" kern="1200">
        <a:solidFill>
          <a:schemeClr val="tx1"/>
        </a:solidFill>
        <a:latin typeface="Arial" pitchFamily="34" charset="0"/>
        <a:ea typeface="+mn-ea"/>
        <a:cs typeface="Arial" pitchFamily="34" charset="0"/>
      </a:defRPr>
    </a:lvl1pPr>
    <a:lvl2pPr marL="457040" algn="l" rtl="0" fontAlgn="base">
      <a:spcBef>
        <a:spcPct val="0"/>
      </a:spcBef>
      <a:spcAft>
        <a:spcPct val="0"/>
      </a:spcAft>
      <a:defRPr sz="1500" kern="1200">
        <a:solidFill>
          <a:schemeClr val="tx1"/>
        </a:solidFill>
        <a:latin typeface="Arial" pitchFamily="34" charset="0"/>
        <a:ea typeface="+mn-ea"/>
        <a:cs typeface="Arial" pitchFamily="34" charset="0"/>
      </a:defRPr>
    </a:lvl2pPr>
    <a:lvl3pPr marL="914077" algn="l" rtl="0" fontAlgn="base">
      <a:spcBef>
        <a:spcPct val="0"/>
      </a:spcBef>
      <a:spcAft>
        <a:spcPct val="0"/>
      </a:spcAft>
      <a:defRPr sz="1500" kern="1200">
        <a:solidFill>
          <a:schemeClr val="tx1"/>
        </a:solidFill>
        <a:latin typeface="Arial" pitchFamily="34" charset="0"/>
        <a:ea typeface="+mn-ea"/>
        <a:cs typeface="Arial" pitchFamily="34" charset="0"/>
      </a:defRPr>
    </a:lvl3pPr>
    <a:lvl4pPr marL="1371116" algn="l" rtl="0" fontAlgn="base">
      <a:spcBef>
        <a:spcPct val="0"/>
      </a:spcBef>
      <a:spcAft>
        <a:spcPct val="0"/>
      </a:spcAft>
      <a:defRPr sz="1500" kern="1200">
        <a:solidFill>
          <a:schemeClr val="tx1"/>
        </a:solidFill>
        <a:latin typeface="Arial" pitchFamily="34" charset="0"/>
        <a:ea typeface="+mn-ea"/>
        <a:cs typeface="Arial" pitchFamily="34" charset="0"/>
      </a:defRPr>
    </a:lvl4pPr>
    <a:lvl5pPr marL="1828154" algn="l" rtl="0" fontAlgn="base">
      <a:spcBef>
        <a:spcPct val="0"/>
      </a:spcBef>
      <a:spcAft>
        <a:spcPct val="0"/>
      </a:spcAft>
      <a:defRPr sz="1500" kern="1200">
        <a:solidFill>
          <a:schemeClr val="tx1"/>
        </a:solidFill>
        <a:latin typeface="Arial" pitchFamily="34" charset="0"/>
        <a:ea typeface="+mn-ea"/>
        <a:cs typeface="Arial" pitchFamily="34" charset="0"/>
      </a:defRPr>
    </a:lvl5pPr>
    <a:lvl6pPr marL="2285194" algn="l" defTabSz="914077" rtl="0" eaLnBrk="1" latinLnBrk="0" hangingPunct="1">
      <a:defRPr sz="1500" kern="1200">
        <a:solidFill>
          <a:schemeClr val="tx1"/>
        </a:solidFill>
        <a:latin typeface="Arial" pitchFamily="34" charset="0"/>
        <a:ea typeface="+mn-ea"/>
        <a:cs typeface="Arial" pitchFamily="34" charset="0"/>
      </a:defRPr>
    </a:lvl6pPr>
    <a:lvl7pPr marL="2742233" algn="l" defTabSz="914077" rtl="0" eaLnBrk="1" latinLnBrk="0" hangingPunct="1">
      <a:defRPr sz="1500" kern="1200">
        <a:solidFill>
          <a:schemeClr val="tx1"/>
        </a:solidFill>
        <a:latin typeface="Arial" pitchFamily="34" charset="0"/>
        <a:ea typeface="+mn-ea"/>
        <a:cs typeface="Arial" pitchFamily="34" charset="0"/>
      </a:defRPr>
    </a:lvl7pPr>
    <a:lvl8pPr marL="3199271" algn="l" defTabSz="914077" rtl="0" eaLnBrk="1" latinLnBrk="0" hangingPunct="1">
      <a:defRPr sz="1500" kern="1200">
        <a:solidFill>
          <a:schemeClr val="tx1"/>
        </a:solidFill>
        <a:latin typeface="Arial" pitchFamily="34" charset="0"/>
        <a:ea typeface="+mn-ea"/>
        <a:cs typeface="Arial" pitchFamily="34" charset="0"/>
      </a:defRPr>
    </a:lvl8pPr>
    <a:lvl9pPr marL="3656309" algn="l" defTabSz="914077" rtl="0" eaLnBrk="1" latinLnBrk="0" hangingPunct="1">
      <a:defRPr sz="15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7029"/>
    <a:srgbClr val="A6CE39"/>
    <a:srgbClr val="E9E611"/>
    <a:srgbClr val="E31E30"/>
    <a:srgbClr val="DBD4E9"/>
    <a:srgbClr val="9A3393"/>
    <a:srgbClr val="1E3174"/>
    <a:srgbClr val="0085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33" autoAdjust="0"/>
    <p:restoredTop sz="94660" autoAdjust="0"/>
  </p:normalViewPr>
  <p:slideViewPr>
    <p:cSldViewPr snapToGrid="0">
      <p:cViewPr varScale="1">
        <p:scale>
          <a:sx n="98" d="100"/>
          <a:sy n="98" d="100"/>
        </p:scale>
        <p:origin x="-108" y="-162"/>
      </p:cViewPr>
      <p:guideLst>
        <p:guide orient="horz" pos="2382"/>
        <p:guide pos="3368"/>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p:cViewPr varScale="1">
        <p:scale>
          <a:sx n="77" d="100"/>
          <a:sy n="77" d="100"/>
        </p:scale>
        <p:origin x="-2190" y="-96"/>
      </p:cViewPr>
      <p:guideLst>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5116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lnSpc>
                <a:spcPct val="100000"/>
              </a:lnSpc>
              <a:defRPr sz="1200">
                <a:latin typeface="Arial" pitchFamily="34" charset="0"/>
                <a:cs typeface="Arial" pitchFamily="34" charset="0"/>
              </a:defRPr>
            </a:lvl1pPr>
          </a:lstStyle>
          <a:p>
            <a:pPr>
              <a:defRPr/>
            </a:pPr>
            <a:endParaRPr lang="de-DE" altLang="de-DE"/>
          </a:p>
        </p:txBody>
      </p:sp>
      <p:sp>
        <p:nvSpPr>
          <p:cNvPr id="33795" name="Rectangle 3"/>
          <p:cNvSpPr>
            <a:spLocks noGrp="1" noChangeArrowheads="1"/>
          </p:cNvSpPr>
          <p:nvPr>
            <p:ph type="dt" sz="quarter" idx="1"/>
          </p:nvPr>
        </p:nvSpPr>
        <p:spPr bwMode="auto">
          <a:xfrm>
            <a:off x="3857625" y="0"/>
            <a:ext cx="295116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defRPr sz="1200">
                <a:latin typeface="Arial" pitchFamily="34" charset="0"/>
                <a:cs typeface="Arial" pitchFamily="34" charset="0"/>
              </a:defRPr>
            </a:lvl1pPr>
          </a:lstStyle>
          <a:p>
            <a:pPr>
              <a:defRPr/>
            </a:pPr>
            <a:endParaRPr lang="de-DE" altLang="de-DE"/>
          </a:p>
        </p:txBody>
      </p:sp>
      <p:sp>
        <p:nvSpPr>
          <p:cNvPr id="33796" name="Rectangle 4"/>
          <p:cNvSpPr>
            <a:spLocks noGrp="1" noChangeArrowheads="1"/>
          </p:cNvSpPr>
          <p:nvPr>
            <p:ph type="ftr" sz="quarter" idx="2"/>
          </p:nvPr>
        </p:nvSpPr>
        <p:spPr bwMode="auto">
          <a:xfrm>
            <a:off x="0" y="9444038"/>
            <a:ext cx="2951163"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lnSpc>
                <a:spcPct val="100000"/>
              </a:lnSpc>
              <a:defRPr sz="1200">
                <a:latin typeface="Arial" pitchFamily="34" charset="0"/>
                <a:cs typeface="Arial" pitchFamily="34" charset="0"/>
              </a:defRPr>
            </a:lvl1pPr>
          </a:lstStyle>
          <a:p>
            <a:pPr>
              <a:defRPr/>
            </a:pPr>
            <a:endParaRPr lang="de-DE" altLang="de-DE"/>
          </a:p>
        </p:txBody>
      </p:sp>
      <p:sp>
        <p:nvSpPr>
          <p:cNvPr id="33797" name="Rectangle 5"/>
          <p:cNvSpPr>
            <a:spLocks noGrp="1" noChangeArrowheads="1"/>
          </p:cNvSpPr>
          <p:nvPr>
            <p:ph type="sldNum" sz="quarter" idx="3"/>
          </p:nvPr>
        </p:nvSpPr>
        <p:spPr bwMode="auto">
          <a:xfrm>
            <a:off x="3857625" y="9444038"/>
            <a:ext cx="2951163"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defRPr sz="1200">
                <a:latin typeface="Arial" pitchFamily="34" charset="0"/>
                <a:cs typeface="Arial" pitchFamily="34" charset="0"/>
              </a:defRPr>
            </a:lvl1pPr>
          </a:lstStyle>
          <a:p>
            <a:pPr>
              <a:defRPr/>
            </a:pPr>
            <a:fld id="{43C7D7F2-B0F2-4626-B326-14AECB409F30}" type="slidenum">
              <a:rPr lang="de-DE" altLang="de-DE"/>
              <a:pPr>
                <a:defRPr/>
              </a:pPr>
              <a:t>‹N°›</a:t>
            </a:fld>
            <a:endParaRPr lang="de-DE" altLang="de-DE"/>
          </a:p>
        </p:txBody>
      </p:sp>
    </p:spTree>
    <p:extLst>
      <p:ext uri="{BB962C8B-B14F-4D97-AF65-F5344CB8AC3E}">
        <p14:creationId xmlns:p14="http://schemas.microsoft.com/office/powerpoint/2010/main" val="25075976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5116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lnSpc>
                <a:spcPct val="100000"/>
              </a:lnSpc>
              <a:defRPr sz="1200">
                <a:latin typeface="Arial" pitchFamily="34" charset="0"/>
                <a:cs typeface="Arial" pitchFamily="34" charset="0"/>
              </a:defRPr>
            </a:lvl1pPr>
          </a:lstStyle>
          <a:p>
            <a:pPr>
              <a:defRPr/>
            </a:pPr>
            <a:endParaRPr lang="de-DE" altLang="de-DE"/>
          </a:p>
        </p:txBody>
      </p:sp>
      <p:sp>
        <p:nvSpPr>
          <p:cNvPr id="15363" name="Rectangle 3"/>
          <p:cNvSpPr>
            <a:spLocks noGrp="1" noChangeArrowheads="1"/>
          </p:cNvSpPr>
          <p:nvPr>
            <p:ph type="dt" idx="1"/>
          </p:nvPr>
        </p:nvSpPr>
        <p:spPr bwMode="auto">
          <a:xfrm>
            <a:off x="3857625" y="0"/>
            <a:ext cx="295116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defRPr sz="1200">
                <a:latin typeface="Arial" pitchFamily="34" charset="0"/>
                <a:cs typeface="Arial" pitchFamily="34" charset="0"/>
              </a:defRPr>
            </a:lvl1pPr>
          </a:lstStyle>
          <a:p>
            <a:pPr>
              <a:defRPr/>
            </a:pPr>
            <a:endParaRPr lang="de-DE" altLang="de-DE"/>
          </a:p>
        </p:txBody>
      </p:sp>
      <p:sp>
        <p:nvSpPr>
          <p:cNvPr id="8196" name="Rectangle 4"/>
          <p:cNvSpPr>
            <a:spLocks noGrp="1" noRot="1" noChangeAspect="1" noChangeArrowheads="1" noTextEdit="1"/>
          </p:cNvSpPr>
          <p:nvPr>
            <p:ph type="sldImg" idx="2"/>
          </p:nvPr>
        </p:nvSpPr>
        <p:spPr bwMode="auto">
          <a:xfrm>
            <a:off x="769938" y="746125"/>
            <a:ext cx="5270500" cy="37274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5365" name="Rectangle 5"/>
          <p:cNvSpPr>
            <a:spLocks noGrp="1" noChangeArrowheads="1"/>
          </p:cNvSpPr>
          <p:nvPr>
            <p:ph type="body" sz="quarter" idx="3"/>
          </p:nvPr>
        </p:nvSpPr>
        <p:spPr bwMode="auto">
          <a:xfrm>
            <a:off x="681038" y="4724400"/>
            <a:ext cx="5448300" cy="4473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noProof="0" smtClean="0"/>
              <a:t>Textmasterformate durch Klicken bearbeiten</a:t>
            </a:r>
          </a:p>
          <a:p>
            <a:pPr lvl="1"/>
            <a:r>
              <a:rPr lang="de-DE" altLang="de-DE" noProof="0" smtClean="0"/>
              <a:t>Zweite Ebene</a:t>
            </a:r>
          </a:p>
          <a:p>
            <a:pPr lvl="2"/>
            <a:r>
              <a:rPr lang="de-DE" altLang="de-DE" noProof="0" smtClean="0"/>
              <a:t>Dritte Ebene</a:t>
            </a:r>
          </a:p>
          <a:p>
            <a:pPr lvl="3"/>
            <a:r>
              <a:rPr lang="de-DE" altLang="de-DE" noProof="0" smtClean="0"/>
              <a:t>Vierte Ebene</a:t>
            </a:r>
          </a:p>
          <a:p>
            <a:pPr lvl="4"/>
            <a:r>
              <a:rPr lang="de-DE" altLang="de-DE" noProof="0" smtClean="0"/>
              <a:t>Fünfte Ebene</a:t>
            </a:r>
          </a:p>
        </p:txBody>
      </p:sp>
      <p:sp>
        <p:nvSpPr>
          <p:cNvPr id="15366" name="Rectangle 6"/>
          <p:cNvSpPr>
            <a:spLocks noGrp="1" noChangeArrowheads="1"/>
          </p:cNvSpPr>
          <p:nvPr>
            <p:ph type="ftr" sz="quarter" idx="4"/>
          </p:nvPr>
        </p:nvSpPr>
        <p:spPr bwMode="auto">
          <a:xfrm>
            <a:off x="0" y="9444038"/>
            <a:ext cx="2951163"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lnSpc>
                <a:spcPct val="100000"/>
              </a:lnSpc>
              <a:defRPr sz="1200">
                <a:latin typeface="Arial" pitchFamily="34" charset="0"/>
                <a:cs typeface="Arial" pitchFamily="34" charset="0"/>
              </a:defRPr>
            </a:lvl1pPr>
          </a:lstStyle>
          <a:p>
            <a:pPr>
              <a:defRPr/>
            </a:pPr>
            <a:endParaRPr lang="de-DE" altLang="de-DE"/>
          </a:p>
        </p:txBody>
      </p:sp>
      <p:sp>
        <p:nvSpPr>
          <p:cNvPr id="15367" name="Rectangle 7"/>
          <p:cNvSpPr>
            <a:spLocks noGrp="1" noChangeArrowheads="1"/>
          </p:cNvSpPr>
          <p:nvPr>
            <p:ph type="sldNum" sz="quarter" idx="5"/>
          </p:nvPr>
        </p:nvSpPr>
        <p:spPr bwMode="auto">
          <a:xfrm>
            <a:off x="3857625" y="9444038"/>
            <a:ext cx="2951163"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lnSpc>
                <a:spcPct val="100000"/>
              </a:lnSpc>
              <a:defRPr sz="1200">
                <a:latin typeface="Arial" pitchFamily="34" charset="0"/>
                <a:cs typeface="Arial" pitchFamily="34" charset="0"/>
              </a:defRPr>
            </a:lvl1pPr>
          </a:lstStyle>
          <a:p>
            <a:pPr>
              <a:defRPr/>
            </a:pPr>
            <a:fld id="{9B90FACE-E3F1-4C08-858E-6D4D4E62B323}" type="slidenum">
              <a:rPr lang="de-DE" altLang="de-DE"/>
              <a:pPr>
                <a:defRPr/>
              </a:pPr>
              <a:t>‹N°›</a:t>
            </a:fld>
            <a:endParaRPr lang="de-DE" altLang="de-DE"/>
          </a:p>
        </p:txBody>
      </p:sp>
    </p:spTree>
    <p:extLst>
      <p:ext uri="{BB962C8B-B14F-4D97-AF65-F5344CB8AC3E}">
        <p14:creationId xmlns:p14="http://schemas.microsoft.com/office/powerpoint/2010/main" val="150966802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Arial" pitchFamily="34" charset="0"/>
        <a:ea typeface="+mn-ea"/>
        <a:cs typeface="Arial" pitchFamily="34" charset="0"/>
      </a:defRPr>
    </a:lvl1pPr>
    <a:lvl2pPr marL="179325" indent="-177738" algn="l" rtl="0" eaLnBrk="0" fontAlgn="base" hangingPunct="0">
      <a:spcBef>
        <a:spcPct val="30000"/>
      </a:spcBef>
      <a:spcAft>
        <a:spcPct val="0"/>
      </a:spcAft>
      <a:buChar char="•"/>
      <a:defRPr sz="1300" kern="1200">
        <a:solidFill>
          <a:schemeClr val="tx1"/>
        </a:solidFill>
        <a:latin typeface="Arial" pitchFamily="34" charset="0"/>
        <a:ea typeface="+mn-ea"/>
        <a:cs typeface="Arial" pitchFamily="34" charset="0"/>
      </a:defRPr>
    </a:lvl2pPr>
    <a:lvl3pPr marL="358647" indent="-177738" algn="l" rtl="0" eaLnBrk="0" fontAlgn="base" hangingPunct="0">
      <a:spcBef>
        <a:spcPct val="30000"/>
      </a:spcBef>
      <a:spcAft>
        <a:spcPct val="0"/>
      </a:spcAft>
      <a:buChar char="•"/>
      <a:defRPr sz="1300" kern="1200">
        <a:solidFill>
          <a:schemeClr val="tx1"/>
        </a:solidFill>
        <a:latin typeface="Arial" pitchFamily="34" charset="0"/>
        <a:ea typeface="+mn-ea"/>
        <a:cs typeface="Arial" pitchFamily="34" charset="0"/>
      </a:defRPr>
    </a:lvl3pPr>
    <a:lvl4pPr marL="537974" indent="-177738" algn="l" rtl="0" eaLnBrk="0" fontAlgn="base" hangingPunct="0">
      <a:spcBef>
        <a:spcPct val="30000"/>
      </a:spcBef>
      <a:spcAft>
        <a:spcPct val="0"/>
      </a:spcAft>
      <a:buChar char="•"/>
      <a:defRPr sz="1300" kern="1200">
        <a:solidFill>
          <a:schemeClr val="tx1"/>
        </a:solidFill>
        <a:latin typeface="Arial" pitchFamily="34" charset="0"/>
        <a:ea typeface="+mn-ea"/>
        <a:cs typeface="Arial" pitchFamily="34" charset="0"/>
      </a:defRPr>
    </a:lvl4pPr>
    <a:lvl5pPr marL="717297" indent="-177738" algn="l" rtl="0" eaLnBrk="0" fontAlgn="base" hangingPunct="0">
      <a:spcBef>
        <a:spcPct val="30000"/>
      </a:spcBef>
      <a:spcAft>
        <a:spcPct val="0"/>
      </a:spcAft>
      <a:buChar char="•"/>
      <a:defRPr sz="1300" kern="1200">
        <a:solidFill>
          <a:schemeClr val="tx1"/>
        </a:solidFill>
        <a:latin typeface="Arial" pitchFamily="34" charset="0"/>
        <a:ea typeface="+mn-ea"/>
        <a:cs typeface="Arial" pitchFamily="34" charset="0"/>
      </a:defRPr>
    </a:lvl5pPr>
    <a:lvl6pPr marL="2285194" algn="l" defTabSz="914077" rtl="0" eaLnBrk="1" latinLnBrk="0" hangingPunct="1">
      <a:defRPr sz="1300" kern="1200">
        <a:solidFill>
          <a:schemeClr val="tx1"/>
        </a:solidFill>
        <a:latin typeface="+mn-lt"/>
        <a:ea typeface="+mn-ea"/>
        <a:cs typeface="+mn-cs"/>
      </a:defRPr>
    </a:lvl6pPr>
    <a:lvl7pPr marL="2742233" algn="l" defTabSz="914077" rtl="0" eaLnBrk="1" latinLnBrk="0" hangingPunct="1">
      <a:defRPr sz="1300" kern="1200">
        <a:solidFill>
          <a:schemeClr val="tx1"/>
        </a:solidFill>
        <a:latin typeface="+mn-lt"/>
        <a:ea typeface="+mn-ea"/>
        <a:cs typeface="+mn-cs"/>
      </a:defRPr>
    </a:lvl7pPr>
    <a:lvl8pPr marL="3199271" algn="l" defTabSz="914077" rtl="0" eaLnBrk="1" latinLnBrk="0" hangingPunct="1">
      <a:defRPr sz="1300" kern="1200">
        <a:solidFill>
          <a:schemeClr val="tx1"/>
        </a:solidFill>
        <a:latin typeface="+mn-lt"/>
        <a:ea typeface="+mn-ea"/>
        <a:cs typeface="+mn-cs"/>
      </a:defRPr>
    </a:lvl8pPr>
    <a:lvl9pPr marL="3656309" algn="l" defTabSz="91407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xfrm>
            <a:off x="769938" y="746125"/>
            <a:ext cx="5270500" cy="3727450"/>
          </a:xfrm>
          <a:ln/>
        </p:spPr>
      </p:sp>
      <p:sp>
        <p:nvSpPr>
          <p:cNvPr id="16387" name="Rectangle 3"/>
          <p:cNvSpPr>
            <a:spLocks noGrp="1" noChangeArrowheads="1"/>
          </p:cNvSpPr>
          <p:nvPr>
            <p:ph type="body" idx="1"/>
          </p:nvPr>
        </p:nvSpPr>
        <p:spPr>
          <a:noFill/>
        </p:spPr>
        <p:txBody>
          <a:bodyPr/>
          <a:lstStyle/>
          <a:p>
            <a:endParaRPr lang="en-GB" alt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fld id="{9A137029-92E9-46AA-85FC-CB35B8887A86}" type="datetime4">
              <a:rPr lang="en-GB" altLang="de-DE" smtClean="0"/>
              <a:t>09 May 2014</a:t>
            </a:fld>
            <a:endParaRPr lang="de-DE" altLang="de-DE"/>
          </a:p>
        </p:txBody>
      </p:sp>
      <p:sp>
        <p:nvSpPr>
          <p:cNvPr id="5" name="Rectangle 5"/>
          <p:cNvSpPr>
            <a:spLocks noGrp="1" noChangeArrowheads="1"/>
          </p:cNvSpPr>
          <p:nvPr>
            <p:ph type="ftr" sz="quarter" idx="11"/>
          </p:nvPr>
        </p:nvSpPr>
        <p:spPr>
          <a:ln/>
        </p:spPr>
        <p:txBody>
          <a:bodyPr/>
          <a:lstStyle>
            <a:lvl1pPr>
              <a:defRPr/>
            </a:lvl1pPr>
          </a:lstStyle>
          <a:p>
            <a:pPr>
              <a:defRPr/>
            </a:pPr>
            <a:r>
              <a:rPr lang="en-US" altLang="de-DE" dirty="0" smtClean="0"/>
              <a:t>R2-142393 - Further investigations on cell barring due to reception failure of MIB or SIB1</a:t>
            </a:r>
            <a:endParaRPr lang="de-DE" altLang="de-DE" dirty="0"/>
          </a:p>
        </p:txBody>
      </p:sp>
      <p:sp>
        <p:nvSpPr>
          <p:cNvPr id="6" name="Rectangle 6"/>
          <p:cNvSpPr>
            <a:spLocks noGrp="1" noChangeArrowheads="1"/>
          </p:cNvSpPr>
          <p:nvPr>
            <p:ph type="sldNum" sz="quarter" idx="12"/>
          </p:nvPr>
        </p:nvSpPr>
        <p:spPr>
          <a:ln/>
        </p:spPr>
        <p:txBody>
          <a:bodyPr/>
          <a:lstStyle>
            <a:lvl1pPr>
              <a:defRPr/>
            </a:lvl1pPr>
          </a:lstStyle>
          <a:p>
            <a:pPr>
              <a:defRPr/>
            </a:pPr>
            <a:fld id="{D3802461-CAF1-4AC5-B826-EBD6A14D7DE4}" type="slidenum">
              <a:rPr lang="de-DE" altLang="de-DE"/>
              <a:pPr>
                <a:defRPr/>
              </a:pPr>
              <a:t>‹N°›</a:t>
            </a:fld>
            <a:endParaRPr lang="de-DE" altLang="de-DE"/>
          </a:p>
        </p:txBody>
      </p:sp>
    </p:spTree>
    <p:extLst>
      <p:ext uri="{BB962C8B-B14F-4D97-AF65-F5344CB8AC3E}">
        <p14:creationId xmlns:p14="http://schemas.microsoft.com/office/powerpoint/2010/main" val="15300314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447816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777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34990" y="301627"/>
            <a:ext cx="3517901" cy="1281113"/>
          </a:xfrm>
        </p:spPr>
        <p:txBody>
          <a:bodyPr anchor="b"/>
          <a:lstStyle>
            <a:lvl1pPr algn="l">
              <a:defRPr sz="2100" b="1"/>
            </a:lvl1pPr>
          </a:lstStyle>
          <a:p>
            <a:r>
              <a:rPr lang="fr-FR" smtClean="0"/>
              <a:t>Modifiez le style du titre</a:t>
            </a:r>
            <a:endParaRPr lang="fr-FR"/>
          </a:p>
        </p:txBody>
      </p:sp>
      <p:sp>
        <p:nvSpPr>
          <p:cNvPr id="3" name="Espace réservé du contenu 2"/>
          <p:cNvSpPr>
            <a:spLocks noGrp="1"/>
          </p:cNvSpPr>
          <p:nvPr>
            <p:ph idx="1"/>
          </p:nvPr>
        </p:nvSpPr>
        <p:spPr>
          <a:xfrm>
            <a:off x="4181477" y="301625"/>
            <a:ext cx="5976938" cy="6453188"/>
          </a:xfrm>
        </p:spPr>
        <p:txBody>
          <a:bodyPr/>
          <a:lstStyle>
            <a:lvl1pPr>
              <a:defRPr sz="32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534990" y="1582740"/>
            <a:ext cx="3517901" cy="5172075"/>
          </a:xfrm>
        </p:spPr>
        <p:txBody>
          <a:bodyPr/>
          <a:lstStyle>
            <a:lvl1pPr marL="0" indent="0">
              <a:buNone/>
              <a:defRPr sz="1400"/>
            </a:lvl1pPr>
            <a:lvl2pPr marL="457040" indent="0">
              <a:buNone/>
              <a:defRPr sz="1300"/>
            </a:lvl2pPr>
            <a:lvl3pPr marL="914077" indent="0">
              <a:buNone/>
              <a:defRPr sz="1000"/>
            </a:lvl3pPr>
            <a:lvl4pPr marL="1371116" indent="0">
              <a:buNone/>
              <a:defRPr sz="900"/>
            </a:lvl4pPr>
            <a:lvl5pPr marL="1828154" indent="0">
              <a:buNone/>
              <a:defRPr sz="900"/>
            </a:lvl5pPr>
            <a:lvl6pPr marL="2285194" indent="0">
              <a:buNone/>
              <a:defRPr sz="900"/>
            </a:lvl6pPr>
            <a:lvl7pPr marL="2742233" indent="0">
              <a:buNone/>
              <a:defRPr sz="900"/>
            </a:lvl7pPr>
            <a:lvl8pPr marL="3199271" indent="0">
              <a:buNone/>
              <a:defRPr sz="900"/>
            </a:lvl8pPr>
            <a:lvl9pPr marL="3656309"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13440754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095502" y="5292725"/>
            <a:ext cx="6416675" cy="625475"/>
          </a:xfrm>
        </p:spPr>
        <p:txBody>
          <a:bodyPr anchor="b"/>
          <a:lstStyle>
            <a:lvl1pPr algn="l">
              <a:defRPr sz="2100" b="1"/>
            </a:lvl1pPr>
          </a:lstStyle>
          <a:p>
            <a:r>
              <a:rPr lang="fr-FR" smtClean="0"/>
              <a:t>Modifiez le style du titre</a:t>
            </a:r>
            <a:endParaRPr lang="fr-FR"/>
          </a:p>
        </p:txBody>
      </p:sp>
      <p:sp>
        <p:nvSpPr>
          <p:cNvPr id="3" name="Espace réservé pour une image  2"/>
          <p:cNvSpPr>
            <a:spLocks noGrp="1"/>
          </p:cNvSpPr>
          <p:nvPr>
            <p:ph type="pic" idx="1"/>
          </p:nvPr>
        </p:nvSpPr>
        <p:spPr>
          <a:xfrm>
            <a:off x="2095502" y="676275"/>
            <a:ext cx="6416675" cy="4535488"/>
          </a:xfrm>
        </p:spPr>
        <p:txBody>
          <a:bodyPr/>
          <a:lstStyle>
            <a:lvl1pPr marL="0" indent="0">
              <a:buNone/>
              <a:defRPr sz="3200"/>
            </a:lvl1pPr>
            <a:lvl2pPr marL="457040" indent="0">
              <a:buNone/>
              <a:defRPr sz="2900"/>
            </a:lvl2pPr>
            <a:lvl3pPr marL="914077" indent="0">
              <a:buNone/>
              <a:defRPr sz="2400"/>
            </a:lvl3pPr>
            <a:lvl4pPr marL="1371116" indent="0">
              <a:buNone/>
              <a:defRPr sz="2100"/>
            </a:lvl4pPr>
            <a:lvl5pPr marL="1828154" indent="0">
              <a:buNone/>
              <a:defRPr sz="2100"/>
            </a:lvl5pPr>
            <a:lvl6pPr marL="2285194" indent="0">
              <a:buNone/>
              <a:defRPr sz="2100"/>
            </a:lvl6pPr>
            <a:lvl7pPr marL="2742233" indent="0">
              <a:buNone/>
              <a:defRPr sz="2100"/>
            </a:lvl7pPr>
            <a:lvl8pPr marL="3199271" indent="0">
              <a:buNone/>
              <a:defRPr sz="2100"/>
            </a:lvl8pPr>
            <a:lvl9pPr marL="3656309" indent="0">
              <a:buNone/>
              <a:defRPr sz="2100"/>
            </a:lvl9pPr>
          </a:lstStyle>
          <a:p>
            <a:endParaRPr lang="fr-FR"/>
          </a:p>
        </p:txBody>
      </p:sp>
      <p:sp>
        <p:nvSpPr>
          <p:cNvPr id="4" name="Espace réservé du texte 3"/>
          <p:cNvSpPr>
            <a:spLocks noGrp="1"/>
          </p:cNvSpPr>
          <p:nvPr>
            <p:ph type="body" sz="half" idx="2"/>
          </p:nvPr>
        </p:nvSpPr>
        <p:spPr>
          <a:xfrm>
            <a:off x="2095502" y="5918201"/>
            <a:ext cx="6416675" cy="887413"/>
          </a:xfrm>
        </p:spPr>
        <p:txBody>
          <a:bodyPr/>
          <a:lstStyle>
            <a:lvl1pPr marL="0" indent="0">
              <a:buNone/>
              <a:defRPr sz="1400"/>
            </a:lvl1pPr>
            <a:lvl2pPr marL="457040" indent="0">
              <a:buNone/>
              <a:defRPr sz="1300"/>
            </a:lvl2pPr>
            <a:lvl3pPr marL="914077" indent="0">
              <a:buNone/>
              <a:defRPr sz="1000"/>
            </a:lvl3pPr>
            <a:lvl4pPr marL="1371116" indent="0">
              <a:buNone/>
              <a:defRPr sz="900"/>
            </a:lvl4pPr>
            <a:lvl5pPr marL="1828154" indent="0">
              <a:buNone/>
              <a:defRPr sz="900"/>
            </a:lvl5pPr>
            <a:lvl6pPr marL="2285194" indent="0">
              <a:buNone/>
              <a:defRPr sz="900"/>
            </a:lvl6pPr>
            <a:lvl7pPr marL="2742233" indent="0">
              <a:buNone/>
              <a:defRPr sz="900"/>
            </a:lvl7pPr>
            <a:lvl8pPr marL="3199271" indent="0">
              <a:buNone/>
              <a:defRPr sz="900"/>
            </a:lvl8pPr>
            <a:lvl9pPr marL="3656309"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303067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1977353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813674" y="720727"/>
            <a:ext cx="2465388" cy="6011863"/>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14339" y="720727"/>
            <a:ext cx="7246937" cy="6011863"/>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8433535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1" name="Rectangle 15"/>
          <p:cNvSpPr>
            <a:spLocks noChangeArrowheads="1"/>
          </p:cNvSpPr>
          <p:nvPr/>
        </p:nvSpPr>
        <p:spPr bwMode="auto">
          <a:xfrm>
            <a:off x="0" y="6659563"/>
            <a:ext cx="10693400" cy="901700"/>
          </a:xfrm>
          <a:prstGeom prst="rect">
            <a:avLst/>
          </a:prstGeom>
          <a:gradFill rotWithShape="1">
            <a:gsLst>
              <a:gs pos="0">
                <a:schemeClr val="accent3"/>
              </a:gs>
              <a:gs pos="100000">
                <a:schemeClr val="tx2"/>
              </a:gs>
            </a:gsLst>
            <a:lin ang="0" scaled="1"/>
          </a:gradFill>
          <a:ln>
            <a:noFill/>
          </a:ln>
          <a:effectLst/>
        </p:spPr>
        <p:txBody>
          <a:bodyPr wrap="none" lIns="91408" tIns="45704" rIns="91408" bIns="45704" anchor="ctr"/>
          <a:lstStyle/>
          <a:p>
            <a:pPr algn="ctr">
              <a:lnSpc>
                <a:spcPct val="115000"/>
              </a:lnSpc>
              <a:defRPr/>
            </a:pPr>
            <a:endParaRPr lang="de-DE"/>
          </a:p>
        </p:txBody>
      </p:sp>
      <p:grpSp>
        <p:nvGrpSpPr>
          <p:cNvPr id="14" name="Group 20"/>
          <p:cNvGrpSpPr>
            <a:grpSpLocks/>
          </p:cNvGrpSpPr>
          <p:nvPr/>
        </p:nvGrpSpPr>
        <p:grpSpPr bwMode="auto">
          <a:xfrm>
            <a:off x="0" y="6661013"/>
            <a:ext cx="10693400" cy="107950"/>
            <a:chOff x="0" y="4195"/>
            <a:chExt cx="6736" cy="68"/>
          </a:xfrm>
          <a:solidFill>
            <a:schemeClr val="accent1"/>
          </a:solidFill>
        </p:grpSpPr>
        <p:sp>
          <p:nvSpPr>
            <p:cNvPr id="15" name="Rectangle 14"/>
            <p:cNvSpPr>
              <a:spLocks noChangeArrowheads="1"/>
            </p:cNvSpPr>
            <p:nvPr/>
          </p:nvSpPr>
          <p:spPr bwMode="auto">
            <a:xfrm>
              <a:off x="0" y="4195"/>
              <a:ext cx="6733" cy="23"/>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de-DE"/>
            </a:p>
          </p:txBody>
        </p:sp>
        <p:sp>
          <p:nvSpPr>
            <p:cNvPr id="16" name="Rectangle 15"/>
            <p:cNvSpPr>
              <a:spLocks noChangeArrowheads="1"/>
            </p:cNvSpPr>
            <p:nvPr/>
          </p:nvSpPr>
          <p:spPr bwMode="auto">
            <a:xfrm>
              <a:off x="1826" y="4195"/>
              <a:ext cx="4910" cy="6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de-DE"/>
            </a:p>
          </p:txBody>
        </p:sp>
      </p:grpSp>
      <p:pic>
        <p:nvPicPr>
          <p:cNvPr id="23556" name="Picture 17" descr="Logo_Def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35939" y="6707190"/>
            <a:ext cx="233045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Rectangle 2"/>
          <p:cNvSpPr>
            <a:spLocks noGrp="1" noChangeArrowheads="1"/>
          </p:cNvSpPr>
          <p:nvPr>
            <p:ph type="ctrTitle"/>
          </p:nvPr>
        </p:nvSpPr>
        <p:spPr>
          <a:xfrm>
            <a:off x="801690" y="2349500"/>
            <a:ext cx="9090025" cy="1620838"/>
          </a:xfrm>
        </p:spPr>
        <p:txBody>
          <a:bodyPr/>
          <a:lstStyle>
            <a:lvl1pPr>
              <a:defRPr/>
            </a:lvl1pPr>
          </a:lstStyle>
          <a:p>
            <a:pPr lvl="0"/>
            <a:r>
              <a:rPr lang="en-US" altLang="fr-FR" noProof="0" smtClean="0"/>
              <a:t>Titelmasterformat durch Klicken bearbeiten</a:t>
            </a:r>
          </a:p>
        </p:txBody>
      </p:sp>
      <p:sp>
        <p:nvSpPr>
          <p:cNvPr id="23558" name="Rectangle 3"/>
          <p:cNvSpPr>
            <a:spLocks noGrp="1" noChangeArrowheads="1"/>
          </p:cNvSpPr>
          <p:nvPr>
            <p:ph type="subTitle" idx="1"/>
          </p:nvPr>
        </p:nvSpPr>
        <p:spPr>
          <a:xfrm>
            <a:off x="1603375" y="4284666"/>
            <a:ext cx="7486650" cy="1931986"/>
          </a:xfrm>
        </p:spPr>
        <p:txBody>
          <a:bodyPr/>
          <a:lstStyle>
            <a:lvl1pPr marL="0" indent="0" algn="ctr">
              <a:defRPr/>
            </a:lvl1pPr>
          </a:lstStyle>
          <a:p>
            <a:pPr lvl="0"/>
            <a:r>
              <a:rPr lang="en-US" altLang="fr-FR" noProof="0" smtClean="0"/>
              <a:t>Formatvorlage des Untertitelmasters durch Klicken bearbeiten</a:t>
            </a:r>
          </a:p>
        </p:txBody>
      </p:sp>
      <p:sp>
        <p:nvSpPr>
          <p:cNvPr id="18" name="ZoneTexte 17"/>
          <p:cNvSpPr txBox="1">
            <a:spLocks noChangeArrowheads="1"/>
          </p:cNvSpPr>
          <p:nvPr/>
        </p:nvSpPr>
        <p:spPr bwMode="auto">
          <a:xfrm rot="-5400000">
            <a:off x="-2705894" y="3725069"/>
            <a:ext cx="5653088"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500">
                <a:solidFill>
                  <a:schemeClr val="tx1"/>
                </a:solidFill>
                <a:latin typeface="Arial" pitchFamily="34" charset="0"/>
                <a:cs typeface="Arial" pitchFamily="34" charset="0"/>
              </a:defRPr>
            </a:lvl1pPr>
            <a:lvl2pPr marL="742950" indent="-285750" eaLnBrk="0" hangingPunct="0">
              <a:defRPr sz="1500">
                <a:solidFill>
                  <a:schemeClr val="tx1"/>
                </a:solidFill>
                <a:latin typeface="Arial" pitchFamily="34" charset="0"/>
                <a:cs typeface="Arial" pitchFamily="34" charset="0"/>
              </a:defRPr>
            </a:lvl2pPr>
            <a:lvl3pPr marL="1143000" indent="-228600" eaLnBrk="0" hangingPunct="0">
              <a:defRPr sz="1500">
                <a:solidFill>
                  <a:schemeClr val="tx1"/>
                </a:solidFill>
                <a:latin typeface="Arial" pitchFamily="34" charset="0"/>
                <a:cs typeface="Arial" pitchFamily="34" charset="0"/>
              </a:defRPr>
            </a:lvl3pPr>
            <a:lvl4pPr marL="1600200" indent="-228600" eaLnBrk="0" hangingPunct="0">
              <a:defRPr sz="1500">
                <a:solidFill>
                  <a:schemeClr val="tx1"/>
                </a:solidFill>
                <a:latin typeface="Arial" pitchFamily="34" charset="0"/>
                <a:cs typeface="Arial" pitchFamily="34" charset="0"/>
              </a:defRPr>
            </a:lvl4pPr>
            <a:lvl5pPr marL="2057400" indent="-228600" eaLnBrk="0" hangingPunct="0">
              <a:defRPr sz="15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5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5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5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500">
                <a:solidFill>
                  <a:schemeClr val="tx1"/>
                </a:solidFill>
                <a:latin typeface="Arial" pitchFamily="34" charset="0"/>
                <a:cs typeface="Arial" pitchFamily="34" charset="0"/>
              </a:defRPr>
            </a:lvl9pPr>
          </a:lstStyle>
          <a:p>
            <a:pPr eaLnBrk="1" hangingPunct="1"/>
            <a:r>
              <a:rPr lang="en-GB" altLang="fr-FR" sz="500">
                <a:ea typeface="ＭＳ Ｐゴシック"/>
                <a:cs typeface="ＭＳ Ｐゴシック"/>
              </a:rPr>
              <a:t>© 2014 Airbus Defence and Space – All rights reserved. The reproduction, distribution and utilization of this document as well as the communication of its contents to others without express authorization is prohibited. Offenders will be held liable for the payment of damages. All rights reserved in the event of the grant of a patent, utility model or design.</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2855363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44552" y="4859340"/>
            <a:ext cx="9090025" cy="1501775"/>
          </a:xfrm>
        </p:spPr>
        <p:txBody>
          <a:bodyPr/>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844552" y="3205165"/>
            <a:ext cx="9090025" cy="1654175"/>
          </a:xfrm>
        </p:spPr>
        <p:txBody>
          <a:bodyPr anchor="b"/>
          <a:lstStyle>
            <a:lvl1pPr marL="0" indent="0">
              <a:buNone/>
              <a:defRPr sz="2100"/>
            </a:lvl1pPr>
            <a:lvl2pPr marL="457040" indent="0">
              <a:buNone/>
              <a:defRPr sz="1800"/>
            </a:lvl2pPr>
            <a:lvl3pPr marL="914077" indent="0">
              <a:buNone/>
              <a:defRPr sz="1600"/>
            </a:lvl3pPr>
            <a:lvl4pPr marL="1371116" indent="0">
              <a:buNone/>
              <a:defRPr sz="1400"/>
            </a:lvl4pPr>
            <a:lvl5pPr marL="1828154" indent="0">
              <a:buNone/>
              <a:defRPr sz="1400"/>
            </a:lvl5pPr>
            <a:lvl6pPr marL="2285194" indent="0">
              <a:buNone/>
              <a:defRPr sz="1400"/>
            </a:lvl6pPr>
            <a:lvl7pPr marL="2742233" indent="0">
              <a:buNone/>
              <a:defRPr sz="1400"/>
            </a:lvl7pPr>
            <a:lvl8pPr marL="3199271" indent="0">
              <a:buNone/>
              <a:defRPr sz="1400"/>
            </a:lvl8pPr>
            <a:lvl9pPr marL="3656309" indent="0">
              <a:buNone/>
              <a:defRPr sz="1400"/>
            </a:lvl9pPr>
          </a:lstStyle>
          <a:p>
            <a:pPr lvl="0"/>
            <a:r>
              <a:rPr lang="fr-FR" smtClean="0"/>
              <a:t>Modifiez les styles du texte du masque</a:t>
            </a:r>
          </a:p>
        </p:txBody>
      </p:sp>
    </p:spTree>
    <p:extLst>
      <p:ext uri="{BB962C8B-B14F-4D97-AF65-F5344CB8AC3E}">
        <p14:creationId xmlns:p14="http://schemas.microsoft.com/office/powerpoint/2010/main" val="28089312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14338" y="2006600"/>
            <a:ext cx="4856162" cy="4725988"/>
          </a:xfrm>
        </p:spPr>
        <p:txBody>
          <a:bodyPr/>
          <a:lstStyle>
            <a:lvl1pPr>
              <a:defRPr sz="29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5422901" y="2006600"/>
            <a:ext cx="4856162" cy="4725988"/>
          </a:xfrm>
        </p:spPr>
        <p:txBody>
          <a:bodyPr/>
          <a:lstStyle>
            <a:lvl1pPr>
              <a:defRPr sz="29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9100387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2 Content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a:xfrm>
            <a:off x="414338" y="2006600"/>
            <a:ext cx="4752342" cy="47259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7" name="Inhaltsplatzhalter 2"/>
          <p:cNvSpPr>
            <a:spLocks noGrp="1"/>
          </p:cNvSpPr>
          <p:nvPr>
            <p:ph idx="13"/>
          </p:nvPr>
        </p:nvSpPr>
        <p:spPr>
          <a:xfrm>
            <a:off x="5526720" y="2006600"/>
            <a:ext cx="4752343" cy="47259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Rectangle 4"/>
          <p:cNvSpPr>
            <a:spLocks noGrp="1" noChangeArrowheads="1"/>
          </p:cNvSpPr>
          <p:nvPr>
            <p:ph type="dt" sz="half" idx="14"/>
          </p:nvPr>
        </p:nvSpPr>
        <p:spPr>
          <a:ln/>
        </p:spPr>
        <p:txBody>
          <a:bodyPr/>
          <a:lstStyle>
            <a:lvl1pPr>
              <a:defRPr/>
            </a:lvl1pPr>
          </a:lstStyle>
          <a:p>
            <a:pPr>
              <a:defRPr/>
            </a:pPr>
            <a:fld id="{1064D361-49C0-4798-844C-D3C3B562B676}" type="datetime4">
              <a:rPr lang="en-GB" altLang="de-DE" smtClean="0"/>
              <a:t>09 May 2014</a:t>
            </a:fld>
            <a:endParaRPr lang="de-DE" altLang="de-DE"/>
          </a:p>
        </p:txBody>
      </p:sp>
      <p:sp>
        <p:nvSpPr>
          <p:cNvPr id="6" name="Rectangle 5"/>
          <p:cNvSpPr>
            <a:spLocks noGrp="1" noChangeArrowheads="1"/>
          </p:cNvSpPr>
          <p:nvPr>
            <p:ph type="ftr" sz="quarter" idx="15"/>
          </p:nvPr>
        </p:nvSpPr>
        <p:spPr>
          <a:ln/>
        </p:spPr>
        <p:txBody>
          <a:bodyPr/>
          <a:lstStyle>
            <a:lvl1pPr>
              <a:defRPr/>
            </a:lvl1pPr>
          </a:lstStyle>
          <a:p>
            <a:pPr>
              <a:defRPr/>
            </a:pPr>
            <a:r>
              <a:rPr lang="en-US" altLang="de-DE" dirty="0" smtClean="0"/>
              <a:t>R2-142393 - Further investigations on cell barring due to reception failure of MIB or SIB1</a:t>
            </a:r>
            <a:endParaRPr lang="de-DE" altLang="de-DE" dirty="0"/>
          </a:p>
        </p:txBody>
      </p:sp>
      <p:sp>
        <p:nvSpPr>
          <p:cNvPr id="8" name="Rectangle 6"/>
          <p:cNvSpPr>
            <a:spLocks noGrp="1" noChangeArrowheads="1"/>
          </p:cNvSpPr>
          <p:nvPr>
            <p:ph type="sldNum" sz="quarter" idx="16"/>
          </p:nvPr>
        </p:nvSpPr>
        <p:spPr>
          <a:ln/>
        </p:spPr>
        <p:txBody>
          <a:bodyPr/>
          <a:lstStyle>
            <a:lvl1pPr>
              <a:defRPr/>
            </a:lvl1pPr>
          </a:lstStyle>
          <a:p>
            <a:pPr>
              <a:defRPr/>
            </a:pPr>
            <a:fld id="{F85EDD00-B23D-4ECF-9BA5-BD867F6BDBA2}" type="slidenum">
              <a:rPr lang="de-DE" altLang="de-DE"/>
              <a:pPr>
                <a:defRPr/>
              </a:pPr>
              <a:t>‹N°›</a:t>
            </a:fld>
            <a:endParaRPr lang="de-DE" altLang="de-DE"/>
          </a:p>
        </p:txBody>
      </p:sp>
    </p:spTree>
    <p:extLst>
      <p:ext uri="{BB962C8B-B14F-4D97-AF65-F5344CB8AC3E}">
        <p14:creationId xmlns:p14="http://schemas.microsoft.com/office/powerpoint/2010/main" val="95767668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534990" y="303215"/>
            <a:ext cx="9623425" cy="1260475"/>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534990" y="1692277"/>
            <a:ext cx="4724400" cy="704850"/>
          </a:xfrm>
        </p:spPr>
        <p:txBody>
          <a:bodyPr anchor="b"/>
          <a:lstStyle>
            <a:lvl1pPr marL="0" indent="0">
              <a:buNone/>
              <a:defRPr sz="2400" b="1"/>
            </a:lvl1pPr>
            <a:lvl2pPr marL="457040" indent="0">
              <a:buNone/>
              <a:defRPr sz="2100" b="1"/>
            </a:lvl2pPr>
            <a:lvl3pPr marL="914077" indent="0">
              <a:buNone/>
              <a:defRPr sz="1800" b="1"/>
            </a:lvl3pPr>
            <a:lvl4pPr marL="1371116" indent="0">
              <a:buNone/>
              <a:defRPr sz="1600" b="1"/>
            </a:lvl4pPr>
            <a:lvl5pPr marL="1828154" indent="0">
              <a:buNone/>
              <a:defRPr sz="1600" b="1"/>
            </a:lvl5pPr>
            <a:lvl6pPr marL="2285194" indent="0">
              <a:buNone/>
              <a:defRPr sz="1600" b="1"/>
            </a:lvl6pPr>
            <a:lvl7pPr marL="2742233" indent="0">
              <a:buNone/>
              <a:defRPr sz="1600" b="1"/>
            </a:lvl7pPr>
            <a:lvl8pPr marL="3199271" indent="0">
              <a:buNone/>
              <a:defRPr sz="1600" b="1"/>
            </a:lvl8pPr>
            <a:lvl9pPr marL="3656309"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534990" y="2397127"/>
            <a:ext cx="4724400" cy="4357688"/>
          </a:xfrm>
        </p:spPr>
        <p:txBody>
          <a:bodyPr/>
          <a:lstStyle>
            <a:lvl1pPr>
              <a:defRPr sz="24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5432427" y="1692277"/>
            <a:ext cx="4725988" cy="704850"/>
          </a:xfrm>
        </p:spPr>
        <p:txBody>
          <a:bodyPr anchor="b"/>
          <a:lstStyle>
            <a:lvl1pPr marL="0" indent="0">
              <a:buNone/>
              <a:defRPr sz="2400" b="1"/>
            </a:lvl1pPr>
            <a:lvl2pPr marL="457040" indent="0">
              <a:buNone/>
              <a:defRPr sz="2100" b="1"/>
            </a:lvl2pPr>
            <a:lvl3pPr marL="914077" indent="0">
              <a:buNone/>
              <a:defRPr sz="1800" b="1"/>
            </a:lvl3pPr>
            <a:lvl4pPr marL="1371116" indent="0">
              <a:buNone/>
              <a:defRPr sz="1600" b="1"/>
            </a:lvl4pPr>
            <a:lvl5pPr marL="1828154" indent="0">
              <a:buNone/>
              <a:defRPr sz="1600" b="1"/>
            </a:lvl5pPr>
            <a:lvl6pPr marL="2285194" indent="0">
              <a:buNone/>
              <a:defRPr sz="1600" b="1"/>
            </a:lvl6pPr>
            <a:lvl7pPr marL="2742233" indent="0">
              <a:buNone/>
              <a:defRPr sz="1600" b="1"/>
            </a:lvl7pPr>
            <a:lvl8pPr marL="3199271" indent="0">
              <a:buNone/>
              <a:defRPr sz="1600" b="1"/>
            </a:lvl8pPr>
            <a:lvl9pPr marL="3656309"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5432427" y="2397127"/>
            <a:ext cx="4725988" cy="4357688"/>
          </a:xfrm>
        </p:spPr>
        <p:txBody>
          <a:bodyPr/>
          <a:lstStyle>
            <a:lvl1pPr>
              <a:defRPr sz="24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9637687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Tree>
    <p:extLst>
      <p:ext uri="{BB962C8B-B14F-4D97-AF65-F5344CB8AC3E}">
        <p14:creationId xmlns:p14="http://schemas.microsoft.com/office/powerpoint/2010/main" val="8223284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06755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34990" y="301627"/>
            <a:ext cx="3517901" cy="1281113"/>
          </a:xfrm>
        </p:spPr>
        <p:txBody>
          <a:bodyPr anchor="b"/>
          <a:lstStyle>
            <a:lvl1pPr algn="l">
              <a:defRPr sz="2100" b="1"/>
            </a:lvl1pPr>
          </a:lstStyle>
          <a:p>
            <a:r>
              <a:rPr lang="fr-FR" smtClean="0"/>
              <a:t>Modifiez le style du titre</a:t>
            </a:r>
            <a:endParaRPr lang="fr-FR"/>
          </a:p>
        </p:txBody>
      </p:sp>
      <p:sp>
        <p:nvSpPr>
          <p:cNvPr id="3" name="Espace réservé du contenu 2"/>
          <p:cNvSpPr>
            <a:spLocks noGrp="1"/>
          </p:cNvSpPr>
          <p:nvPr>
            <p:ph idx="1"/>
          </p:nvPr>
        </p:nvSpPr>
        <p:spPr>
          <a:xfrm>
            <a:off x="4181477" y="301625"/>
            <a:ext cx="5976938" cy="6453188"/>
          </a:xfrm>
        </p:spPr>
        <p:txBody>
          <a:bodyPr/>
          <a:lstStyle>
            <a:lvl1pPr>
              <a:defRPr sz="32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534990" y="1582740"/>
            <a:ext cx="3517901" cy="5172075"/>
          </a:xfrm>
        </p:spPr>
        <p:txBody>
          <a:bodyPr/>
          <a:lstStyle>
            <a:lvl1pPr marL="0" indent="0">
              <a:buNone/>
              <a:defRPr sz="1400"/>
            </a:lvl1pPr>
            <a:lvl2pPr marL="457040" indent="0">
              <a:buNone/>
              <a:defRPr sz="1300"/>
            </a:lvl2pPr>
            <a:lvl3pPr marL="914077" indent="0">
              <a:buNone/>
              <a:defRPr sz="1000"/>
            </a:lvl3pPr>
            <a:lvl4pPr marL="1371116" indent="0">
              <a:buNone/>
              <a:defRPr sz="900"/>
            </a:lvl4pPr>
            <a:lvl5pPr marL="1828154" indent="0">
              <a:buNone/>
              <a:defRPr sz="900"/>
            </a:lvl5pPr>
            <a:lvl6pPr marL="2285194" indent="0">
              <a:buNone/>
              <a:defRPr sz="900"/>
            </a:lvl6pPr>
            <a:lvl7pPr marL="2742233" indent="0">
              <a:buNone/>
              <a:defRPr sz="900"/>
            </a:lvl7pPr>
            <a:lvl8pPr marL="3199271" indent="0">
              <a:buNone/>
              <a:defRPr sz="900"/>
            </a:lvl8pPr>
            <a:lvl9pPr marL="3656309"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36554008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095502" y="5292725"/>
            <a:ext cx="6416675" cy="625475"/>
          </a:xfrm>
        </p:spPr>
        <p:txBody>
          <a:bodyPr anchor="b"/>
          <a:lstStyle>
            <a:lvl1pPr algn="l">
              <a:defRPr sz="2100" b="1"/>
            </a:lvl1pPr>
          </a:lstStyle>
          <a:p>
            <a:r>
              <a:rPr lang="fr-FR" smtClean="0"/>
              <a:t>Modifiez le style du titre</a:t>
            </a:r>
            <a:endParaRPr lang="fr-FR"/>
          </a:p>
        </p:txBody>
      </p:sp>
      <p:sp>
        <p:nvSpPr>
          <p:cNvPr id="3" name="Espace réservé pour une image  2"/>
          <p:cNvSpPr>
            <a:spLocks noGrp="1"/>
          </p:cNvSpPr>
          <p:nvPr>
            <p:ph type="pic" idx="1"/>
          </p:nvPr>
        </p:nvSpPr>
        <p:spPr>
          <a:xfrm>
            <a:off x="2095502" y="676275"/>
            <a:ext cx="6416675" cy="4535488"/>
          </a:xfrm>
        </p:spPr>
        <p:txBody>
          <a:bodyPr/>
          <a:lstStyle>
            <a:lvl1pPr marL="0" indent="0">
              <a:buNone/>
              <a:defRPr sz="3200"/>
            </a:lvl1pPr>
            <a:lvl2pPr marL="457040" indent="0">
              <a:buNone/>
              <a:defRPr sz="2900"/>
            </a:lvl2pPr>
            <a:lvl3pPr marL="914077" indent="0">
              <a:buNone/>
              <a:defRPr sz="2400"/>
            </a:lvl3pPr>
            <a:lvl4pPr marL="1371116" indent="0">
              <a:buNone/>
              <a:defRPr sz="2100"/>
            </a:lvl4pPr>
            <a:lvl5pPr marL="1828154" indent="0">
              <a:buNone/>
              <a:defRPr sz="2100"/>
            </a:lvl5pPr>
            <a:lvl6pPr marL="2285194" indent="0">
              <a:buNone/>
              <a:defRPr sz="2100"/>
            </a:lvl6pPr>
            <a:lvl7pPr marL="2742233" indent="0">
              <a:buNone/>
              <a:defRPr sz="2100"/>
            </a:lvl7pPr>
            <a:lvl8pPr marL="3199271" indent="0">
              <a:buNone/>
              <a:defRPr sz="2100"/>
            </a:lvl8pPr>
            <a:lvl9pPr marL="3656309" indent="0">
              <a:buNone/>
              <a:defRPr sz="2100"/>
            </a:lvl9pPr>
          </a:lstStyle>
          <a:p>
            <a:endParaRPr lang="fr-FR"/>
          </a:p>
        </p:txBody>
      </p:sp>
      <p:sp>
        <p:nvSpPr>
          <p:cNvPr id="4" name="Espace réservé du texte 3"/>
          <p:cNvSpPr>
            <a:spLocks noGrp="1"/>
          </p:cNvSpPr>
          <p:nvPr>
            <p:ph type="body" sz="half" idx="2"/>
          </p:nvPr>
        </p:nvSpPr>
        <p:spPr>
          <a:xfrm>
            <a:off x="2095502" y="5918201"/>
            <a:ext cx="6416675" cy="887413"/>
          </a:xfrm>
        </p:spPr>
        <p:txBody>
          <a:bodyPr/>
          <a:lstStyle>
            <a:lvl1pPr marL="0" indent="0">
              <a:buNone/>
              <a:defRPr sz="1400"/>
            </a:lvl1pPr>
            <a:lvl2pPr marL="457040" indent="0">
              <a:buNone/>
              <a:defRPr sz="1300"/>
            </a:lvl2pPr>
            <a:lvl3pPr marL="914077" indent="0">
              <a:buNone/>
              <a:defRPr sz="1000"/>
            </a:lvl3pPr>
            <a:lvl4pPr marL="1371116" indent="0">
              <a:buNone/>
              <a:defRPr sz="900"/>
            </a:lvl4pPr>
            <a:lvl5pPr marL="1828154" indent="0">
              <a:buNone/>
              <a:defRPr sz="900"/>
            </a:lvl5pPr>
            <a:lvl6pPr marL="2285194" indent="0">
              <a:buNone/>
              <a:defRPr sz="900"/>
            </a:lvl6pPr>
            <a:lvl7pPr marL="2742233" indent="0">
              <a:buNone/>
              <a:defRPr sz="900"/>
            </a:lvl7pPr>
            <a:lvl8pPr marL="3199271" indent="0">
              <a:buNone/>
              <a:defRPr sz="900"/>
            </a:lvl8pPr>
            <a:lvl9pPr marL="3656309"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15048365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9366743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813674" y="720727"/>
            <a:ext cx="2465388" cy="6011863"/>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14339" y="720727"/>
            <a:ext cx="7246937" cy="6011863"/>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278508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fld id="{A1EF997B-5DD9-4C2E-8FA9-507C4EB0F0E1}" type="datetime4">
              <a:rPr lang="en-GB" altLang="de-DE" smtClean="0"/>
              <a:t>09 May 2014</a:t>
            </a:fld>
            <a:endParaRPr lang="de-DE" altLang="de-DE"/>
          </a:p>
        </p:txBody>
      </p:sp>
      <p:sp>
        <p:nvSpPr>
          <p:cNvPr id="4" name="Rectangle 5"/>
          <p:cNvSpPr>
            <a:spLocks noGrp="1" noChangeArrowheads="1"/>
          </p:cNvSpPr>
          <p:nvPr>
            <p:ph type="ftr" sz="quarter" idx="11"/>
          </p:nvPr>
        </p:nvSpPr>
        <p:spPr>
          <a:ln/>
        </p:spPr>
        <p:txBody>
          <a:bodyPr/>
          <a:lstStyle>
            <a:lvl1pPr>
              <a:defRPr/>
            </a:lvl1pPr>
          </a:lstStyle>
          <a:p>
            <a:pPr>
              <a:defRPr/>
            </a:pPr>
            <a:r>
              <a:rPr lang="en-US" altLang="de-DE" dirty="0" smtClean="0"/>
              <a:t>R2-142393 - Further investigations on cell barring due to reception failure of MIB or SIB1</a:t>
            </a:r>
            <a:endParaRPr lang="de-DE" altLang="de-DE" dirty="0"/>
          </a:p>
        </p:txBody>
      </p:sp>
      <p:sp>
        <p:nvSpPr>
          <p:cNvPr id="5" name="Rectangle 6"/>
          <p:cNvSpPr>
            <a:spLocks noGrp="1" noChangeArrowheads="1"/>
          </p:cNvSpPr>
          <p:nvPr>
            <p:ph type="sldNum" sz="quarter" idx="12"/>
          </p:nvPr>
        </p:nvSpPr>
        <p:spPr>
          <a:ln/>
        </p:spPr>
        <p:txBody>
          <a:bodyPr/>
          <a:lstStyle>
            <a:lvl1pPr>
              <a:defRPr/>
            </a:lvl1pPr>
          </a:lstStyle>
          <a:p>
            <a:pPr>
              <a:defRPr/>
            </a:pPr>
            <a:fld id="{824D851F-9902-4F41-A781-5BFEB4094795}" type="slidenum">
              <a:rPr lang="de-DE" altLang="de-DE"/>
              <a:pPr>
                <a:defRPr/>
              </a:pPr>
              <a:t>‹N°›</a:t>
            </a:fld>
            <a:endParaRPr lang="de-DE" altLang="de-DE"/>
          </a:p>
        </p:txBody>
      </p:sp>
    </p:spTree>
    <p:extLst>
      <p:ext uri="{BB962C8B-B14F-4D97-AF65-F5344CB8AC3E}">
        <p14:creationId xmlns:p14="http://schemas.microsoft.com/office/powerpoint/2010/main" val="144199306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FA45B671-3F15-4E9C-A100-17708869A826}" type="datetime4">
              <a:rPr lang="en-GB" altLang="de-DE" smtClean="0"/>
              <a:t>09 May 2014</a:t>
            </a:fld>
            <a:endParaRPr lang="de-DE" altLang="de-DE"/>
          </a:p>
        </p:txBody>
      </p:sp>
      <p:sp>
        <p:nvSpPr>
          <p:cNvPr id="3" name="Rectangle 5"/>
          <p:cNvSpPr>
            <a:spLocks noGrp="1" noChangeArrowheads="1"/>
          </p:cNvSpPr>
          <p:nvPr>
            <p:ph type="ftr" sz="quarter" idx="11"/>
          </p:nvPr>
        </p:nvSpPr>
        <p:spPr>
          <a:ln/>
        </p:spPr>
        <p:txBody>
          <a:bodyPr/>
          <a:lstStyle>
            <a:lvl1pPr>
              <a:defRPr/>
            </a:lvl1pPr>
          </a:lstStyle>
          <a:p>
            <a:pPr>
              <a:defRPr/>
            </a:pPr>
            <a:r>
              <a:rPr lang="en-US" altLang="de-DE" smtClean="0"/>
              <a:t>Further investigations on cell barring due to reception failure of MIB or SIB1</a:t>
            </a:r>
            <a:endParaRPr lang="de-DE" altLang="de-DE"/>
          </a:p>
        </p:txBody>
      </p:sp>
      <p:sp>
        <p:nvSpPr>
          <p:cNvPr id="4" name="Rectangle 6"/>
          <p:cNvSpPr>
            <a:spLocks noGrp="1" noChangeArrowheads="1"/>
          </p:cNvSpPr>
          <p:nvPr>
            <p:ph type="sldNum" sz="quarter" idx="12"/>
          </p:nvPr>
        </p:nvSpPr>
        <p:spPr>
          <a:ln/>
        </p:spPr>
        <p:txBody>
          <a:bodyPr/>
          <a:lstStyle>
            <a:lvl1pPr>
              <a:defRPr/>
            </a:lvl1pPr>
          </a:lstStyle>
          <a:p>
            <a:pPr>
              <a:defRPr/>
            </a:pPr>
            <a:fld id="{711B1AD2-04C7-41E8-BC58-3C252EA2355C}" type="slidenum">
              <a:rPr lang="de-DE" altLang="de-DE"/>
              <a:pPr>
                <a:defRPr/>
              </a:pPr>
              <a:t>‹N°›</a:t>
            </a:fld>
            <a:endParaRPr lang="de-DE" altLang="de-DE"/>
          </a:p>
        </p:txBody>
      </p:sp>
    </p:spTree>
    <p:extLst>
      <p:ext uri="{BB962C8B-B14F-4D97-AF65-F5344CB8AC3E}">
        <p14:creationId xmlns:p14="http://schemas.microsoft.com/office/powerpoint/2010/main" val="27678436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 name="Rectangle 15"/>
          <p:cNvSpPr>
            <a:spLocks noChangeArrowheads="1"/>
          </p:cNvSpPr>
          <p:nvPr/>
        </p:nvSpPr>
        <p:spPr bwMode="auto">
          <a:xfrm>
            <a:off x="0" y="6659563"/>
            <a:ext cx="10693400" cy="901700"/>
          </a:xfrm>
          <a:prstGeom prst="rect">
            <a:avLst/>
          </a:prstGeom>
          <a:gradFill rotWithShape="1">
            <a:gsLst>
              <a:gs pos="0">
                <a:schemeClr val="accent3"/>
              </a:gs>
              <a:gs pos="100000">
                <a:schemeClr val="tx2"/>
              </a:gs>
            </a:gsLst>
            <a:lin ang="0" scaled="1"/>
          </a:gradFill>
          <a:ln>
            <a:noFill/>
          </a:ln>
          <a:effectLst/>
        </p:spPr>
        <p:txBody>
          <a:bodyPr wrap="none" lIns="91408" tIns="45704" rIns="91408" bIns="45704" anchor="ctr"/>
          <a:lstStyle/>
          <a:p>
            <a:pPr algn="ctr">
              <a:lnSpc>
                <a:spcPct val="115000"/>
              </a:lnSpc>
              <a:defRPr/>
            </a:pPr>
            <a:endParaRPr lang="de-DE"/>
          </a:p>
        </p:txBody>
      </p:sp>
      <p:grpSp>
        <p:nvGrpSpPr>
          <p:cNvPr id="14" name="Group 20"/>
          <p:cNvGrpSpPr>
            <a:grpSpLocks/>
          </p:cNvGrpSpPr>
          <p:nvPr/>
        </p:nvGrpSpPr>
        <p:grpSpPr bwMode="auto">
          <a:xfrm>
            <a:off x="0" y="6661013"/>
            <a:ext cx="10693400" cy="107950"/>
            <a:chOff x="0" y="4195"/>
            <a:chExt cx="6736" cy="68"/>
          </a:xfrm>
          <a:solidFill>
            <a:schemeClr val="accent1"/>
          </a:solidFill>
        </p:grpSpPr>
        <p:sp>
          <p:nvSpPr>
            <p:cNvPr id="15" name="Rectangle 14"/>
            <p:cNvSpPr>
              <a:spLocks noChangeArrowheads="1"/>
            </p:cNvSpPr>
            <p:nvPr/>
          </p:nvSpPr>
          <p:spPr bwMode="auto">
            <a:xfrm>
              <a:off x="0" y="4195"/>
              <a:ext cx="6733" cy="23"/>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de-DE"/>
            </a:p>
          </p:txBody>
        </p:sp>
        <p:sp>
          <p:nvSpPr>
            <p:cNvPr id="16" name="Rectangle 15"/>
            <p:cNvSpPr>
              <a:spLocks noChangeArrowheads="1"/>
            </p:cNvSpPr>
            <p:nvPr/>
          </p:nvSpPr>
          <p:spPr bwMode="auto">
            <a:xfrm>
              <a:off x="1826" y="4195"/>
              <a:ext cx="4910" cy="6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de-DE"/>
            </a:p>
          </p:txBody>
        </p:sp>
      </p:grpSp>
      <p:pic>
        <p:nvPicPr>
          <p:cNvPr id="21508" name="Picture 17" descr="Logo_Def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35939" y="6707190"/>
            <a:ext cx="233045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Rectangle 2"/>
          <p:cNvSpPr>
            <a:spLocks noGrp="1" noChangeArrowheads="1"/>
          </p:cNvSpPr>
          <p:nvPr>
            <p:ph type="ctrTitle"/>
          </p:nvPr>
        </p:nvSpPr>
        <p:spPr>
          <a:xfrm>
            <a:off x="801690" y="2349500"/>
            <a:ext cx="9090025" cy="1620838"/>
          </a:xfrm>
        </p:spPr>
        <p:txBody>
          <a:bodyPr/>
          <a:lstStyle>
            <a:lvl1pPr>
              <a:defRPr/>
            </a:lvl1pPr>
          </a:lstStyle>
          <a:p>
            <a:pPr lvl="0"/>
            <a:r>
              <a:rPr lang="en-US" altLang="fr-FR" noProof="0" smtClean="0"/>
              <a:t>Titelmasterformat durch Klicken bearbeiten</a:t>
            </a:r>
          </a:p>
        </p:txBody>
      </p:sp>
      <p:sp>
        <p:nvSpPr>
          <p:cNvPr id="21510" name="Rectangle 3"/>
          <p:cNvSpPr>
            <a:spLocks noGrp="1" noChangeArrowheads="1"/>
          </p:cNvSpPr>
          <p:nvPr>
            <p:ph type="subTitle" idx="1"/>
          </p:nvPr>
        </p:nvSpPr>
        <p:spPr>
          <a:xfrm>
            <a:off x="1603375" y="4284666"/>
            <a:ext cx="7486650" cy="1931986"/>
          </a:xfrm>
        </p:spPr>
        <p:txBody>
          <a:bodyPr/>
          <a:lstStyle>
            <a:lvl1pPr marL="0" indent="0" algn="ctr">
              <a:defRPr/>
            </a:lvl1pPr>
          </a:lstStyle>
          <a:p>
            <a:pPr lvl="0"/>
            <a:r>
              <a:rPr lang="en-US" altLang="fr-FR" noProof="0" smtClean="0"/>
              <a:t>Formatvorlage des Untertitelmasters durch Klicken bearbeiten</a:t>
            </a:r>
          </a:p>
        </p:txBody>
      </p:sp>
      <p:sp>
        <p:nvSpPr>
          <p:cNvPr id="18" name="ZoneTexte 17"/>
          <p:cNvSpPr txBox="1">
            <a:spLocks noChangeArrowheads="1"/>
          </p:cNvSpPr>
          <p:nvPr/>
        </p:nvSpPr>
        <p:spPr bwMode="auto">
          <a:xfrm rot="-5400000">
            <a:off x="-2705894" y="3725069"/>
            <a:ext cx="5653088"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500">
                <a:solidFill>
                  <a:schemeClr val="tx1"/>
                </a:solidFill>
                <a:latin typeface="Arial" pitchFamily="34" charset="0"/>
                <a:cs typeface="Arial" pitchFamily="34" charset="0"/>
              </a:defRPr>
            </a:lvl1pPr>
            <a:lvl2pPr marL="742950" indent="-285750" eaLnBrk="0" hangingPunct="0">
              <a:defRPr sz="1500">
                <a:solidFill>
                  <a:schemeClr val="tx1"/>
                </a:solidFill>
                <a:latin typeface="Arial" pitchFamily="34" charset="0"/>
                <a:cs typeface="Arial" pitchFamily="34" charset="0"/>
              </a:defRPr>
            </a:lvl2pPr>
            <a:lvl3pPr marL="1143000" indent="-228600" eaLnBrk="0" hangingPunct="0">
              <a:defRPr sz="1500">
                <a:solidFill>
                  <a:schemeClr val="tx1"/>
                </a:solidFill>
                <a:latin typeface="Arial" pitchFamily="34" charset="0"/>
                <a:cs typeface="Arial" pitchFamily="34" charset="0"/>
              </a:defRPr>
            </a:lvl3pPr>
            <a:lvl4pPr marL="1600200" indent="-228600" eaLnBrk="0" hangingPunct="0">
              <a:defRPr sz="1500">
                <a:solidFill>
                  <a:schemeClr val="tx1"/>
                </a:solidFill>
                <a:latin typeface="Arial" pitchFamily="34" charset="0"/>
                <a:cs typeface="Arial" pitchFamily="34" charset="0"/>
              </a:defRPr>
            </a:lvl4pPr>
            <a:lvl5pPr marL="2057400" indent="-228600" eaLnBrk="0" hangingPunct="0">
              <a:defRPr sz="15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5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5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5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500">
                <a:solidFill>
                  <a:schemeClr val="tx1"/>
                </a:solidFill>
                <a:latin typeface="Arial" pitchFamily="34" charset="0"/>
                <a:cs typeface="Arial" pitchFamily="34" charset="0"/>
              </a:defRPr>
            </a:lvl9pPr>
          </a:lstStyle>
          <a:p>
            <a:pPr eaLnBrk="1" hangingPunct="1"/>
            <a:r>
              <a:rPr lang="en-US" altLang="fr-FR" sz="500">
                <a:solidFill>
                  <a:schemeClr val="accent1"/>
                </a:solidFill>
                <a:ea typeface="ＭＳ Ｐゴシック"/>
                <a:cs typeface="ＭＳ Ｐゴシック"/>
              </a:rPr>
              <a:t>© 2014 Airbus Defence and Space – All rights reserved. The reproduction, distribution and utilization of this document as well as the communication of its contents to others without express authorization is prohibited. Offenders will be held liable for the payment of damages. All rights reserved in the event of the grant of a patent, utility model or design.</a:t>
            </a:r>
          </a:p>
          <a:p>
            <a:pPr eaLnBrk="1" hangingPunct="1"/>
            <a:endParaRPr lang="en-GB" altLang="fr-FR" sz="500">
              <a:solidFill>
                <a:schemeClr val="accent1"/>
              </a:solidFill>
              <a:ea typeface="ＭＳ Ｐゴシック"/>
              <a:cs typeface="ＭＳ Ｐゴシック"/>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196807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44552" y="4859340"/>
            <a:ext cx="9090025" cy="1501775"/>
          </a:xfrm>
        </p:spPr>
        <p:txBody>
          <a:bodyPr/>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844552" y="3205165"/>
            <a:ext cx="9090025" cy="1654175"/>
          </a:xfrm>
        </p:spPr>
        <p:txBody>
          <a:bodyPr anchor="b"/>
          <a:lstStyle>
            <a:lvl1pPr marL="0" indent="0">
              <a:buNone/>
              <a:defRPr sz="2100"/>
            </a:lvl1pPr>
            <a:lvl2pPr marL="457040" indent="0">
              <a:buNone/>
              <a:defRPr sz="1800"/>
            </a:lvl2pPr>
            <a:lvl3pPr marL="914077" indent="0">
              <a:buNone/>
              <a:defRPr sz="1600"/>
            </a:lvl3pPr>
            <a:lvl4pPr marL="1371116" indent="0">
              <a:buNone/>
              <a:defRPr sz="1400"/>
            </a:lvl4pPr>
            <a:lvl5pPr marL="1828154" indent="0">
              <a:buNone/>
              <a:defRPr sz="1400"/>
            </a:lvl5pPr>
            <a:lvl6pPr marL="2285194" indent="0">
              <a:buNone/>
              <a:defRPr sz="1400"/>
            </a:lvl6pPr>
            <a:lvl7pPr marL="2742233" indent="0">
              <a:buNone/>
              <a:defRPr sz="1400"/>
            </a:lvl7pPr>
            <a:lvl8pPr marL="3199271" indent="0">
              <a:buNone/>
              <a:defRPr sz="1400"/>
            </a:lvl8pPr>
            <a:lvl9pPr marL="3656309" indent="0">
              <a:buNone/>
              <a:defRPr sz="1400"/>
            </a:lvl9pPr>
          </a:lstStyle>
          <a:p>
            <a:pPr lvl="0"/>
            <a:r>
              <a:rPr lang="fr-FR" smtClean="0"/>
              <a:t>Modifiez les styles du texte du masque</a:t>
            </a:r>
          </a:p>
        </p:txBody>
      </p:sp>
    </p:spTree>
    <p:extLst>
      <p:ext uri="{BB962C8B-B14F-4D97-AF65-F5344CB8AC3E}">
        <p14:creationId xmlns:p14="http://schemas.microsoft.com/office/powerpoint/2010/main" val="995233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14338" y="2006600"/>
            <a:ext cx="4856162" cy="4725988"/>
          </a:xfrm>
        </p:spPr>
        <p:txBody>
          <a:bodyPr/>
          <a:lstStyle>
            <a:lvl1pPr>
              <a:defRPr sz="29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5422901" y="2006600"/>
            <a:ext cx="4856162" cy="4725988"/>
          </a:xfrm>
        </p:spPr>
        <p:txBody>
          <a:bodyPr/>
          <a:lstStyle>
            <a:lvl1pPr>
              <a:defRPr sz="2900"/>
            </a:lvl1pPr>
            <a:lvl2pPr>
              <a:defRPr sz="2400"/>
            </a:lvl2pPr>
            <a:lvl3pPr>
              <a:defRPr sz="21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4161550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534990" y="303215"/>
            <a:ext cx="9623425" cy="1260475"/>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534990" y="1692277"/>
            <a:ext cx="4724400" cy="704850"/>
          </a:xfrm>
        </p:spPr>
        <p:txBody>
          <a:bodyPr anchor="b"/>
          <a:lstStyle>
            <a:lvl1pPr marL="0" indent="0">
              <a:buNone/>
              <a:defRPr sz="2400" b="1"/>
            </a:lvl1pPr>
            <a:lvl2pPr marL="457040" indent="0">
              <a:buNone/>
              <a:defRPr sz="2100" b="1"/>
            </a:lvl2pPr>
            <a:lvl3pPr marL="914077" indent="0">
              <a:buNone/>
              <a:defRPr sz="1800" b="1"/>
            </a:lvl3pPr>
            <a:lvl4pPr marL="1371116" indent="0">
              <a:buNone/>
              <a:defRPr sz="1600" b="1"/>
            </a:lvl4pPr>
            <a:lvl5pPr marL="1828154" indent="0">
              <a:buNone/>
              <a:defRPr sz="1600" b="1"/>
            </a:lvl5pPr>
            <a:lvl6pPr marL="2285194" indent="0">
              <a:buNone/>
              <a:defRPr sz="1600" b="1"/>
            </a:lvl6pPr>
            <a:lvl7pPr marL="2742233" indent="0">
              <a:buNone/>
              <a:defRPr sz="1600" b="1"/>
            </a:lvl7pPr>
            <a:lvl8pPr marL="3199271" indent="0">
              <a:buNone/>
              <a:defRPr sz="1600" b="1"/>
            </a:lvl8pPr>
            <a:lvl9pPr marL="3656309"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534990" y="2397127"/>
            <a:ext cx="4724400" cy="4357688"/>
          </a:xfrm>
        </p:spPr>
        <p:txBody>
          <a:bodyPr/>
          <a:lstStyle>
            <a:lvl1pPr>
              <a:defRPr sz="24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5432427" y="1692277"/>
            <a:ext cx="4725988" cy="704850"/>
          </a:xfrm>
        </p:spPr>
        <p:txBody>
          <a:bodyPr anchor="b"/>
          <a:lstStyle>
            <a:lvl1pPr marL="0" indent="0">
              <a:buNone/>
              <a:defRPr sz="2400" b="1"/>
            </a:lvl1pPr>
            <a:lvl2pPr marL="457040" indent="0">
              <a:buNone/>
              <a:defRPr sz="2100" b="1"/>
            </a:lvl2pPr>
            <a:lvl3pPr marL="914077" indent="0">
              <a:buNone/>
              <a:defRPr sz="1800" b="1"/>
            </a:lvl3pPr>
            <a:lvl4pPr marL="1371116" indent="0">
              <a:buNone/>
              <a:defRPr sz="1600" b="1"/>
            </a:lvl4pPr>
            <a:lvl5pPr marL="1828154" indent="0">
              <a:buNone/>
              <a:defRPr sz="1600" b="1"/>
            </a:lvl5pPr>
            <a:lvl6pPr marL="2285194" indent="0">
              <a:buNone/>
              <a:defRPr sz="1600" b="1"/>
            </a:lvl6pPr>
            <a:lvl7pPr marL="2742233" indent="0">
              <a:buNone/>
              <a:defRPr sz="1600" b="1"/>
            </a:lvl7pPr>
            <a:lvl8pPr marL="3199271" indent="0">
              <a:buNone/>
              <a:defRPr sz="1600" b="1"/>
            </a:lvl8pPr>
            <a:lvl9pPr marL="3656309"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5432427" y="2397127"/>
            <a:ext cx="4725988" cy="4357688"/>
          </a:xfrm>
        </p:spPr>
        <p:txBody>
          <a:bodyPr/>
          <a:lstStyle>
            <a:lvl1pPr>
              <a:defRPr sz="24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3842337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image" Target="../media/image2.jpeg"/><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4.jpe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14338" y="720725"/>
            <a:ext cx="9864725"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de-DE" smtClean="0"/>
              <a:t>Titelmasterformat durch Klicken bearbeiten</a:t>
            </a:r>
          </a:p>
        </p:txBody>
      </p:sp>
      <p:sp>
        <p:nvSpPr>
          <p:cNvPr id="1027" name="Rectangle 3"/>
          <p:cNvSpPr>
            <a:spLocks noGrp="1" noChangeArrowheads="1"/>
          </p:cNvSpPr>
          <p:nvPr>
            <p:ph type="body" idx="1"/>
          </p:nvPr>
        </p:nvSpPr>
        <p:spPr bwMode="auto">
          <a:xfrm>
            <a:off x="414338" y="2006600"/>
            <a:ext cx="9864725" cy="472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de-DE" smtClean="0"/>
              <a:t>Textmasterformate durch Klicken bearbeiten</a:t>
            </a:r>
          </a:p>
          <a:p>
            <a:pPr lvl="1"/>
            <a:r>
              <a:rPr lang="en-GB" altLang="de-DE" smtClean="0"/>
              <a:t>Zweite Ebene</a:t>
            </a:r>
          </a:p>
          <a:p>
            <a:pPr lvl="2"/>
            <a:r>
              <a:rPr lang="en-GB" altLang="de-DE" smtClean="0"/>
              <a:t>Dritte Ebene</a:t>
            </a:r>
          </a:p>
          <a:p>
            <a:pPr lvl="3"/>
            <a:r>
              <a:rPr lang="en-GB" altLang="de-DE" smtClean="0"/>
              <a:t>Vierte Ebene</a:t>
            </a:r>
          </a:p>
          <a:p>
            <a:pPr lvl="4"/>
            <a:r>
              <a:rPr lang="en-GB" altLang="de-DE" smtClean="0"/>
              <a:t>Fünfte Ebene</a:t>
            </a:r>
          </a:p>
        </p:txBody>
      </p:sp>
      <p:sp>
        <p:nvSpPr>
          <p:cNvPr id="1028" name="Rectangle 4"/>
          <p:cNvSpPr>
            <a:spLocks noGrp="1" noChangeArrowheads="1"/>
          </p:cNvSpPr>
          <p:nvPr>
            <p:ph type="dt" sz="half" idx="2"/>
          </p:nvPr>
        </p:nvSpPr>
        <p:spPr bwMode="auto">
          <a:xfrm>
            <a:off x="414338" y="7129463"/>
            <a:ext cx="4068762" cy="236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lnSpc>
                <a:spcPct val="100000"/>
              </a:lnSpc>
              <a:defRPr sz="900">
                <a:latin typeface="Arial" pitchFamily="34" charset="0"/>
                <a:cs typeface="Arial" pitchFamily="34" charset="0"/>
              </a:defRPr>
            </a:lvl1pPr>
          </a:lstStyle>
          <a:p>
            <a:pPr>
              <a:defRPr/>
            </a:pPr>
            <a:fld id="{44AFE8FA-54EC-4215-89FB-023279F58FF6}" type="datetime4">
              <a:rPr lang="en-GB" altLang="de-DE" smtClean="0"/>
              <a:t>09 May 2014</a:t>
            </a:fld>
            <a:endParaRPr lang="de-DE" altLang="de-DE"/>
          </a:p>
        </p:txBody>
      </p:sp>
      <p:sp>
        <p:nvSpPr>
          <p:cNvPr id="1029" name="Rectangle 5"/>
          <p:cNvSpPr>
            <a:spLocks noGrp="1" noChangeArrowheads="1"/>
          </p:cNvSpPr>
          <p:nvPr>
            <p:ph type="ftr" sz="quarter" idx="3"/>
          </p:nvPr>
        </p:nvSpPr>
        <p:spPr bwMode="auto">
          <a:xfrm>
            <a:off x="414338" y="252413"/>
            <a:ext cx="828040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l" defTabSz="1042988">
              <a:lnSpc>
                <a:spcPct val="100000"/>
              </a:lnSpc>
              <a:defRPr sz="900">
                <a:latin typeface="Arial" pitchFamily="34" charset="0"/>
                <a:cs typeface="Arial" pitchFamily="34" charset="0"/>
              </a:defRPr>
            </a:lvl1pPr>
          </a:lstStyle>
          <a:p>
            <a:pPr>
              <a:defRPr/>
            </a:pPr>
            <a:r>
              <a:rPr lang="en-US" altLang="de-DE" smtClean="0"/>
              <a:t>Further investigations on cell barring due to reception failure of MIB or SIB1</a:t>
            </a:r>
            <a:endParaRPr lang="de-DE" altLang="de-DE"/>
          </a:p>
        </p:txBody>
      </p:sp>
      <p:sp>
        <p:nvSpPr>
          <p:cNvPr id="1030" name="Rectangle 6"/>
          <p:cNvSpPr>
            <a:spLocks noGrp="1" noChangeArrowheads="1"/>
          </p:cNvSpPr>
          <p:nvPr>
            <p:ph type="sldNum" sz="quarter" idx="4"/>
          </p:nvPr>
        </p:nvSpPr>
        <p:spPr bwMode="auto">
          <a:xfrm>
            <a:off x="4913313" y="7127875"/>
            <a:ext cx="901700" cy="23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ctr" defTabSz="1042988">
              <a:lnSpc>
                <a:spcPct val="100000"/>
              </a:lnSpc>
              <a:defRPr sz="900">
                <a:latin typeface="Arial" pitchFamily="34" charset="0"/>
                <a:cs typeface="Arial" pitchFamily="34" charset="0"/>
              </a:defRPr>
            </a:lvl1pPr>
          </a:lstStyle>
          <a:p>
            <a:pPr>
              <a:defRPr/>
            </a:pPr>
            <a:fld id="{82F21930-5760-4E46-A98F-A1564EEF4432}" type="slidenum">
              <a:rPr lang="de-DE" altLang="de-DE"/>
              <a:pPr>
                <a:defRPr/>
              </a:pPr>
              <a:t>‹N°›</a:t>
            </a:fld>
            <a:endParaRPr lang="de-DE" altLang="de-DE"/>
          </a:p>
        </p:txBody>
      </p:sp>
      <p:pic>
        <p:nvPicPr>
          <p:cNvPr id="1032" name="Picture 17" descr="Logo_Def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35938" y="6707188"/>
            <a:ext cx="233045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ZoneTexte 9"/>
          <p:cNvSpPr txBox="1">
            <a:spLocks noChangeArrowheads="1"/>
          </p:cNvSpPr>
          <p:nvPr/>
        </p:nvSpPr>
        <p:spPr bwMode="auto">
          <a:xfrm rot="16200000">
            <a:off x="-2647950" y="3630613"/>
            <a:ext cx="5688013"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1500">
                <a:solidFill>
                  <a:schemeClr val="tx1"/>
                </a:solidFill>
                <a:latin typeface="Arial" pitchFamily="34" charset="0"/>
                <a:cs typeface="Arial" pitchFamily="34" charset="0"/>
              </a:defRPr>
            </a:lvl1pPr>
            <a:lvl2pPr marL="742950" indent="-285750" eaLnBrk="0" hangingPunct="0">
              <a:defRPr sz="1500">
                <a:solidFill>
                  <a:schemeClr val="tx1"/>
                </a:solidFill>
                <a:latin typeface="Arial" pitchFamily="34" charset="0"/>
                <a:cs typeface="Arial" pitchFamily="34" charset="0"/>
              </a:defRPr>
            </a:lvl2pPr>
            <a:lvl3pPr marL="1143000" indent="-228600" eaLnBrk="0" hangingPunct="0">
              <a:defRPr sz="1500">
                <a:solidFill>
                  <a:schemeClr val="tx1"/>
                </a:solidFill>
                <a:latin typeface="Arial" pitchFamily="34" charset="0"/>
                <a:cs typeface="Arial" pitchFamily="34" charset="0"/>
              </a:defRPr>
            </a:lvl3pPr>
            <a:lvl4pPr marL="1600200" indent="-228600" eaLnBrk="0" hangingPunct="0">
              <a:defRPr sz="1500">
                <a:solidFill>
                  <a:schemeClr val="tx1"/>
                </a:solidFill>
                <a:latin typeface="Arial" pitchFamily="34" charset="0"/>
                <a:cs typeface="Arial" pitchFamily="34" charset="0"/>
              </a:defRPr>
            </a:lvl4pPr>
            <a:lvl5pPr marL="2057400" indent="-228600" eaLnBrk="0" hangingPunct="0">
              <a:defRPr sz="15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5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5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5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500">
                <a:solidFill>
                  <a:schemeClr val="tx1"/>
                </a:solidFill>
                <a:latin typeface="Arial" pitchFamily="34" charset="0"/>
                <a:cs typeface="Arial" pitchFamily="34" charset="0"/>
              </a:defRPr>
            </a:lvl9pPr>
          </a:lstStyle>
          <a:p>
            <a:pPr eaLnBrk="1" hangingPunct="1"/>
            <a:r>
              <a:rPr lang="en-GB" altLang="fr-FR" sz="500">
                <a:ea typeface="ＭＳ Ｐゴシック"/>
                <a:cs typeface="ＭＳ Ｐゴシック"/>
              </a:rPr>
              <a:t>© 2014 Airbus Defence and Space – All rights reserved. The reproduction, distribution and utilization of this document as well as the communication of its contents to others without express authorization is prohibited. Offenders will be held liable for the payment of damages. All rights reserved in the event of the grant of a patent, utility model or design.</a:t>
            </a:r>
          </a:p>
          <a:p>
            <a:pPr eaLnBrk="1" hangingPunct="1"/>
            <a:endParaRPr lang="en-GB" altLang="fr-FR" sz="500">
              <a:ea typeface="ＭＳ Ｐゴシック"/>
              <a:cs typeface="ＭＳ Ｐゴシック"/>
            </a:endParaRPr>
          </a:p>
        </p:txBody>
      </p:sp>
    </p:spTree>
  </p:cSld>
  <p:clrMap bg1="lt1" tx1="dk1" bg2="lt2" tx2="dk2" accent1="accent1" accent2="accent2" accent3="accent3" accent4="accent4" accent5="accent5" accent6="accent6" hlink="hlink" folHlink="folHlink"/>
  <p:sldLayoutIdLst>
    <p:sldLayoutId id="2147483707" r:id="rId1"/>
    <p:sldLayoutId id="2147483706" r:id="rId2"/>
    <p:sldLayoutId id="2147483705" r:id="rId3"/>
    <p:sldLayoutId id="2147483704" r:id="rId4"/>
  </p:sldLayoutIdLst>
  <p:hf hdr="0"/>
  <p:txStyles>
    <p:titleStyle>
      <a:lvl1pPr algn="l" defTabSz="1042988" rtl="0" fontAlgn="base">
        <a:lnSpc>
          <a:spcPct val="110000"/>
        </a:lnSpc>
        <a:spcBef>
          <a:spcPct val="0"/>
        </a:spcBef>
        <a:spcAft>
          <a:spcPct val="0"/>
        </a:spcAft>
        <a:defRPr sz="2500">
          <a:solidFill>
            <a:schemeClr val="accent1"/>
          </a:solidFill>
          <a:latin typeface="+mj-lt"/>
          <a:ea typeface="+mj-ea"/>
          <a:cs typeface="+mj-cs"/>
        </a:defRPr>
      </a:lvl1pPr>
      <a:lvl2pPr algn="l" defTabSz="1042988" rtl="0" fontAlgn="base">
        <a:lnSpc>
          <a:spcPct val="110000"/>
        </a:lnSpc>
        <a:spcBef>
          <a:spcPct val="0"/>
        </a:spcBef>
        <a:spcAft>
          <a:spcPct val="0"/>
        </a:spcAft>
        <a:defRPr sz="2500">
          <a:solidFill>
            <a:schemeClr val="accent1"/>
          </a:solidFill>
          <a:latin typeface="Arial" pitchFamily="34" charset="0"/>
          <a:cs typeface="Arial" pitchFamily="34" charset="0"/>
        </a:defRPr>
      </a:lvl2pPr>
      <a:lvl3pPr algn="l" defTabSz="1042988" rtl="0" fontAlgn="base">
        <a:lnSpc>
          <a:spcPct val="110000"/>
        </a:lnSpc>
        <a:spcBef>
          <a:spcPct val="0"/>
        </a:spcBef>
        <a:spcAft>
          <a:spcPct val="0"/>
        </a:spcAft>
        <a:defRPr sz="2500">
          <a:solidFill>
            <a:schemeClr val="accent1"/>
          </a:solidFill>
          <a:latin typeface="Arial" pitchFamily="34" charset="0"/>
          <a:cs typeface="Arial" pitchFamily="34" charset="0"/>
        </a:defRPr>
      </a:lvl3pPr>
      <a:lvl4pPr algn="l" defTabSz="1042988" rtl="0" fontAlgn="base">
        <a:lnSpc>
          <a:spcPct val="110000"/>
        </a:lnSpc>
        <a:spcBef>
          <a:spcPct val="0"/>
        </a:spcBef>
        <a:spcAft>
          <a:spcPct val="0"/>
        </a:spcAft>
        <a:defRPr sz="2500">
          <a:solidFill>
            <a:schemeClr val="accent1"/>
          </a:solidFill>
          <a:latin typeface="Arial" pitchFamily="34" charset="0"/>
          <a:cs typeface="Arial" pitchFamily="34" charset="0"/>
        </a:defRPr>
      </a:lvl4pPr>
      <a:lvl5pPr algn="l" defTabSz="1042988" rtl="0" fontAlgn="base">
        <a:lnSpc>
          <a:spcPct val="110000"/>
        </a:lnSpc>
        <a:spcBef>
          <a:spcPct val="0"/>
        </a:spcBef>
        <a:spcAft>
          <a:spcPct val="0"/>
        </a:spcAft>
        <a:defRPr sz="2500">
          <a:solidFill>
            <a:schemeClr val="accent1"/>
          </a:solidFill>
          <a:latin typeface="Arial" pitchFamily="34" charset="0"/>
          <a:cs typeface="Arial" pitchFamily="34" charset="0"/>
        </a:defRPr>
      </a:lvl5pPr>
      <a:lvl6pPr marL="457200" algn="l" defTabSz="1042988" rtl="0" eaLnBrk="1" fontAlgn="base" hangingPunct="1">
        <a:lnSpc>
          <a:spcPct val="110000"/>
        </a:lnSpc>
        <a:spcBef>
          <a:spcPct val="0"/>
        </a:spcBef>
        <a:spcAft>
          <a:spcPct val="0"/>
        </a:spcAft>
        <a:defRPr sz="2500">
          <a:solidFill>
            <a:schemeClr val="accent1"/>
          </a:solidFill>
          <a:latin typeface="Arial" pitchFamily="34" charset="0"/>
          <a:cs typeface="Arial" pitchFamily="34" charset="0"/>
        </a:defRPr>
      </a:lvl6pPr>
      <a:lvl7pPr marL="914400" algn="l" defTabSz="1042988" rtl="0" eaLnBrk="1" fontAlgn="base" hangingPunct="1">
        <a:lnSpc>
          <a:spcPct val="110000"/>
        </a:lnSpc>
        <a:spcBef>
          <a:spcPct val="0"/>
        </a:spcBef>
        <a:spcAft>
          <a:spcPct val="0"/>
        </a:spcAft>
        <a:defRPr sz="2500">
          <a:solidFill>
            <a:schemeClr val="accent1"/>
          </a:solidFill>
          <a:latin typeface="Arial" pitchFamily="34" charset="0"/>
          <a:cs typeface="Arial" pitchFamily="34" charset="0"/>
        </a:defRPr>
      </a:lvl7pPr>
      <a:lvl8pPr marL="1371600" algn="l" defTabSz="1042988" rtl="0" eaLnBrk="1" fontAlgn="base" hangingPunct="1">
        <a:lnSpc>
          <a:spcPct val="110000"/>
        </a:lnSpc>
        <a:spcBef>
          <a:spcPct val="0"/>
        </a:spcBef>
        <a:spcAft>
          <a:spcPct val="0"/>
        </a:spcAft>
        <a:defRPr sz="2500">
          <a:solidFill>
            <a:schemeClr val="accent1"/>
          </a:solidFill>
          <a:latin typeface="Arial" pitchFamily="34" charset="0"/>
          <a:cs typeface="Arial" pitchFamily="34" charset="0"/>
        </a:defRPr>
      </a:lvl8pPr>
      <a:lvl9pPr marL="1828800" algn="l" defTabSz="1042988" rtl="0" eaLnBrk="1" fontAlgn="base" hangingPunct="1">
        <a:lnSpc>
          <a:spcPct val="110000"/>
        </a:lnSpc>
        <a:spcBef>
          <a:spcPct val="0"/>
        </a:spcBef>
        <a:spcAft>
          <a:spcPct val="0"/>
        </a:spcAft>
        <a:defRPr sz="2500">
          <a:solidFill>
            <a:schemeClr val="accent1"/>
          </a:solidFill>
          <a:latin typeface="Arial" pitchFamily="34" charset="0"/>
          <a:cs typeface="Arial" pitchFamily="34" charset="0"/>
        </a:defRPr>
      </a:lvl9pPr>
    </p:titleStyle>
    <p:bodyStyle>
      <a:lvl1pPr marL="342900" indent="-342900" algn="l" defTabSz="1042988" rtl="0" fontAlgn="base">
        <a:lnSpc>
          <a:spcPct val="115000"/>
        </a:lnSpc>
        <a:spcBef>
          <a:spcPct val="0"/>
        </a:spcBef>
        <a:spcAft>
          <a:spcPct val="0"/>
        </a:spcAft>
        <a:defRPr sz="1500">
          <a:solidFill>
            <a:schemeClr val="tx1"/>
          </a:solidFill>
          <a:latin typeface="+mn-lt"/>
          <a:ea typeface="+mn-ea"/>
          <a:cs typeface="+mn-cs"/>
        </a:defRPr>
      </a:lvl1pPr>
      <a:lvl2pPr marL="179388" indent="-177800" algn="l" defTabSz="1042988" rtl="0" fontAlgn="base">
        <a:lnSpc>
          <a:spcPct val="115000"/>
        </a:lnSpc>
        <a:spcBef>
          <a:spcPct val="0"/>
        </a:spcBef>
        <a:spcAft>
          <a:spcPct val="0"/>
        </a:spcAft>
        <a:buChar char="•"/>
        <a:defRPr sz="1500">
          <a:solidFill>
            <a:schemeClr val="tx1"/>
          </a:solidFill>
          <a:latin typeface="+mn-lt"/>
          <a:cs typeface="+mn-cs"/>
        </a:defRPr>
      </a:lvl2pPr>
      <a:lvl3pPr marL="355600" indent="-174625" algn="l" defTabSz="1042988" rtl="0" fontAlgn="base">
        <a:lnSpc>
          <a:spcPct val="115000"/>
        </a:lnSpc>
        <a:spcBef>
          <a:spcPct val="0"/>
        </a:spcBef>
        <a:spcAft>
          <a:spcPct val="0"/>
        </a:spcAft>
        <a:buFont typeface="Arial" pitchFamily="34" charset="0"/>
        <a:buChar char="–"/>
        <a:defRPr sz="1500">
          <a:solidFill>
            <a:schemeClr val="tx1"/>
          </a:solidFill>
          <a:latin typeface="+mn-lt"/>
          <a:cs typeface="+mn-cs"/>
        </a:defRPr>
      </a:lvl3pPr>
      <a:lvl4pPr marL="538163" indent="-180975" algn="l" defTabSz="1042988" rtl="0" fontAlgn="base">
        <a:lnSpc>
          <a:spcPct val="115000"/>
        </a:lnSpc>
        <a:spcBef>
          <a:spcPct val="0"/>
        </a:spcBef>
        <a:spcAft>
          <a:spcPct val="0"/>
        </a:spcAft>
        <a:buFont typeface="Arial" pitchFamily="34" charset="0"/>
        <a:buChar char="–"/>
        <a:defRPr sz="1500">
          <a:solidFill>
            <a:schemeClr val="tx1"/>
          </a:solidFill>
          <a:latin typeface="+mn-lt"/>
          <a:cs typeface="+mn-cs"/>
        </a:defRPr>
      </a:lvl4pPr>
      <a:lvl5pPr marL="720725" indent="-180975" algn="l" defTabSz="1042988" rtl="0" fontAlgn="base">
        <a:lnSpc>
          <a:spcPct val="115000"/>
        </a:lnSpc>
        <a:spcBef>
          <a:spcPct val="0"/>
        </a:spcBef>
        <a:spcAft>
          <a:spcPct val="0"/>
        </a:spcAft>
        <a:buFont typeface="Arial" pitchFamily="34" charset="0"/>
        <a:buChar char="–"/>
        <a:defRPr sz="1500">
          <a:solidFill>
            <a:schemeClr val="tx1"/>
          </a:solidFill>
          <a:latin typeface="+mn-lt"/>
          <a:cs typeface="+mn-cs"/>
        </a:defRPr>
      </a:lvl5pPr>
      <a:lvl6pPr marL="1177925" indent="-180975" algn="l" defTabSz="1042988" rtl="0" eaLnBrk="1" fontAlgn="base" hangingPunct="1">
        <a:lnSpc>
          <a:spcPct val="115000"/>
        </a:lnSpc>
        <a:spcBef>
          <a:spcPct val="0"/>
        </a:spcBef>
        <a:spcAft>
          <a:spcPct val="0"/>
        </a:spcAft>
        <a:buFont typeface="Arial" pitchFamily="34" charset="0"/>
        <a:buChar char="–"/>
        <a:defRPr sz="1500">
          <a:solidFill>
            <a:schemeClr val="tx1"/>
          </a:solidFill>
          <a:latin typeface="+mn-lt"/>
          <a:cs typeface="+mn-cs"/>
        </a:defRPr>
      </a:lvl6pPr>
      <a:lvl7pPr marL="1635125" indent="-180975" algn="l" defTabSz="1042988" rtl="0" eaLnBrk="1" fontAlgn="base" hangingPunct="1">
        <a:lnSpc>
          <a:spcPct val="115000"/>
        </a:lnSpc>
        <a:spcBef>
          <a:spcPct val="0"/>
        </a:spcBef>
        <a:spcAft>
          <a:spcPct val="0"/>
        </a:spcAft>
        <a:buFont typeface="Arial" pitchFamily="34" charset="0"/>
        <a:buChar char="–"/>
        <a:defRPr sz="1500">
          <a:solidFill>
            <a:schemeClr val="tx1"/>
          </a:solidFill>
          <a:latin typeface="+mn-lt"/>
          <a:cs typeface="+mn-cs"/>
        </a:defRPr>
      </a:lvl7pPr>
      <a:lvl8pPr marL="2092325" indent="-180975" algn="l" defTabSz="1042988" rtl="0" eaLnBrk="1" fontAlgn="base" hangingPunct="1">
        <a:lnSpc>
          <a:spcPct val="115000"/>
        </a:lnSpc>
        <a:spcBef>
          <a:spcPct val="0"/>
        </a:spcBef>
        <a:spcAft>
          <a:spcPct val="0"/>
        </a:spcAft>
        <a:buFont typeface="Arial" pitchFamily="34" charset="0"/>
        <a:buChar char="–"/>
        <a:defRPr sz="1500">
          <a:solidFill>
            <a:schemeClr val="tx1"/>
          </a:solidFill>
          <a:latin typeface="+mn-lt"/>
          <a:cs typeface="+mn-cs"/>
        </a:defRPr>
      </a:lvl8pPr>
      <a:lvl9pPr marL="2549525" indent="-180975" algn="l" defTabSz="1042988" rtl="0" eaLnBrk="1" fontAlgn="base" hangingPunct="1">
        <a:lnSpc>
          <a:spcPct val="115000"/>
        </a:lnSpc>
        <a:spcBef>
          <a:spcPct val="0"/>
        </a:spcBef>
        <a:spcAft>
          <a:spcPct val="0"/>
        </a:spcAft>
        <a:buFont typeface="Arial" pitchFamily="34" charset="0"/>
        <a:buChar char="–"/>
        <a:defRPr sz="1500">
          <a:solidFill>
            <a:schemeClr val="tx1"/>
          </a:solidFill>
          <a:latin typeface="+mn-lt"/>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085AD"/>
        </a:solidFill>
        <a:effectLst/>
      </p:bgPr>
    </p:bg>
    <p:spTree>
      <p:nvGrpSpPr>
        <p:cNvPr id="1" name=""/>
        <p:cNvGrpSpPr/>
        <p:nvPr/>
      </p:nvGrpSpPr>
      <p:grpSpPr>
        <a:xfrm>
          <a:off x="0" y="0"/>
          <a:ext cx="0" cy="0"/>
          <a:chOff x="0" y="0"/>
          <a:chExt cx="0" cy="0"/>
        </a:xfrm>
      </p:grpSpPr>
      <p:sp>
        <p:nvSpPr>
          <p:cNvPr id="11" name="Rectangle 15"/>
          <p:cNvSpPr>
            <a:spLocks noChangeArrowheads="1"/>
          </p:cNvSpPr>
          <p:nvPr/>
        </p:nvSpPr>
        <p:spPr bwMode="auto">
          <a:xfrm>
            <a:off x="0" y="6659563"/>
            <a:ext cx="10693400" cy="901700"/>
          </a:xfrm>
          <a:prstGeom prst="rect">
            <a:avLst/>
          </a:prstGeom>
          <a:gradFill rotWithShape="1">
            <a:gsLst>
              <a:gs pos="0">
                <a:schemeClr val="accent3"/>
              </a:gs>
              <a:gs pos="100000">
                <a:schemeClr val="tx2"/>
              </a:gs>
            </a:gsLst>
            <a:lin ang="0" scaled="1"/>
          </a:gradFill>
          <a:ln>
            <a:noFill/>
          </a:ln>
          <a:effectLst/>
        </p:spPr>
        <p:txBody>
          <a:bodyPr wrap="none" lIns="91408" tIns="45704" rIns="91408" bIns="45704" anchor="ctr"/>
          <a:lstStyle/>
          <a:p>
            <a:pPr algn="ctr">
              <a:lnSpc>
                <a:spcPct val="115000"/>
              </a:lnSpc>
              <a:defRPr/>
            </a:pPr>
            <a:endParaRPr lang="de-DE"/>
          </a:p>
        </p:txBody>
      </p:sp>
      <p:sp>
        <p:nvSpPr>
          <p:cNvPr id="12" name="Rechteck 11"/>
          <p:cNvSpPr/>
          <p:nvPr/>
        </p:nvSpPr>
        <p:spPr bwMode="auto">
          <a:xfrm>
            <a:off x="0" y="0"/>
            <a:ext cx="10688638" cy="6673850"/>
          </a:xfrm>
          <a:prstGeom prst="rect">
            <a:avLst/>
          </a:prstGeom>
          <a:solidFill>
            <a:schemeClr val="accent5"/>
          </a:solidFill>
          <a:ln w="9525" cap="flat" cmpd="sng" algn="ctr">
            <a:noFill/>
            <a:prstDash val="solid"/>
            <a:round/>
            <a:headEnd type="none" w="med" len="med"/>
            <a:tailEnd type="none" w="med" len="med"/>
          </a:ln>
          <a:effectLst/>
        </p:spPr>
        <p:txBody>
          <a:bodyPr lIns="91408" tIns="45704" rIns="91408" bIns="45704" anchor="ctr"/>
          <a:lstStyle/>
          <a:p>
            <a:pPr algn="ctr" defTabSz="1042620">
              <a:lnSpc>
                <a:spcPct val="115000"/>
              </a:lnSpc>
              <a:defRPr/>
            </a:pPr>
            <a:endParaRPr lang="de-DE"/>
          </a:p>
        </p:txBody>
      </p:sp>
      <p:pic>
        <p:nvPicPr>
          <p:cNvPr id="20484" name="Picture 5" descr="B3"/>
          <p:cNvPicPr>
            <a:picLocks noChangeAspect="1" noChangeArrowheads="1"/>
          </p:cNvPicPr>
          <p:nvPr/>
        </p:nvPicPr>
        <p:blipFill>
          <a:blip r:embed="rId13">
            <a:extLst>
              <a:ext uri="{28A0092B-C50C-407E-A947-70E740481C1C}">
                <a14:useLocalDpi xmlns:a14="http://schemas.microsoft.com/office/drawing/2010/main" val="0"/>
              </a:ext>
            </a:extLst>
          </a:blip>
          <a:srcRect b="1108"/>
          <a:stretch>
            <a:fillRect/>
          </a:stretch>
        </p:blipFill>
        <p:spPr bwMode="auto">
          <a:xfrm>
            <a:off x="0" y="0"/>
            <a:ext cx="10693400" cy="665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 name="Group 20"/>
          <p:cNvGrpSpPr>
            <a:grpSpLocks/>
          </p:cNvGrpSpPr>
          <p:nvPr/>
        </p:nvGrpSpPr>
        <p:grpSpPr bwMode="auto">
          <a:xfrm>
            <a:off x="0" y="6661013"/>
            <a:ext cx="10693400" cy="107950"/>
            <a:chOff x="0" y="4195"/>
            <a:chExt cx="6736" cy="68"/>
          </a:xfrm>
          <a:solidFill>
            <a:schemeClr val="accent1"/>
          </a:solidFill>
        </p:grpSpPr>
        <p:sp>
          <p:nvSpPr>
            <p:cNvPr id="15" name="Rectangle 14"/>
            <p:cNvSpPr>
              <a:spLocks noChangeArrowheads="1"/>
            </p:cNvSpPr>
            <p:nvPr/>
          </p:nvSpPr>
          <p:spPr bwMode="auto">
            <a:xfrm>
              <a:off x="0" y="4195"/>
              <a:ext cx="6733" cy="23"/>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de-DE"/>
            </a:p>
          </p:txBody>
        </p:sp>
        <p:sp>
          <p:nvSpPr>
            <p:cNvPr id="16" name="Rectangle 15"/>
            <p:cNvSpPr>
              <a:spLocks noChangeArrowheads="1"/>
            </p:cNvSpPr>
            <p:nvPr/>
          </p:nvSpPr>
          <p:spPr bwMode="auto">
            <a:xfrm>
              <a:off x="1826" y="4195"/>
              <a:ext cx="4910" cy="6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de-DE"/>
            </a:p>
          </p:txBody>
        </p:sp>
      </p:grpSp>
      <p:pic>
        <p:nvPicPr>
          <p:cNvPr id="20486" name="Picture 17" descr="Logo_Def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35939" y="6707190"/>
            <a:ext cx="233045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Rectangle 2"/>
          <p:cNvSpPr>
            <a:spLocks noGrp="1" noChangeArrowheads="1"/>
          </p:cNvSpPr>
          <p:nvPr>
            <p:ph type="title"/>
          </p:nvPr>
        </p:nvSpPr>
        <p:spPr bwMode="auto">
          <a:xfrm>
            <a:off x="414340" y="720726"/>
            <a:ext cx="9864725"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de-DE" smtClean="0"/>
              <a:t>Titelmasterformat durch Klicken bearbeiten</a:t>
            </a:r>
          </a:p>
        </p:txBody>
      </p:sp>
      <p:sp>
        <p:nvSpPr>
          <p:cNvPr id="20488" name="Rectangle 3"/>
          <p:cNvSpPr>
            <a:spLocks noGrp="1" noChangeArrowheads="1"/>
          </p:cNvSpPr>
          <p:nvPr>
            <p:ph type="body" idx="1"/>
          </p:nvPr>
        </p:nvSpPr>
        <p:spPr bwMode="auto">
          <a:xfrm>
            <a:off x="414340" y="2006600"/>
            <a:ext cx="9864725" cy="472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de-DE" smtClean="0"/>
              <a:t>Textmasterformate durch Klicken bearbeiten</a:t>
            </a:r>
          </a:p>
          <a:p>
            <a:pPr lvl="1"/>
            <a:r>
              <a:rPr lang="en-GB" altLang="de-DE" smtClean="0"/>
              <a:t>Zweite Ebene</a:t>
            </a:r>
          </a:p>
          <a:p>
            <a:pPr lvl="2"/>
            <a:r>
              <a:rPr lang="en-GB" altLang="de-DE" smtClean="0"/>
              <a:t>Dritte Ebene</a:t>
            </a:r>
          </a:p>
          <a:p>
            <a:pPr lvl="3"/>
            <a:r>
              <a:rPr lang="en-GB" altLang="de-DE" smtClean="0"/>
              <a:t>Vierte Ebene</a:t>
            </a:r>
          </a:p>
          <a:p>
            <a:pPr lvl="4"/>
            <a:r>
              <a:rPr lang="en-GB" altLang="de-DE" smtClean="0"/>
              <a:t>Fünfte Ebene</a:t>
            </a:r>
          </a:p>
        </p:txBody>
      </p:sp>
      <p:sp>
        <p:nvSpPr>
          <p:cNvPr id="18" name="ZoneTexte 17"/>
          <p:cNvSpPr txBox="1">
            <a:spLocks noChangeArrowheads="1"/>
          </p:cNvSpPr>
          <p:nvPr/>
        </p:nvSpPr>
        <p:spPr bwMode="auto">
          <a:xfrm rot="-5400000">
            <a:off x="-2734467" y="3696495"/>
            <a:ext cx="5708650" cy="7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500">
                <a:solidFill>
                  <a:schemeClr val="tx1"/>
                </a:solidFill>
                <a:latin typeface="Arial" pitchFamily="34" charset="0"/>
                <a:cs typeface="Arial" pitchFamily="34" charset="0"/>
              </a:defRPr>
            </a:lvl1pPr>
            <a:lvl2pPr marL="742950" indent="-285750" eaLnBrk="0" hangingPunct="0">
              <a:defRPr sz="1500">
                <a:solidFill>
                  <a:schemeClr val="tx1"/>
                </a:solidFill>
                <a:latin typeface="Arial" pitchFamily="34" charset="0"/>
                <a:cs typeface="Arial" pitchFamily="34" charset="0"/>
              </a:defRPr>
            </a:lvl2pPr>
            <a:lvl3pPr marL="1143000" indent="-228600" eaLnBrk="0" hangingPunct="0">
              <a:defRPr sz="1500">
                <a:solidFill>
                  <a:schemeClr val="tx1"/>
                </a:solidFill>
                <a:latin typeface="Arial" pitchFamily="34" charset="0"/>
                <a:cs typeface="Arial" pitchFamily="34" charset="0"/>
              </a:defRPr>
            </a:lvl3pPr>
            <a:lvl4pPr marL="1600200" indent="-228600" eaLnBrk="0" hangingPunct="0">
              <a:defRPr sz="1500">
                <a:solidFill>
                  <a:schemeClr val="tx1"/>
                </a:solidFill>
                <a:latin typeface="Arial" pitchFamily="34" charset="0"/>
                <a:cs typeface="Arial" pitchFamily="34" charset="0"/>
              </a:defRPr>
            </a:lvl4pPr>
            <a:lvl5pPr marL="2057400" indent="-228600" eaLnBrk="0" hangingPunct="0">
              <a:defRPr sz="15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5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5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5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500">
                <a:solidFill>
                  <a:schemeClr val="tx1"/>
                </a:solidFill>
                <a:latin typeface="Arial" pitchFamily="34" charset="0"/>
                <a:cs typeface="Arial" pitchFamily="34" charset="0"/>
              </a:defRPr>
            </a:lvl9pPr>
          </a:lstStyle>
          <a:p>
            <a:pPr eaLnBrk="1" hangingPunct="1"/>
            <a:r>
              <a:rPr lang="en-US" altLang="fr-FR" sz="500">
                <a:solidFill>
                  <a:schemeClr val="bg1"/>
                </a:solidFill>
                <a:ea typeface="ＭＳ Ｐゴシック"/>
                <a:cs typeface="ＭＳ Ｐゴシック"/>
              </a:rPr>
              <a:t>© 2014 Airbus Defence and Space – All rights reserved. The reproduction, distribution and utilization of this document as well as the communication of its contents to others without express authorization is prohibited. Offenders will be held liable for the payment of damages. All rights reserved in the event of the grant of a patent, utility model or design.</a:t>
            </a:r>
          </a:p>
        </p:txBody>
      </p:sp>
    </p:spTree>
  </p:cSld>
  <p:clrMap bg1="lt1" tx1="dk1" bg2="lt2" tx2="dk2" accent1="accent1" accent2="accent2" accent3="accent3" accent4="accent4" accent5="accent5" accent6="accent6" hlink="hlink" folHlink="folHlink"/>
  <p:sldLayoutIdLst>
    <p:sldLayoutId id="2147483701"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hf hdr="0"/>
  <p:txStyles>
    <p:titleStyle>
      <a:lvl1pPr algn="l" defTabSz="1042620" rtl="0" fontAlgn="base">
        <a:lnSpc>
          <a:spcPct val="110000"/>
        </a:lnSpc>
        <a:spcBef>
          <a:spcPct val="0"/>
        </a:spcBef>
        <a:spcAft>
          <a:spcPct val="0"/>
        </a:spcAft>
        <a:defRPr sz="2500">
          <a:solidFill>
            <a:schemeClr val="accent1"/>
          </a:solidFill>
          <a:latin typeface="+mj-lt"/>
          <a:ea typeface="+mj-ea"/>
          <a:cs typeface="+mj-cs"/>
        </a:defRPr>
      </a:lvl1pPr>
      <a:lvl2pPr algn="l" defTabSz="1042620" rtl="0" fontAlgn="base">
        <a:lnSpc>
          <a:spcPct val="110000"/>
        </a:lnSpc>
        <a:spcBef>
          <a:spcPct val="0"/>
        </a:spcBef>
        <a:spcAft>
          <a:spcPct val="0"/>
        </a:spcAft>
        <a:defRPr sz="2500">
          <a:solidFill>
            <a:schemeClr val="accent1"/>
          </a:solidFill>
          <a:latin typeface="Arial" pitchFamily="34" charset="0"/>
        </a:defRPr>
      </a:lvl2pPr>
      <a:lvl3pPr algn="l" defTabSz="1042620" rtl="0" fontAlgn="base">
        <a:lnSpc>
          <a:spcPct val="110000"/>
        </a:lnSpc>
        <a:spcBef>
          <a:spcPct val="0"/>
        </a:spcBef>
        <a:spcAft>
          <a:spcPct val="0"/>
        </a:spcAft>
        <a:defRPr sz="2500">
          <a:solidFill>
            <a:schemeClr val="accent1"/>
          </a:solidFill>
          <a:latin typeface="Arial" pitchFamily="34" charset="0"/>
        </a:defRPr>
      </a:lvl3pPr>
      <a:lvl4pPr algn="l" defTabSz="1042620" rtl="0" fontAlgn="base">
        <a:lnSpc>
          <a:spcPct val="110000"/>
        </a:lnSpc>
        <a:spcBef>
          <a:spcPct val="0"/>
        </a:spcBef>
        <a:spcAft>
          <a:spcPct val="0"/>
        </a:spcAft>
        <a:defRPr sz="2500">
          <a:solidFill>
            <a:schemeClr val="accent1"/>
          </a:solidFill>
          <a:latin typeface="Arial" pitchFamily="34" charset="0"/>
        </a:defRPr>
      </a:lvl4pPr>
      <a:lvl5pPr algn="l" defTabSz="1042620" rtl="0" fontAlgn="base">
        <a:lnSpc>
          <a:spcPct val="110000"/>
        </a:lnSpc>
        <a:spcBef>
          <a:spcPct val="0"/>
        </a:spcBef>
        <a:spcAft>
          <a:spcPct val="0"/>
        </a:spcAft>
        <a:defRPr sz="2500">
          <a:solidFill>
            <a:schemeClr val="accent1"/>
          </a:solidFill>
          <a:latin typeface="Arial" pitchFamily="34" charset="0"/>
        </a:defRPr>
      </a:lvl5pPr>
      <a:lvl6pPr marL="457040" algn="l" defTabSz="1042620" rtl="0" fontAlgn="base">
        <a:lnSpc>
          <a:spcPct val="110000"/>
        </a:lnSpc>
        <a:spcBef>
          <a:spcPct val="0"/>
        </a:spcBef>
        <a:spcAft>
          <a:spcPct val="0"/>
        </a:spcAft>
        <a:defRPr sz="2500">
          <a:solidFill>
            <a:schemeClr val="accent1"/>
          </a:solidFill>
          <a:latin typeface="Arial" pitchFamily="34" charset="0"/>
        </a:defRPr>
      </a:lvl6pPr>
      <a:lvl7pPr marL="914077" algn="l" defTabSz="1042620" rtl="0" fontAlgn="base">
        <a:lnSpc>
          <a:spcPct val="110000"/>
        </a:lnSpc>
        <a:spcBef>
          <a:spcPct val="0"/>
        </a:spcBef>
        <a:spcAft>
          <a:spcPct val="0"/>
        </a:spcAft>
        <a:defRPr sz="2500">
          <a:solidFill>
            <a:schemeClr val="accent1"/>
          </a:solidFill>
          <a:latin typeface="Arial" pitchFamily="34" charset="0"/>
        </a:defRPr>
      </a:lvl7pPr>
      <a:lvl8pPr marL="1371116" algn="l" defTabSz="1042620" rtl="0" fontAlgn="base">
        <a:lnSpc>
          <a:spcPct val="110000"/>
        </a:lnSpc>
        <a:spcBef>
          <a:spcPct val="0"/>
        </a:spcBef>
        <a:spcAft>
          <a:spcPct val="0"/>
        </a:spcAft>
        <a:defRPr sz="2500">
          <a:solidFill>
            <a:schemeClr val="accent1"/>
          </a:solidFill>
          <a:latin typeface="Arial" pitchFamily="34" charset="0"/>
        </a:defRPr>
      </a:lvl8pPr>
      <a:lvl9pPr marL="1828154" algn="l" defTabSz="1042620" rtl="0" fontAlgn="base">
        <a:lnSpc>
          <a:spcPct val="110000"/>
        </a:lnSpc>
        <a:spcBef>
          <a:spcPct val="0"/>
        </a:spcBef>
        <a:spcAft>
          <a:spcPct val="0"/>
        </a:spcAft>
        <a:defRPr sz="2500">
          <a:solidFill>
            <a:schemeClr val="accent1"/>
          </a:solidFill>
          <a:latin typeface="Arial" pitchFamily="34" charset="0"/>
        </a:defRPr>
      </a:lvl9pPr>
    </p:titleStyle>
    <p:bodyStyle>
      <a:lvl1pPr marL="342779" indent="-342779" algn="l" defTabSz="1042620" rtl="0" fontAlgn="base">
        <a:lnSpc>
          <a:spcPct val="115000"/>
        </a:lnSpc>
        <a:spcBef>
          <a:spcPct val="0"/>
        </a:spcBef>
        <a:spcAft>
          <a:spcPct val="0"/>
        </a:spcAft>
        <a:defRPr sz="1500">
          <a:solidFill>
            <a:schemeClr val="tx1"/>
          </a:solidFill>
          <a:latin typeface="+mn-lt"/>
          <a:ea typeface="+mn-ea"/>
          <a:cs typeface="+mn-cs"/>
        </a:defRPr>
      </a:lvl1pPr>
      <a:lvl2pPr marL="179325" indent="-177738" algn="l" defTabSz="1042620" rtl="0" fontAlgn="base">
        <a:lnSpc>
          <a:spcPct val="115000"/>
        </a:lnSpc>
        <a:spcBef>
          <a:spcPct val="0"/>
        </a:spcBef>
        <a:spcAft>
          <a:spcPct val="0"/>
        </a:spcAft>
        <a:buChar char="•"/>
        <a:defRPr sz="1500">
          <a:solidFill>
            <a:schemeClr val="tx1"/>
          </a:solidFill>
          <a:latin typeface="+mn-lt"/>
        </a:defRPr>
      </a:lvl2pPr>
      <a:lvl3pPr marL="355474" indent="-174564" algn="l" defTabSz="1042620" rtl="0" fontAlgn="base">
        <a:lnSpc>
          <a:spcPct val="115000"/>
        </a:lnSpc>
        <a:spcBef>
          <a:spcPct val="0"/>
        </a:spcBef>
        <a:spcAft>
          <a:spcPct val="0"/>
        </a:spcAft>
        <a:buFont typeface="Arial" pitchFamily="34" charset="0"/>
        <a:buChar char="–"/>
        <a:defRPr sz="1500">
          <a:solidFill>
            <a:schemeClr val="tx1"/>
          </a:solidFill>
          <a:latin typeface="+mn-lt"/>
        </a:defRPr>
      </a:lvl3pPr>
      <a:lvl4pPr marL="537974"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4pPr>
      <a:lvl5pPr marL="720470"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5pPr>
      <a:lvl6pPr marL="1177509"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6pPr>
      <a:lvl7pPr marL="1634548"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7pPr>
      <a:lvl8pPr marL="2091586"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8pPr>
      <a:lvl9pPr marL="2548626"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9pPr>
    </p:bodyStyle>
    <p:otherStyle>
      <a:defPPr>
        <a:defRPr lang="fr-FR"/>
      </a:defPPr>
      <a:lvl1pPr marL="0" algn="l" defTabSz="914077" rtl="0" eaLnBrk="1" latinLnBrk="0" hangingPunct="1">
        <a:defRPr sz="1800" kern="1200">
          <a:solidFill>
            <a:schemeClr val="tx1"/>
          </a:solidFill>
          <a:latin typeface="+mn-lt"/>
          <a:ea typeface="+mn-ea"/>
          <a:cs typeface="+mn-cs"/>
        </a:defRPr>
      </a:lvl1pPr>
      <a:lvl2pPr marL="457040" algn="l" defTabSz="914077" rtl="0" eaLnBrk="1" latinLnBrk="0" hangingPunct="1">
        <a:defRPr sz="1800" kern="1200">
          <a:solidFill>
            <a:schemeClr val="tx1"/>
          </a:solidFill>
          <a:latin typeface="+mn-lt"/>
          <a:ea typeface="+mn-ea"/>
          <a:cs typeface="+mn-cs"/>
        </a:defRPr>
      </a:lvl2pPr>
      <a:lvl3pPr marL="914077" algn="l" defTabSz="914077" rtl="0" eaLnBrk="1" latinLnBrk="0" hangingPunct="1">
        <a:defRPr sz="1800" kern="1200">
          <a:solidFill>
            <a:schemeClr val="tx1"/>
          </a:solidFill>
          <a:latin typeface="+mn-lt"/>
          <a:ea typeface="+mn-ea"/>
          <a:cs typeface="+mn-cs"/>
        </a:defRPr>
      </a:lvl3pPr>
      <a:lvl4pPr marL="1371116" algn="l" defTabSz="914077" rtl="0" eaLnBrk="1" latinLnBrk="0" hangingPunct="1">
        <a:defRPr sz="1800" kern="1200">
          <a:solidFill>
            <a:schemeClr val="tx1"/>
          </a:solidFill>
          <a:latin typeface="+mn-lt"/>
          <a:ea typeface="+mn-ea"/>
          <a:cs typeface="+mn-cs"/>
        </a:defRPr>
      </a:lvl4pPr>
      <a:lvl5pPr marL="1828154" algn="l" defTabSz="914077" rtl="0" eaLnBrk="1" latinLnBrk="0" hangingPunct="1">
        <a:defRPr sz="1800" kern="1200">
          <a:solidFill>
            <a:schemeClr val="tx1"/>
          </a:solidFill>
          <a:latin typeface="+mn-lt"/>
          <a:ea typeface="+mn-ea"/>
          <a:cs typeface="+mn-cs"/>
        </a:defRPr>
      </a:lvl5pPr>
      <a:lvl6pPr marL="2285194" algn="l" defTabSz="914077" rtl="0" eaLnBrk="1" latinLnBrk="0" hangingPunct="1">
        <a:defRPr sz="1800" kern="1200">
          <a:solidFill>
            <a:schemeClr val="tx1"/>
          </a:solidFill>
          <a:latin typeface="+mn-lt"/>
          <a:ea typeface="+mn-ea"/>
          <a:cs typeface="+mn-cs"/>
        </a:defRPr>
      </a:lvl6pPr>
      <a:lvl7pPr marL="2742233" algn="l" defTabSz="914077" rtl="0" eaLnBrk="1" latinLnBrk="0" hangingPunct="1">
        <a:defRPr sz="1800" kern="1200">
          <a:solidFill>
            <a:schemeClr val="tx1"/>
          </a:solidFill>
          <a:latin typeface="+mn-lt"/>
          <a:ea typeface="+mn-ea"/>
          <a:cs typeface="+mn-cs"/>
        </a:defRPr>
      </a:lvl7pPr>
      <a:lvl8pPr marL="3199271" algn="l" defTabSz="914077" rtl="0" eaLnBrk="1" latinLnBrk="0" hangingPunct="1">
        <a:defRPr sz="1800" kern="1200">
          <a:solidFill>
            <a:schemeClr val="tx1"/>
          </a:solidFill>
          <a:latin typeface="+mn-lt"/>
          <a:ea typeface="+mn-ea"/>
          <a:cs typeface="+mn-cs"/>
        </a:defRPr>
      </a:lvl8pPr>
      <a:lvl9pPr marL="3656309" algn="l" defTabSz="9140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 name="Rectangle 15"/>
          <p:cNvSpPr>
            <a:spLocks noChangeArrowheads="1"/>
          </p:cNvSpPr>
          <p:nvPr/>
        </p:nvSpPr>
        <p:spPr bwMode="auto">
          <a:xfrm>
            <a:off x="0" y="6659563"/>
            <a:ext cx="10693400" cy="901700"/>
          </a:xfrm>
          <a:prstGeom prst="rect">
            <a:avLst/>
          </a:prstGeom>
          <a:gradFill rotWithShape="1">
            <a:gsLst>
              <a:gs pos="0">
                <a:schemeClr val="accent3"/>
              </a:gs>
              <a:gs pos="100000">
                <a:schemeClr val="tx2"/>
              </a:gs>
            </a:gsLst>
            <a:lin ang="0" scaled="1"/>
          </a:gradFill>
          <a:ln>
            <a:noFill/>
          </a:ln>
          <a:effectLst/>
        </p:spPr>
        <p:txBody>
          <a:bodyPr wrap="none" lIns="91408" tIns="45704" rIns="91408" bIns="45704" anchor="ctr"/>
          <a:lstStyle/>
          <a:p>
            <a:pPr algn="ctr">
              <a:lnSpc>
                <a:spcPct val="115000"/>
              </a:lnSpc>
              <a:defRPr/>
            </a:pPr>
            <a:endParaRPr lang="de-DE"/>
          </a:p>
        </p:txBody>
      </p:sp>
      <p:grpSp>
        <p:nvGrpSpPr>
          <p:cNvPr id="14" name="Group 20"/>
          <p:cNvGrpSpPr>
            <a:grpSpLocks/>
          </p:cNvGrpSpPr>
          <p:nvPr/>
        </p:nvGrpSpPr>
        <p:grpSpPr bwMode="auto">
          <a:xfrm>
            <a:off x="0" y="6661013"/>
            <a:ext cx="10693400" cy="107950"/>
            <a:chOff x="0" y="4195"/>
            <a:chExt cx="6736" cy="68"/>
          </a:xfrm>
          <a:solidFill>
            <a:schemeClr val="accent1"/>
          </a:solidFill>
        </p:grpSpPr>
        <p:sp>
          <p:nvSpPr>
            <p:cNvPr id="15" name="Rectangle 14"/>
            <p:cNvSpPr>
              <a:spLocks noChangeArrowheads="1"/>
            </p:cNvSpPr>
            <p:nvPr/>
          </p:nvSpPr>
          <p:spPr bwMode="auto">
            <a:xfrm>
              <a:off x="0" y="4195"/>
              <a:ext cx="6733" cy="23"/>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de-DE"/>
            </a:p>
          </p:txBody>
        </p:sp>
        <p:sp>
          <p:nvSpPr>
            <p:cNvPr id="16" name="Rectangle 15"/>
            <p:cNvSpPr>
              <a:spLocks noChangeArrowheads="1"/>
            </p:cNvSpPr>
            <p:nvPr/>
          </p:nvSpPr>
          <p:spPr bwMode="auto">
            <a:xfrm>
              <a:off x="1826" y="4195"/>
              <a:ext cx="4910" cy="6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115000"/>
                </a:lnSpc>
                <a:defRPr/>
              </a:pPr>
              <a:endParaRPr lang="de-DE"/>
            </a:p>
          </p:txBody>
        </p:sp>
      </p:grpSp>
      <p:pic>
        <p:nvPicPr>
          <p:cNvPr id="22532" name="Picture 17" descr="Logo_Def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35939" y="6707190"/>
            <a:ext cx="233045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2"/>
          <p:cNvSpPr>
            <a:spLocks noGrp="1" noChangeArrowheads="1"/>
          </p:cNvSpPr>
          <p:nvPr>
            <p:ph type="title"/>
          </p:nvPr>
        </p:nvSpPr>
        <p:spPr bwMode="auto">
          <a:xfrm>
            <a:off x="414340" y="720726"/>
            <a:ext cx="9864725"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de-DE" smtClean="0"/>
              <a:t>Titelmasterformat durch Klicken bearbeiten</a:t>
            </a:r>
          </a:p>
        </p:txBody>
      </p:sp>
      <p:sp>
        <p:nvSpPr>
          <p:cNvPr id="22534" name="Rectangle 3"/>
          <p:cNvSpPr>
            <a:spLocks noGrp="1" noChangeArrowheads="1"/>
          </p:cNvSpPr>
          <p:nvPr>
            <p:ph type="body" idx="1"/>
          </p:nvPr>
        </p:nvSpPr>
        <p:spPr bwMode="auto">
          <a:xfrm>
            <a:off x="414340" y="2006600"/>
            <a:ext cx="9864725" cy="472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ltLang="de-DE" smtClean="0"/>
              <a:t>Textmasterformate durch Klicken bearbeiten</a:t>
            </a:r>
          </a:p>
          <a:p>
            <a:pPr lvl="1"/>
            <a:r>
              <a:rPr lang="en-GB" altLang="de-DE" smtClean="0"/>
              <a:t>Zweite Ebene</a:t>
            </a:r>
          </a:p>
          <a:p>
            <a:pPr lvl="2"/>
            <a:r>
              <a:rPr lang="en-GB" altLang="de-DE" smtClean="0"/>
              <a:t>Dritte Ebene</a:t>
            </a:r>
          </a:p>
          <a:p>
            <a:pPr lvl="3"/>
            <a:r>
              <a:rPr lang="en-GB" altLang="de-DE" smtClean="0"/>
              <a:t>Vierte Ebene</a:t>
            </a:r>
          </a:p>
          <a:p>
            <a:pPr lvl="4"/>
            <a:r>
              <a:rPr lang="en-GB" altLang="de-DE" smtClean="0"/>
              <a:t>Fünfte Ebene</a:t>
            </a:r>
          </a:p>
        </p:txBody>
      </p:sp>
      <p:sp>
        <p:nvSpPr>
          <p:cNvPr id="18" name="ZoneTexte 17"/>
          <p:cNvSpPr txBox="1">
            <a:spLocks noChangeArrowheads="1"/>
          </p:cNvSpPr>
          <p:nvPr/>
        </p:nvSpPr>
        <p:spPr bwMode="auto">
          <a:xfrm rot="-5400000">
            <a:off x="-2705894" y="3725069"/>
            <a:ext cx="5653088"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1500">
                <a:solidFill>
                  <a:schemeClr val="tx1"/>
                </a:solidFill>
                <a:latin typeface="Arial" pitchFamily="34" charset="0"/>
                <a:cs typeface="Arial" pitchFamily="34" charset="0"/>
              </a:defRPr>
            </a:lvl1pPr>
            <a:lvl2pPr marL="742950" indent="-285750" eaLnBrk="0" hangingPunct="0">
              <a:defRPr sz="1500">
                <a:solidFill>
                  <a:schemeClr val="tx1"/>
                </a:solidFill>
                <a:latin typeface="Arial" pitchFamily="34" charset="0"/>
                <a:cs typeface="Arial" pitchFamily="34" charset="0"/>
              </a:defRPr>
            </a:lvl2pPr>
            <a:lvl3pPr marL="1143000" indent="-228600" eaLnBrk="0" hangingPunct="0">
              <a:defRPr sz="1500">
                <a:solidFill>
                  <a:schemeClr val="tx1"/>
                </a:solidFill>
                <a:latin typeface="Arial" pitchFamily="34" charset="0"/>
                <a:cs typeface="Arial" pitchFamily="34" charset="0"/>
              </a:defRPr>
            </a:lvl3pPr>
            <a:lvl4pPr marL="1600200" indent="-228600" eaLnBrk="0" hangingPunct="0">
              <a:defRPr sz="1500">
                <a:solidFill>
                  <a:schemeClr val="tx1"/>
                </a:solidFill>
                <a:latin typeface="Arial" pitchFamily="34" charset="0"/>
                <a:cs typeface="Arial" pitchFamily="34" charset="0"/>
              </a:defRPr>
            </a:lvl4pPr>
            <a:lvl5pPr marL="2057400" indent="-228600" eaLnBrk="0" hangingPunct="0">
              <a:defRPr sz="15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15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15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15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1500">
                <a:solidFill>
                  <a:schemeClr val="tx1"/>
                </a:solidFill>
                <a:latin typeface="Arial" pitchFamily="34" charset="0"/>
                <a:cs typeface="Arial" pitchFamily="34" charset="0"/>
              </a:defRPr>
            </a:lvl9pPr>
          </a:lstStyle>
          <a:p>
            <a:pPr eaLnBrk="1" hangingPunct="1"/>
            <a:r>
              <a:rPr lang="en-GB" altLang="fr-FR" sz="500">
                <a:ea typeface="ＭＳ Ｐゴシック"/>
                <a:cs typeface="ＭＳ Ｐゴシック"/>
              </a:rPr>
              <a:t>© 2014 Airbus Defence and Space – All rights reserved. The reproduction, distribution and utilization of this document as well as the communication of its contents to others without express authorization is prohibited. Offenders will be held liable for the payment of damages. All rights reserved in the event of the grant of a patent, utility model or design.</a:t>
            </a:r>
          </a:p>
        </p:txBody>
      </p:sp>
    </p:spTree>
  </p:cSld>
  <p:clrMap bg1="lt1" tx1="dk1" bg2="lt2" tx2="dk2" accent1="accent1" accent2="accent2" accent3="accent3" accent4="accent4" accent5="accent5" accent6="accent6" hlink="hlink" folHlink="folHlink"/>
  <p:sldLayoutIdLst>
    <p:sldLayoutId id="2147483703"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hf hdr="0"/>
  <p:txStyles>
    <p:titleStyle>
      <a:lvl1pPr algn="l" defTabSz="1042620" rtl="0" fontAlgn="base">
        <a:lnSpc>
          <a:spcPct val="110000"/>
        </a:lnSpc>
        <a:spcBef>
          <a:spcPct val="0"/>
        </a:spcBef>
        <a:spcAft>
          <a:spcPct val="0"/>
        </a:spcAft>
        <a:defRPr sz="2500">
          <a:solidFill>
            <a:schemeClr val="accent1"/>
          </a:solidFill>
          <a:latin typeface="+mj-lt"/>
          <a:ea typeface="+mj-ea"/>
          <a:cs typeface="+mj-cs"/>
        </a:defRPr>
      </a:lvl1pPr>
      <a:lvl2pPr algn="l" defTabSz="1042620" rtl="0" fontAlgn="base">
        <a:lnSpc>
          <a:spcPct val="110000"/>
        </a:lnSpc>
        <a:spcBef>
          <a:spcPct val="0"/>
        </a:spcBef>
        <a:spcAft>
          <a:spcPct val="0"/>
        </a:spcAft>
        <a:defRPr sz="2500">
          <a:solidFill>
            <a:schemeClr val="accent1"/>
          </a:solidFill>
          <a:latin typeface="Arial" pitchFamily="34" charset="0"/>
        </a:defRPr>
      </a:lvl2pPr>
      <a:lvl3pPr algn="l" defTabSz="1042620" rtl="0" fontAlgn="base">
        <a:lnSpc>
          <a:spcPct val="110000"/>
        </a:lnSpc>
        <a:spcBef>
          <a:spcPct val="0"/>
        </a:spcBef>
        <a:spcAft>
          <a:spcPct val="0"/>
        </a:spcAft>
        <a:defRPr sz="2500">
          <a:solidFill>
            <a:schemeClr val="accent1"/>
          </a:solidFill>
          <a:latin typeface="Arial" pitchFamily="34" charset="0"/>
        </a:defRPr>
      </a:lvl3pPr>
      <a:lvl4pPr algn="l" defTabSz="1042620" rtl="0" fontAlgn="base">
        <a:lnSpc>
          <a:spcPct val="110000"/>
        </a:lnSpc>
        <a:spcBef>
          <a:spcPct val="0"/>
        </a:spcBef>
        <a:spcAft>
          <a:spcPct val="0"/>
        </a:spcAft>
        <a:defRPr sz="2500">
          <a:solidFill>
            <a:schemeClr val="accent1"/>
          </a:solidFill>
          <a:latin typeface="Arial" pitchFamily="34" charset="0"/>
        </a:defRPr>
      </a:lvl4pPr>
      <a:lvl5pPr algn="l" defTabSz="1042620" rtl="0" fontAlgn="base">
        <a:lnSpc>
          <a:spcPct val="110000"/>
        </a:lnSpc>
        <a:spcBef>
          <a:spcPct val="0"/>
        </a:spcBef>
        <a:spcAft>
          <a:spcPct val="0"/>
        </a:spcAft>
        <a:defRPr sz="2500">
          <a:solidFill>
            <a:schemeClr val="accent1"/>
          </a:solidFill>
          <a:latin typeface="Arial" pitchFamily="34" charset="0"/>
        </a:defRPr>
      </a:lvl5pPr>
      <a:lvl6pPr marL="457040" algn="l" defTabSz="1042620" rtl="0" fontAlgn="base">
        <a:lnSpc>
          <a:spcPct val="110000"/>
        </a:lnSpc>
        <a:spcBef>
          <a:spcPct val="0"/>
        </a:spcBef>
        <a:spcAft>
          <a:spcPct val="0"/>
        </a:spcAft>
        <a:defRPr sz="2500">
          <a:solidFill>
            <a:schemeClr val="accent1"/>
          </a:solidFill>
          <a:latin typeface="Arial" pitchFamily="34" charset="0"/>
        </a:defRPr>
      </a:lvl6pPr>
      <a:lvl7pPr marL="914077" algn="l" defTabSz="1042620" rtl="0" fontAlgn="base">
        <a:lnSpc>
          <a:spcPct val="110000"/>
        </a:lnSpc>
        <a:spcBef>
          <a:spcPct val="0"/>
        </a:spcBef>
        <a:spcAft>
          <a:spcPct val="0"/>
        </a:spcAft>
        <a:defRPr sz="2500">
          <a:solidFill>
            <a:schemeClr val="accent1"/>
          </a:solidFill>
          <a:latin typeface="Arial" pitchFamily="34" charset="0"/>
        </a:defRPr>
      </a:lvl7pPr>
      <a:lvl8pPr marL="1371116" algn="l" defTabSz="1042620" rtl="0" fontAlgn="base">
        <a:lnSpc>
          <a:spcPct val="110000"/>
        </a:lnSpc>
        <a:spcBef>
          <a:spcPct val="0"/>
        </a:spcBef>
        <a:spcAft>
          <a:spcPct val="0"/>
        </a:spcAft>
        <a:defRPr sz="2500">
          <a:solidFill>
            <a:schemeClr val="accent1"/>
          </a:solidFill>
          <a:latin typeface="Arial" pitchFamily="34" charset="0"/>
        </a:defRPr>
      </a:lvl8pPr>
      <a:lvl9pPr marL="1828154" algn="l" defTabSz="1042620" rtl="0" fontAlgn="base">
        <a:lnSpc>
          <a:spcPct val="110000"/>
        </a:lnSpc>
        <a:spcBef>
          <a:spcPct val="0"/>
        </a:spcBef>
        <a:spcAft>
          <a:spcPct val="0"/>
        </a:spcAft>
        <a:defRPr sz="2500">
          <a:solidFill>
            <a:schemeClr val="accent1"/>
          </a:solidFill>
          <a:latin typeface="Arial" pitchFamily="34" charset="0"/>
        </a:defRPr>
      </a:lvl9pPr>
    </p:titleStyle>
    <p:bodyStyle>
      <a:lvl1pPr marL="342779" indent="-342779" algn="l" defTabSz="1042620" rtl="0" fontAlgn="base">
        <a:lnSpc>
          <a:spcPct val="115000"/>
        </a:lnSpc>
        <a:spcBef>
          <a:spcPct val="0"/>
        </a:spcBef>
        <a:spcAft>
          <a:spcPct val="0"/>
        </a:spcAft>
        <a:defRPr sz="1500">
          <a:solidFill>
            <a:schemeClr val="tx1"/>
          </a:solidFill>
          <a:latin typeface="+mn-lt"/>
          <a:ea typeface="+mn-ea"/>
          <a:cs typeface="+mn-cs"/>
        </a:defRPr>
      </a:lvl1pPr>
      <a:lvl2pPr marL="179325" indent="-177738" algn="l" defTabSz="1042620" rtl="0" fontAlgn="base">
        <a:lnSpc>
          <a:spcPct val="115000"/>
        </a:lnSpc>
        <a:spcBef>
          <a:spcPct val="0"/>
        </a:spcBef>
        <a:spcAft>
          <a:spcPct val="0"/>
        </a:spcAft>
        <a:buChar char="•"/>
        <a:defRPr sz="1500">
          <a:solidFill>
            <a:schemeClr val="tx1"/>
          </a:solidFill>
          <a:latin typeface="+mn-lt"/>
        </a:defRPr>
      </a:lvl2pPr>
      <a:lvl3pPr marL="355474" indent="-174564" algn="l" defTabSz="1042620" rtl="0" fontAlgn="base">
        <a:lnSpc>
          <a:spcPct val="115000"/>
        </a:lnSpc>
        <a:spcBef>
          <a:spcPct val="0"/>
        </a:spcBef>
        <a:spcAft>
          <a:spcPct val="0"/>
        </a:spcAft>
        <a:buFont typeface="Arial" pitchFamily="34" charset="0"/>
        <a:buChar char="–"/>
        <a:defRPr sz="1500">
          <a:solidFill>
            <a:schemeClr val="tx1"/>
          </a:solidFill>
          <a:latin typeface="+mn-lt"/>
        </a:defRPr>
      </a:lvl3pPr>
      <a:lvl4pPr marL="537974"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4pPr>
      <a:lvl5pPr marL="720470"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5pPr>
      <a:lvl6pPr marL="1177509"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6pPr>
      <a:lvl7pPr marL="1634548"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7pPr>
      <a:lvl8pPr marL="2091586"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8pPr>
      <a:lvl9pPr marL="2548626" indent="-180912" algn="l" defTabSz="1042620" rtl="0" fontAlgn="base">
        <a:lnSpc>
          <a:spcPct val="115000"/>
        </a:lnSpc>
        <a:spcBef>
          <a:spcPct val="0"/>
        </a:spcBef>
        <a:spcAft>
          <a:spcPct val="0"/>
        </a:spcAft>
        <a:buFont typeface="Arial" pitchFamily="34" charset="0"/>
        <a:buChar char="–"/>
        <a:defRPr sz="1500">
          <a:solidFill>
            <a:schemeClr val="tx1"/>
          </a:solidFill>
          <a:latin typeface="+mn-lt"/>
        </a:defRPr>
      </a:lvl9pPr>
    </p:bodyStyle>
    <p:otherStyle>
      <a:defPPr>
        <a:defRPr lang="fr-FR"/>
      </a:defPPr>
      <a:lvl1pPr marL="0" algn="l" defTabSz="914077" rtl="0" eaLnBrk="1" latinLnBrk="0" hangingPunct="1">
        <a:defRPr sz="1800" kern="1200">
          <a:solidFill>
            <a:schemeClr val="tx1"/>
          </a:solidFill>
          <a:latin typeface="+mn-lt"/>
          <a:ea typeface="+mn-ea"/>
          <a:cs typeface="+mn-cs"/>
        </a:defRPr>
      </a:lvl1pPr>
      <a:lvl2pPr marL="457040" algn="l" defTabSz="914077" rtl="0" eaLnBrk="1" latinLnBrk="0" hangingPunct="1">
        <a:defRPr sz="1800" kern="1200">
          <a:solidFill>
            <a:schemeClr val="tx1"/>
          </a:solidFill>
          <a:latin typeface="+mn-lt"/>
          <a:ea typeface="+mn-ea"/>
          <a:cs typeface="+mn-cs"/>
        </a:defRPr>
      </a:lvl2pPr>
      <a:lvl3pPr marL="914077" algn="l" defTabSz="914077" rtl="0" eaLnBrk="1" latinLnBrk="0" hangingPunct="1">
        <a:defRPr sz="1800" kern="1200">
          <a:solidFill>
            <a:schemeClr val="tx1"/>
          </a:solidFill>
          <a:latin typeface="+mn-lt"/>
          <a:ea typeface="+mn-ea"/>
          <a:cs typeface="+mn-cs"/>
        </a:defRPr>
      </a:lvl3pPr>
      <a:lvl4pPr marL="1371116" algn="l" defTabSz="914077" rtl="0" eaLnBrk="1" latinLnBrk="0" hangingPunct="1">
        <a:defRPr sz="1800" kern="1200">
          <a:solidFill>
            <a:schemeClr val="tx1"/>
          </a:solidFill>
          <a:latin typeface="+mn-lt"/>
          <a:ea typeface="+mn-ea"/>
          <a:cs typeface="+mn-cs"/>
        </a:defRPr>
      </a:lvl4pPr>
      <a:lvl5pPr marL="1828154" algn="l" defTabSz="914077" rtl="0" eaLnBrk="1" latinLnBrk="0" hangingPunct="1">
        <a:defRPr sz="1800" kern="1200">
          <a:solidFill>
            <a:schemeClr val="tx1"/>
          </a:solidFill>
          <a:latin typeface="+mn-lt"/>
          <a:ea typeface="+mn-ea"/>
          <a:cs typeface="+mn-cs"/>
        </a:defRPr>
      </a:lvl5pPr>
      <a:lvl6pPr marL="2285194" algn="l" defTabSz="914077" rtl="0" eaLnBrk="1" latinLnBrk="0" hangingPunct="1">
        <a:defRPr sz="1800" kern="1200">
          <a:solidFill>
            <a:schemeClr val="tx1"/>
          </a:solidFill>
          <a:latin typeface="+mn-lt"/>
          <a:ea typeface="+mn-ea"/>
          <a:cs typeface="+mn-cs"/>
        </a:defRPr>
      </a:lvl6pPr>
      <a:lvl7pPr marL="2742233" algn="l" defTabSz="914077" rtl="0" eaLnBrk="1" latinLnBrk="0" hangingPunct="1">
        <a:defRPr sz="1800" kern="1200">
          <a:solidFill>
            <a:schemeClr val="tx1"/>
          </a:solidFill>
          <a:latin typeface="+mn-lt"/>
          <a:ea typeface="+mn-ea"/>
          <a:cs typeface="+mn-cs"/>
        </a:defRPr>
      </a:lvl7pPr>
      <a:lvl8pPr marL="3199271" algn="l" defTabSz="914077" rtl="0" eaLnBrk="1" latinLnBrk="0" hangingPunct="1">
        <a:defRPr sz="1800" kern="1200">
          <a:solidFill>
            <a:schemeClr val="tx1"/>
          </a:solidFill>
          <a:latin typeface="+mn-lt"/>
          <a:ea typeface="+mn-ea"/>
          <a:cs typeface="+mn-cs"/>
        </a:defRPr>
      </a:lvl8pPr>
      <a:lvl9pPr marL="3656309" algn="l" defTabSz="9140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media" Target="../media/media2.avi"/><Relationship Id="rId2" Type="http://schemas.openxmlformats.org/officeDocument/2006/relationships/video" Target="../media/media1.avi"/><Relationship Id="rId1" Type="http://schemas.microsoft.com/office/2007/relationships/media" Target="../media/media1.avi"/><Relationship Id="rId6" Type="http://schemas.openxmlformats.org/officeDocument/2006/relationships/image" Target="../media/image9.png"/><Relationship Id="rId5" Type="http://schemas.openxmlformats.org/officeDocument/2006/relationships/slideLayout" Target="../slideLayouts/slideLayout3.xml"/><Relationship Id="rId4" Type="http://schemas.openxmlformats.org/officeDocument/2006/relationships/video" Target="../media/media2.avi"/></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a:spLocks noChangeArrowheads="1"/>
          </p:cNvSpPr>
          <p:nvPr/>
        </p:nvSpPr>
        <p:spPr bwMode="auto">
          <a:xfrm>
            <a:off x="2898776" y="3248025"/>
            <a:ext cx="7380288"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1042988">
              <a:lnSpc>
                <a:spcPct val="110000"/>
              </a:lnSpc>
              <a:defRPr sz="2500">
                <a:solidFill>
                  <a:schemeClr val="accent1"/>
                </a:solidFill>
                <a:latin typeface="Arial" pitchFamily="34" charset="0"/>
              </a:defRPr>
            </a:lvl1pPr>
            <a:lvl2pPr defTabSz="1042988">
              <a:lnSpc>
                <a:spcPct val="110000"/>
              </a:lnSpc>
              <a:defRPr sz="2500">
                <a:solidFill>
                  <a:schemeClr val="accent1"/>
                </a:solidFill>
                <a:latin typeface="Arial" pitchFamily="34" charset="0"/>
              </a:defRPr>
            </a:lvl2pPr>
            <a:lvl3pPr defTabSz="1042988">
              <a:lnSpc>
                <a:spcPct val="110000"/>
              </a:lnSpc>
              <a:defRPr sz="2500">
                <a:solidFill>
                  <a:schemeClr val="accent1"/>
                </a:solidFill>
                <a:latin typeface="Arial" pitchFamily="34" charset="0"/>
              </a:defRPr>
            </a:lvl3pPr>
            <a:lvl4pPr defTabSz="1042988">
              <a:lnSpc>
                <a:spcPct val="110000"/>
              </a:lnSpc>
              <a:defRPr sz="2500">
                <a:solidFill>
                  <a:schemeClr val="accent1"/>
                </a:solidFill>
                <a:latin typeface="Arial" pitchFamily="34" charset="0"/>
              </a:defRPr>
            </a:lvl4pPr>
            <a:lvl5pPr defTabSz="1042988">
              <a:lnSpc>
                <a:spcPct val="110000"/>
              </a:lnSpc>
              <a:defRPr sz="2500">
                <a:solidFill>
                  <a:schemeClr val="accent1"/>
                </a:solidFill>
                <a:latin typeface="Arial" pitchFamily="34" charset="0"/>
              </a:defRPr>
            </a:lvl5pPr>
            <a:lvl6pPr marL="457200" defTabSz="1042988" fontAlgn="base">
              <a:lnSpc>
                <a:spcPct val="110000"/>
              </a:lnSpc>
              <a:spcBef>
                <a:spcPct val="0"/>
              </a:spcBef>
              <a:spcAft>
                <a:spcPct val="0"/>
              </a:spcAft>
              <a:defRPr sz="2500">
                <a:solidFill>
                  <a:schemeClr val="accent1"/>
                </a:solidFill>
                <a:latin typeface="Arial" pitchFamily="34" charset="0"/>
              </a:defRPr>
            </a:lvl6pPr>
            <a:lvl7pPr marL="914400" defTabSz="1042988" fontAlgn="base">
              <a:lnSpc>
                <a:spcPct val="110000"/>
              </a:lnSpc>
              <a:spcBef>
                <a:spcPct val="0"/>
              </a:spcBef>
              <a:spcAft>
                <a:spcPct val="0"/>
              </a:spcAft>
              <a:defRPr sz="2500">
                <a:solidFill>
                  <a:schemeClr val="accent1"/>
                </a:solidFill>
                <a:latin typeface="Arial" pitchFamily="34" charset="0"/>
              </a:defRPr>
            </a:lvl7pPr>
            <a:lvl8pPr marL="1371600" defTabSz="1042988" fontAlgn="base">
              <a:lnSpc>
                <a:spcPct val="110000"/>
              </a:lnSpc>
              <a:spcBef>
                <a:spcPct val="0"/>
              </a:spcBef>
              <a:spcAft>
                <a:spcPct val="0"/>
              </a:spcAft>
              <a:defRPr sz="2500">
                <a:solidFill>
                  <a:schemeClr val="accent1"/>
                </a:solidFill>
                <a:latin typeface="Arial" pitchFamily="34" charset="0"/>
              </a:defRPr>
            </a:lvl8pPr>
            <a:lvl9pPr marL="1828800" defTabSz="1042988" fontAlgn="base">
              <a:lnSpc>
                <a:spcPct val="110000"/>
              </a:lnSpc>
              <a:spcBef>
                <a:spcPct val="0"/>
              </a:spcBef>
              <a:spcAft>
                <a:spcPct val="0"/>
              </a:spcAft>
              <a:defRPr sz="2500">
                <a:solidFill>
                  <a:schemeClr val="accent1"/>
                </a:solidFill>
                <a:latin typeface="Arial" pitchFamily="34" charset="0"/>
              </a:defRPr>
            </a:lvl9pPr>
          </a:lstStyle>
          <a:p>
            <a:pPr>
              <a:lnSpc>
                <a:spcPct val="105000"/>
              </a:lnSpc>
            </a:pPr>
            <a:r>
              <a:rPr lang="en-GB" altLang="de-DE" sz="3000" dirty="0">
                <a:solidFill>
                  <a:schemeClr val="bg1"/>
                </a:solidFill>
              </a:rPr>
              <a:t>Further investigations on cell barring due to reception failure of MIB or SIB1</a:t>
            </a:r>
            <a:br>
              <a:rPr lang="en-GB" altLang="de-DE" sz="3000" dirty="0">
                <a:solidFill>
                  <a:schemeClr val="bg1"/>
                </a:solidFill>
              </a:rPr>
            </a:br>
            <a:r>
              <a:rPr lang="en-GB" altLang="de-DE" sz="1000" dirty="0">
                <a:solidFill>
                  <a:schemeClr val="bg1"/>
                </a:solidFill>
              </a:rPr>
              <a:t/>
            </a:r>
            <a:br>
              <a:rPr lang="en-GB" altLang="de-DE" sz="1000" dirty="0">
                <a:solidFill>
                  <a:schemeClr val="bg1"/>
                </a:solidFill>
              </a:rPr>
            </a:br>
            <a:r>
              <a:rPr lang="en-GB" altLang="de-DE" sz="2100" dirty="0">
                <a:solidFill>
                  <a:schemeClr val="bg1"/>
                </a:solidFill>
              </a:rPr>
              <a:t>Source: </a:t>
            </a:r>
            <a:r>
              <a:rPr lang="en-GB" altLang="de-DE" sz="2100" dirty="0" smtClean="0">
                <a:solidFill>
                  <a:schemeClr val="bg1"/>
                </a:solidFill>
              </a:rPr>
              <a:t>Cassidian</a:t>
            </a:r>
            <a:endParaRPr lang="en-GB" altLang="de-DE" sz="2100" dirty="0">
              <a:solidFill>
                <a:schemeClr val="bg1"/>
              </a:solidFill>
            </a:endParaRPr>
          </a:p>
          <a:p>
            <a:pPr>
              <a:lnSpc>
                <a:spcPct val="105000"/>
              </a:lnSpc>
            </a:pPr>
            <a:r>
              <a:rPr lang="en-GB" altLang="de-DE" sz="2100" dirty="0">
                <a:solidFill>
                  <a:schemeClr val="bg1"/>
                </a:solidFill>
              </a:rPr>
              <a:t>Agenda Item: </a:t>
            </a:r>
            <a:r>
              <a:rPr lang="en-GB" altLang="de-DE" sz="2100" dirty="0" smtClean="0">
                <a:solidFill>
                  <a:schemeClr val="bg1"/>
                </a:solidFill>
              </a:rPr>
              <a:t>6.2.1.1</a:t>
            </a:r>
            <a:endParaRPr lang="en-GB" altLang="de-DE" sz="2100" dirty="0">
              <a:solidFill>
                <a:schemeClr val="bg1"/>
              </a:solidFill>
            </a:endParaRPr>
          </a:p>
        </p:txBody>
      </p:sp>
      <p:sp>
        <p:nvSpPr>
          <p:cNvPr id="25605" name="Rectangle 5"/>
          <p:cNvSpPr>
            <a:spLocks noChangeArrowheads="1"/>
          </p:cNvSpPr>
          <p:nvPr/>
        </p:nvSpPr>
        <p:spPr bwMode="auto">
          <a:xfrm>
            <a:off x="2898776" y="5508625"/>
            <a:ext cx="7380288"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algn="ctr" defTabSz="1042988">
              <a:lnSpc>
                <a:spcPct val="115000"/>
              </a:lnSpc>
              <a:defRPr sz="1500">
                <a:solidFill>
                  <a:schemeClr val="tx1"/>
                </a:solidFill>
                <a:latin typeface="Arial" pitchFamily="34" charset="0"/>
              </a:defRPr>
            </a:lvl1pPr>
            <a:lvl2pPr marL="742950" indent="-285750" algn="ctr" defTabSz="1042988">
              <a:lnSpc>
                <a:spcPct val="115000"/>
              </a:lnSpc>
              <a:defRPr sz="1500">
                <a:solidFill>
                  <a:schemeClr val="tx1"/>
                </a:solidFill>
                <a:latin typeface="Arial" pitchFamily="34" charset="0"/>
              </a:defRPr>
            </a:lvl2pPr>
            <a:lvl3pPr marL="1143000" indent="-228600" algn="ctr" defTabSz="1042988">
              <a:lnSpc>
                <a:spcPct val="115000"/>
              </a:lnSpc>
              <a:buFont typeface="Arial" pitchFamily="34" charset="0"/>
              <a:defRPr sz="1500">
                <a:solidFill>
                  <a:schemeClr val="tx1"/>
                </a:solidFill>
                <a:latin typeface="Arial" pitchFamily="34" charset="0"/>
              </a:defRPr>
            </a:lvl3pPr>
            <a:lvl4pPr marL="1600200" indent="-228600" algn="ctr" defTabSz="1042988">
              <a:lnSpc>
                <a:spcPct val="115000"/>
              </a:lnSpc>
              <a:buFont typeface="Arial" pitchFamily="34" charset="0"/>
              <a:defRPr sz="1500">
                <a:solidFill>
                  <a:schemeClr val="tx1"/>
                </a:solidFill>
                <a:latin typeface="Arial" pitchFamily="34" charset="0"/>
              </a:defRPr>
            </a:lvl4pPr>
            <a:lvl5pPr marL="2057400" indent="-228600" algn="ctr" defTabSz="1042988">
              <a:lnSpc>
                <a:spcPct val="115000"/>
              </a:lnSpc>
              <a:buFont typeface="Arial" pitchFamily="34" charset="0"/>
              <a:defRPr sz="1500">
                <a:solidFill>
                  <a:schemeClr val="tx1"/>
                </a:solidFill>
                <a:latin typeface="Arial" pitchFamily="34" charset="0"/>
              </a:defRPr>
            </a:lvl5pPr>
            <a:lvl6pPr marL="2514600" indent="-228600" algn="ctr" defTabSz="1042988" fontAlgn="base">
              <a:lnSpc>
                <a:spcPct val="115000"/>
              </a:lnSpc>
              <a:spcBef>
                <a:spcPct val="0"/>
              </a:spcBef>
              <a:spcAft>
                <a:spcPct val="0"/>
              </a:spcAft>
              <a:buFont typeface="Arial" pitchFamily="34" charset="0"/>
              <a:defRPr sz="1500">
                <a:solidFill>
                  <a:schemeClr val="tx1"/>
                </a:solidFill>
                <a:latin typeface="Arial" pitchFamily="34" charset="0"/>
              </a:defRPr>
            </a:lvl6pPr>
            <a:lvl7pPr marL="2971800" indent="-228600" algn="ctr" defTabSz="1042988" fontAlgn="base">
              <a:lnSpc>
                <a:spcPct val="115000"/>
              </a:lnSpc>
              <a:spcBef>
                <a:spcPct val="0"/>
              </a:spcBef>
              <a:spcAft>
                <a:spcPct val="0"/>
              </a:spcAft>
              <a:buFont typeface="Arial" pitchFamily="34" charset="0"/>
              <a:defRPr sz="1500">
                <a:solidFill>
                  <a:schemeClr val="tx1"/>
                </a:solidFill>
                <a:latin typeface="Arial" pitchFamily="34" charset="0"/>
              </a:defRPr>
            </a:lvl7pPr>
            <a:lvl8pPr marL="3429000" indent="-228600" algn="ctr" defTabSz="1042988" fontAlgn="base">
              <a:lnSpc>
                <a:spcPct val="115000"/>
              </a:lnSpc>
              <a:spcBef>
                <a:spcPct val="0"/>
              </a:spcBef>
              <a:spcAft>
                <a:spcPct val="0"/>
              </a:spcAft>
              <a:buFont typeface="Arial" pitchFamily="34" charset="0"/>
              <a:defRPr sz="1500">
                <a:solidFill>
                  <a:schemeClr val="tx1"/>
                </a:solidFill>
                <a:latin typeface="Arial" pitchFamily="34" charset="0"/>
              </a:defRPr>
            </a:lvl8pPr>
            <a:lvl9pPr marL="3886200" indent="-228600" algn="ctr" defTabSz="1042988" fontAlgn="base">
              <a:lnSpc>
                <a:spcPct val="115000"/>
              </a:lnSpc>
              <a:spcBef>
                <a:spcPct val="0"/>
              </a:spcBef>
              <a:spcAft>
                <a:spcPct val="0"/>
              </a:spcAft>
              <a:buFont typeface="Arial" pitchFamily="34" charset="0"/>
              <a:defRPr sz="1500">
                <a:solidFill>
                  <a:schemeClr val="tx1"/>
                </a:solidFill>
                <a:latin typeface="Arial" pitchFamily="34" charset="0"/>
              </a:defRPr>
            </a:lvl9pPr>
          </a:lstStyle>
          <a:p>
            <a:pPr algn="l">
              <a:lnSpc>
                <a:spcPct val="110000"/>
              </a:lnSpc>
            </a:pPr>
            <a:endParaRPr lang="en-GB" altLang="de-DE" dirty="0">
              <a:solidFill>
                <a:schemeClr val="bg1"/>
              </a:solidFill>
            </a:endParaRPr>
          </a:p>
        </p:txBody>
      </p:sp>
      <p:sp>
        <p:nvSpPr>
          <p:cNvPr id="4" name="Rectangle 5"/>
          <p:cNvSpPr>
            <a:spLocks noChangeArrowheads="1"/>
          </p:cNvSpPr>
          <p:nvPr/>
        </p:nvSpPr>
        <p:spPr bwMode="auto">
          <a:xfrm>
            <a:off x="765175" y="223738"/>
            <a:ext cx="9513888" cy="799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lvl1pPr algn="ctr" defTabSz="1042988">
              <a:lnSpc>
                <a:spcPct val="115000"/>
              </a:lnSpc>
              <a:defRPr sz="1500">
                <a:solidFill>
                  <a:schemeClr val="tx1"/>
                </a:solidFill>
                <a:latin typeface="Arial" pitchFamily="34" charset="0"/>
              </a:defRPr>
            </a:lvl1pPr>
            <a:lvl2pPr marL="742950" indent="-285750" algn="ctr" defTabSz="1042988">
              <a:lnSpc>
                <a:spcPct val="115000"/>
              </a:lnSpc>
              <a:defRPr sz="1500">
                <a:solidFill>
                  <a:schemeClr val="tx1"/>
                </a:solidFill>
                <a:latin typeface="Arial" pitchFamily="34" charset="0"/>
              </a:defRPr>
            </a:lvl2pPr>
            <a:lvl3pPr marL="1143000" indent="-228600" algn="ctr" defTabSz="1042988">
              <a:lnSpc>
                <a:spcPct val="115000"/>
              </a:lnSpc>
              <a:buFont typeface="Arial" pitchFamily="34" charset="0"/>
              <a:defRPr sz="1500">
                <a:solidFill>
                  <a:schemeClr val="tx1"/>
                </a:solidFill>
                <a:latin typeface="Arial" pitchFamily="34" charset="0"/>
              </a:defRPr>
            </a:lvl3pPr>
            <a:lvl4pPr marL="1600200" indent="-228600" algn="ctr" defTabSz="1042988">
              <a:lnSpc>
                <a:spcPct val="115000"/>
              </a:lnSpc>
              <a:buFont typeface="Arial" pitchFamily="34" charset="0"/>
              <a:defRPr sz="1500">
                <a:solidFill>
                  <a:schemeClr val="tx1"/>
                </a:solidFill>
                <a:latin typeface="Arial" pitchFamily="34" charset="0"/>
              </a:defRPr>
            </a:lvl4pPr>
            <a:lvl5pPr marL="2057400" indent="-228600" algn="ctr" defTabSz="1042988">
              <a:lnSpc>
                <a:spcPct val="115000"/>
              </a:lnSpc>
              <a:buFont typeface="Arial" pitchFamily="34" charset="0"/>
              <a:defRPr sz="1500">
                <a:solidFill>
                  <a:schemeClr val="tx1"/>
                </a:solidFill>
                <a:latin typeface="Arial" pitchFamily="34" charset="0"/>
              </a:defRPr>
            </a:lvl5pPr>
            <a:lvl6pPr marL="2514600" indent="-228600" algn="ctr" defTabSz="1042988" fontAlgn="base">
              <a:lnSpc>
                <a:spcPct val="115000"/>
              </a:lnSpc>
              <a:spcBef>
                <a:spcPct val="0"/>
              </a:spcBef>
              <a:spcAft>
                <a:spcPct val="0"/>
              </a:spcAft>
              <a:buFont typeface="Arial" pitchFamily="34" charset="0"/>
              <a:defRPr sz="1500">
                <a:solidFill>
                  <a:schemeClr val="tx1"/>
                </a:solidFill>
                <a:latin typeface="Arial" pitchFamily="34" charset="0"/>
              </a:defRPr>
            </a:lvl6pPr>
            <a:lvl7pPr marL="2971800" indent="-228600" algn="ctr" defTabSz="1042988" fontAlgn="base">
              <a:lnSpc>
                <a:spcPct val="115000"/>
              </a:lnSpc>
              <a:spcBef>
                <a:spcPct val="0"/>
              </a:spcBef>
              <a:spcAft>
                <a:spcPct val="0"/>
              </a:spcAft>
              <a:buFont typeface="Arial" pitchFamily="34" charset="0"/>
              <a:defRPr sz="1500">
                <a:solidFill>
                  <a:schemeClr val="tx1"/>
                </a:solidFill>
                <a:latin typeface="Arial" pitchFamily="34" charset="0"/>
              </a:defRPr>
            </a:lvl7pPr>
            <a:lvl8pPr marL="3429000" indent="-228600" algn="ctr" defTabSz="1042988" fontAlgn="base">
              <a:lnSpc>
                <a:spcPct val="115000"/>
              </a:lnSpc>
              <a:spcBef>
                <a:spcPct val="0"/>
              </a:spcBef>
              <a:spcAft>
                <a:spcPct val="0"/>
              </a:spcAft>
              <a:buFont typeface="Arial" pitchFamily="34" charset="0"/>
              <a:defRPr sz="1500">
                <a:solidFill>
                  <a:schemeClr val="tx1"/>
                </a:solidFill>
                <a:latin typeface="Arial" pitchFamily="34" charset="0"/>
              </a:defRPr>
            </a:lvl8pPr>
            <a:lvl9pPr marL="3886200" indent="-228600" algn="ctr" defTabSz="1042988" fontAlgn="base">
              <a:lnSpc>
                <a:spcPct val="115000"/>
              </a:lnSpc>
              <a:spcBef>
                <a:spcPct val="0"/>
              </a:spcBef>
              <a:spcAft>
                <a:spcPct val="0"/>
              </a:spcAft>
              <a:buFont typeface="Arial" pitchFamily="34" charset="0"/>
              <a:defRPr sz="1500">
                <a:solidFill>
                  <a:schemeClr val="tx1"/>
                </a:solidFill>
                <a:latin typeface="Arial" pitchFamily="34" charset="0"/>
              </a:defRPr>
            </a:lvl9pPr>
          </a:lstStyle>
          <a:p>
            <a:pPr algn="l" hangingPunct="0"/>
            <a:r>
              <a:rPr lang="en-US" b="1" dirty="0">
                <a:solidFill>
                  <a:schemeClr val="bg1"/>
                </a:solidFill>
              </a:rPr>
              <a:t>3GPP TSG-RAN WG2 #</a:t>
            </a:r>
            <a:r>
              <a:rPr lang="en-US" b="1" dirty="0" smtClean="0">
                <a:solidFill>
                  <a:schemeClr val="bg1"/>
                </a:solidFill>
              </a:rPr>
              <a:t>86</a:t>
            </a:r>
            <a:r>
              <a:rPr lang="en-US" b="1" dirty="0">
                <a:solidFill>
                  <a:schemeClr val="bg1"/>
                </a:solidFill>
              </a:rPr>
              <a:t>	</a:t>
            </a:r>
            <a:r>
              <a:rPr lang="en-US" b="1" dirty="0" smtClean="0">
                <a:solidFill>
                  <a:schemeClr val="bg1"/>
                </a:solidFill>
              </a:rPr>
              <a:t>					</a:t>
            </a:r>
            <a:r>
              <a:rPr lang="en-US" b="1" dirty="0" smtClean="0">
                <a:solidFill>
                  <a:schemeClr val="bg1"/>
                </a:solidFill>
              </a:rPr>
              <a:t>R2-14</a:t>
            </a:r>
            <a:r>
              <a:rPr lang="fr-FR" b="1" dirty="0" smtClean="0">
                <a:solidFill>
                  <a:schemeClr val="bg1"/>
                </a:solidFill>
              </a:rPr>
              <a:t>2393</a:t>
            </a:r>
            <a:endParaRPr lang="fr-FR" b="1" dirty="0">
              <a:solidFill>
                <a:schemeClr val="bg1"/>
              </a:solidFill>
            </a:endParaRPr>
          </a:p>
          <a:p>
            <a:pPr algn="l" hangingPunct="0"/>
            <a:r>
              <a:rPr lang="en-US" b="1" dirty="0" smtClean="0">
                <a:solidFill>
                  <a:schemeClr val="bg1"/>
                </a:solidFill>
              </a:rPr>
              <a:t>Seoul, South Korea,  19 – 23 May </a:t>
            </a:r>
            <a:r>
              <a:rPr lang="en-US" b="1" dirty="0">
                <a:solidFill>
                  <a:schemeClr val="bg1"/>
                </a:solidFill>
              </a:rPr>
              <a:t>2014</a:t>
            </a:r>
            <a:endParaRPr lang="fr-FR"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Impact on service</a:t>
            </a:r>
            <a:endParaRPr lang="fr-FR" dirty="0"/>
          </a:p>
        </p:txBody>
      </p:sp>
      <p:sp>
        <p:nvSpPr>
          <p:cNvPr id="5" name="Espace réservé de la date 4"/>
          <p:cNvSpPr>
            <a:spLocks noGrp="1"/>
          </p:cNvSpPr>
          <p:nvPr>
            <p:ph type="dt" sz="half" idx="14"/>
          </p:nvPr>
        </p:nvSpPr>
        <p:spPr/>
        <p:txBody>
          <a:bodyPr/>
          <a:lstStyle/>
          <a:p>
            <a:pPr>
              <a:defRPr/>
            </a:pPr>
            <a:fld id="{1064D361-49C0-4798-844C-D3C3B562B676}" type="datetime4">
              <a:rPr lang="en-GB" altLang="de-DE" smtClean="0"/>
              <a:t>09 May 2014</a:t>
            </a:fld>
            <a:endParaRPr lang="de-DE" altLang="de-DE" dirty="0"/>
          </a:p>
        </p:txBody>
      </p:sp>
      <p:sp>
        <p:nvSpPr>
          <p:cNvPr id="6" name="Espace réservé du pied de page 5"/>
          <p:cNvSpPr>
            <a:spLocks noGrp="1"/>
          </p:cNvSpPr>
          <p:nvPr>
            <p:ph type="ftr" sz="quarter" idx="15"/>
          </p:nvPr>
        </p:nvSpPr>
        <p:spPr/>
        <p:txBody>
          <a:bodyPr/>
          <a:lstStyle/>
          <a:p>
            <a:pPr>
              <a:defRPr/>
            </a:pPr>
            <a:r>
              <a:rPr lang="en-US" altLang="de-DE" dirty="0" smtClean="0"/>
              <a:t>Further investigations on cell barring due to reception failure of MIB or SIB1</a:t>
            </a:r>
            <a:endParaRPr lang="de-DE" altLang="de-DE" dirty="0"/>
          </a:p>
        </p:txBody>
      </p:sp>
      <p:sp>
        <p:nvSpPr>
          <p:cNvPr id="7" name="Espace réservé du numéro de diapositive 6"/>
          <p:cNvSpPr>
            <a:spLocks noGrp="1"/>
          </p:cNvSpPr>
          <p:nvPr>
            <p:ph type="sldNum" sz="quarter" idx="16"/>
          </p:nvPr>
        </p:nvSpPr>
        <p:spPr/>
        <p:txBody>
          <a:bodyPr/>
          <a:lstStyle/>
          <a:p>
            <a:pPr>
              <a:defRPr/>
            </a:pPr>
            <a:fld id="{F85EDD00-B23D-4ECF-9BA5-BD867F6BDBA2}" type="slidenum">
              <a:rPr lang="de-DE" altLang="de-DE" smtClean="0"/>
              <a:pPr>
                <a:defRPr/>
              </a:pPr>
              <a:t>10</a:t>
            </a:fld>
            <a:endParaRPr lang="de-DE" altLang="de-DE"/>
          </a:p>
        </p:txBody>
      </p:sp>
      <p:sp>
        <p:nvSpPr>
          <p:cNvPr id="8" name="Hexagone 7"/>
          <p:cNvSpPr/>
          <p:nvPr/>
        </p:nvSpPr>
        <p:spPr bwMode="auto">
          <a:xfrm>
            <a:off x="6536987" y="1877689"/>
            <a:ext cx="2198451" cy="1895216"/>
          </a:xfrm>
          <a:prstGeom prst="hexagon">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sp>
        <p:nvSpPr>
          <p:cNvPr id="9" name="Hexagone 8"/>
          <p:cNvSpPr/>
          <p:nvPr/>
        </p:nvSpPr>
        <p:spPr bwMode="auto">
          <a:xfrm>
            <a:off x="8258783" y="2829320"/>
            <a:ext cx="2198451" cy="1895216"/>
          </a:xfrm>
          <a:prstGeom prst="hexagon">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sp>
        <p:nvSpPr>
          <p:cNvPr id="11" name="Hexagone 10"/>
          <p:cNvSpPr/>
          <p:nvPr/>
        </p:nvSpPr>
        <p:spPr bwMode="auto">
          <a:xfrm>
            <a:off x="8258782" y="4724536"/>
            <a:ext cx="2198451" cy="1895216"/>
          </a:xfrm>
          <a:prstGeom prst="hexagon">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sp>
        <p:nvSpPr>
          <p:cNvPr id="12" name="Hexagone 11"/>
          <p:cNvSpPr/>
          <p:nvPr/>
        </p:nvSpPr>
        <p:spPr bwMode="auto">
          <a:xfrm>
            <a:off x="8249054" y="934104"/>
            <a:ext cx="2198451" cy="1895216"/>
          </a:xfrm>
          <a:prstGeom prst="hexagon">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sp>
        <p:nvSpPr>
          <p:cNvPr id="10" name="Hexagone 9"/>
          <p:cNvSpPr/>
          <p:nvPr/>
        </p:nvSpPr>
        <p:spPr bwMode="auto">
          <a:xfrm>
            <a:off x="6536986" y="3772905"/>
            <a:ext cx="2198451" cy="1895216"/>
          </a:xfrm>
          <a:prstGeom prst="hexagon">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sp>
        <p:nvSpPr>
          <p:cNvPr id="14" name="Forme libre 13"/>
          <p:cNvSpPr/>
          <p:nvPr/>
        </p:nvSpPr>
        <p:spPr bwMode="auto">
          <a:xfrm>
            <a:off x="6536724" y="939102"/>
            <a:ext cx="3410465" cy="5708821"/>
          </a:xfrm>
          <a:custGeom>
            <a:avLst/>
            <a:gdLst>
              <a:gd name="connsiteX0" fmla="*/ 3410465 w 3410465"/>
              <a:gd name="connsiteY0" fmla="*/ 0 h 5708821"/>
              <a:gd name="connsiteX1" fmla="*/ 2187146 w 3410465"/>
              <a:gd name="connsiteY1" fmla="*/ 0 h 5708821"/>
              <a:gd name="connsiteX2" fmla="*/ 1729946 w 3410465"/>
              <a:gd name="connsiteY2" fmla="*/ 939113 h 5708821"/>
              <a:gd name="connsiteX3" fmla="*/ 481914 w 3410465"/>
              <a:gd name="connsiteY3" fmla="*/ 939113 h 5708821"/>
              <a:gd name="connsiteX4" fmla="*/ 0 w 3410465"/>
              <a:gd name="connsiteY4" fmla="*/ 1878227 h 5708821"/>
              <a:gd name="connsiteX5" fmla="*/ 457200 w 3410465"/>
              <a:gd name="connsiteY5" fmla="*/ 2829697 h 5708821"/>
              <a:gd name="connsiteX6" fmla="*/ 12357 w 3410465"/>
              <a:gd name="connsiteY6" fmla="*/ 3768811 h 5708821"/>
              <a:gd name="connsiteX7" fmla="*/ 481914 w 3410465"/>
              <a:gd name="connsiteY7" fmla="*/ 4732638 h 5708821"/>
              <a:gd name="connsiteX8" fmla="*/ 1717590 w 3410465"/>
              <a:gd name="connsiteY8" fmla="*/ 4732638 h 5708821"/>
              <a:gd name="connsiteX9" fmla="*/ 2199503 w 3410465"/>
              <a:gd name="connsiteY9" fmla="*/ 5708821 h 570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0465" h="5708821">
                <a:moveTo>
                  <a:pt x="3410465" y="0"/>
                </a:moveTo>
                <a:lnTo>
                  <a:pt x="2187146" y="0"/>
                </a:lnTo>
                <a:lnTo>
                  <a:pt x="1729946" y="939113"/>
                </a:lnTo>
                <a:lnTo>
                  <a:pt x="481914" y="939113"/>
                </a:lnTo>
                <a:lnTo>
                  <a:pt x="0" y="1878227"/>
                </a:lnTo>
                <a:lnTo>
                  <a:pt x="457200" y="2829697"/>
                </a:lnTo>
                <a:lnTo>
                  <a:pt x="12357" y="3768811"/>
                </a:lnTo>
                <a:lnTo>
                  <a:pt x="481914" y="4732638"/>
                </a:lnTo>
                <a:lnTo>
                  <a:pt x="1717590" y="4732638"/>
                </a:lnTo>
                <a:lnTo>
                  <a:pt x="2199503" y="5708821"/>
                </a:lnTo>
              </a:path>
            </a:pathLst>
          </a:custGeom>
          <a:noFill/>
          <a:ln w="317500" cap="flat" cmpd="sng" algn="ctr">
            <a:solidFill>
              <a:srgbClr val="F37029">
                <a:alpha val="73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pic>
        <p:nvPicPr>
          <p:cNvPr id="16" name="Espace réservé du contenu 1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flipH="1">
            <a:off x="7144729" y="1934659"/>
            <a:ext cx="199692" cy="526688"/>
          </a:xfrm>
        </p:spPr>
      </p:pic>
      <p:sp>
        <p:nvSpPr>
          <p:cNvPr id="13" name="Flèche courbée vers la droite 12"/>
          <p:cNvSpPr/>
          <p:nvPr/>
        </p:nvSpPr>
        <p:spPr bwMode="auto">
          <a:xfrm rot="828106">
            <a:off x="6627269" y="2272113"/>
            <a:ext cx="473236" cy="428017"/>
          </a:xfrm>
          <a:prstGeom prst="curvedRightArrow">
            <a:avLst/>
          </a:prstGeom>
          <a:gradFill>
            <a:gsLst>
              <a:gs pos="0">
                <a:srgbClr val="00B050"/>
              </a:gs>
              <a:gs pos="45000">
                <a:srgbClr val="FF7A00"/>
              </a:gs>
              <a:gs pos="70000">
                <a:srgbClr val="FF0300"/>
              </a:gs>
              <a:gs pos="100000">
                <a:srgbClr val="4D0808"/>
              </a:gs>
            </a:gsLst>
            <a:lin ang="5400000" scaled="0"/>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pic>
        <p:nvPicPr>
          <p:cNvPr id="19" name="Espace réservé du contenu 1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flipH="1">
            <a:off x="7536365" y="4384816"/>
            <a:ext cx="199692" cy="526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Flèche courbée vers la droite 19"/>
          <p:cNvSpPr/>
          <p:nvPr/>
        </p:nvSpPr>
        <p:spPr bwMode="auto">
          <a:xfrm rot="2337374">
            <a:off x="6982627" y="4485751"/>
            <a:ext cx="473236" cy="428017"/>
          </a:xfrm>
          <a:prstGeom prst="curvedRightArrow">
            <a:avLst/>
          </a:prstGeom>
          <a:gradFill>
            <a:gsLst>
              <a:gs pos="0">
                <a:srgbClr val="00B050"/>
              </a:gs>
              <a:gs pos="45000">
                <a:srgbClr val="FF7A00"/>
              </a:gs>
              <a:gs pos="70000">
                <a:srgbClr val="FF0300"/>
              </a:gs>
              <a:gs pos="100000">
                <a:srgbClr val="4D0808"/>
              </a:gs>
            </a:gsLst>
            <a:lin ang="5400000" scaled="0"/>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pic>
        <p:nvPicPr>
          <p:cNvPr id="23" name="Espace réservé du contenu 22"/>
          <p:cNvPicPr>
            <a:picLocks noGrp="1" noChangeAspect="1"/>
          </p:cNvPicPr>
          <p:nvPr>
            <p:ph idx="13"/>
          </p:nvPr>
        </p:nvPicPr>
        <p:blipFill>
          <a:blip r:embed="rId3">
            <a:extLst>
              <a:ext uri="{28A0092B-C50C-407E-A947-70E740481C1C}">
                <a14:useLocalDpi xmlns:a14="http://schemas.microsoft.com/office/drawing/2010/main" val="0"/>
              </a:ext>
            </a:extLst>
          </a:blip>
          <a:stretch>
            <a:fillRect/>
          </a:stretch>
        </p:blipFill>
        <p:spPr>
          <a:xfrm>
            <a:off x="6583046" y="4192723"/>
            <a:ext cx="828675" cy="685800"/>
          </a:xfrm>
        </p:spPr>
      </p:pic>
      <p:sp>
        <p:nvSpPr>
          <p:cNvPr id="24" name="Cube 23"/>
          <p:cNvSpPr/>
          <p:nvPr/>
        </p:nvSpPr>
        <p:spPr bwMode="auto">
          <a:xfrm>
            <a:off x="7477651" y="2673686"/>
            <a:ext cx="516812" cy="721837"/>
          </a:xfrm>
          <a:prstGeom prst="cube">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sp>
        <p:nvSpPr>
          <p:cNvPr id="25" name="Forme libre 24"/>
          <p:cNvSpPr/>
          <p:nvPr/>
        </p:nvSpPr>
        <p:spPr bwMode="auto">
          <a:xfrm>
            <a:off x="6722075" y="2842042"/>
            <a:ext cx="741406" cy="617838"/>
          </a:xfrm>
          <a:custGeom>
            <a:avLst/>
            <a:gdLst>
              <a:gd name="connsiteX0" fmla="*/ 0 w 741406"/>
              <a:gd name="connsiteY0" fmla="*/ 0 h 617838"/>
              <a:gd name="connsiteX1" fmla="*/ 741406 w 741406"/>
              <a:gd name="connsiteY1" fmla="*/ 86498 h 617838"/>
              <a:gd name="connsiteX2" fmla="*/ 741406 w 741406"/>
              <a:gd name="connsiteY2" fmla="*/ 469557 h 617838"/>
              <a:gd name="connsiteX3" fmla="*/ 197709 w 741406"/>
              <a:gd name="connsiteY3" fmla="*/ 617838 h 617838"/>
              <a:gd name="connsiteX0" fmla="*/ 0 w 741406"/>
              <a:gd name="connsiteY0" fmla="*/ 0 h 617838"/>
              <a:gd name="connsiteX1" fmla="*/ 741406 w 741406"/>
              <a:gd name="connsiteY1" fmla="*/ 86498 h 617838"/>
              <a:gd name="connsiteX2" fmla="*/ 741406 w 741406"/>
              <a:gd name="connsiteY2" fmla="*/ 469557 h 617838"/>
              <a:gd name="connsiteX3" fmla="*/ 284207 w 741406"/>
              <a:gd name="connsiteY3" fmla="*/ 617838 h 617838"/>
            </a:gdLst>
            <a:ahLst/>
            <a:cxnLst>
              <a:cxn ang="0">
                <a:pos x="connsiteX0" y="connsiteY0"/>
              </a:cxn>
              <a:cxn ang="0">
                <a:pos x="connsiteX1" y="connsiteY1"/>
              </a:cxn>
              <a:cxn ang="0">
                <a:pos x="connsiteX2" y="connsiteY2"/>
              </a:cxn>
              <a:cxn ang="0">
                <a:pos x="connsiteX3" y="connsiteY3"/>
              </a:cxn>
            </a:cxnLst>
            <a:rect l="l" t="t" r="r" b="b"/>
            <a:pathLst>
              <a:path w="741406" h="617838">
                <a:moveTo>
                  <a:pt x="0" y="0"/>
                </a:moveTo>
                <a:lnTo>
                  <a:pt x="741406" y="86498"/>
                </a:lnTo>
                <a:lnTo>
                  <a:pt x="741406" y="469557"/>
                </a:lnTo>
                <a:lnTo>
                  <a:pt x="284207" y="617838"/>
                </a:lnTo>
              </a:path>
            </a:pathLst>
          </a:custGeom>
          <a:solidFill>
            <a:srgbClr val="F37029">
              <a:alpha val="7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sp>
        <p:nvSpPr>
          <p:cNvPr id="26" name="Flèche courbée vers la droite 25"/>
          <p:cNvSpPr/>
          <p:nvPr/>
        </p:nvSpPr>
        <p:spPr bwMode="auto">
          <a:xfrm rot="19757682">
            <a:off x="7260440" y="2708336"/>
            <a:ext cx="416967" cy="1024383"/>
          </a:xfrm>
          <a:prstGeom prst="curvedRightArrow">
            <a:avLst/>
          </a:prstGeom>
          <a:gradFill>
            <a:gsLst>
              <a:gs pos="0">
                <a:srgbClr val="00B050"/>
              </a:gs>
              <a:gs pos="45000">
                <a:srgbClr val="FF7A00"/>
              </a:gs>
              <a:gs pos="70000">
                <a:srgbClr val="FF0300"/>
              </a:gs>
              <a:gs pos="100000">
                <a:srgbClr val="4D0808"/>
              </a:gs>
            </a:gsLst>
            <a:lin ang="5400000" scaled="0"/>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dirty="0" smtClean="0">
              <a:ln>
                <a:noFill/>
              </a:ln>
              <a:solidFill>
                <a:schemeClr val="tx1"/>
              </a:solidFill>
              <a:effectLst/>
              <a:latin typeface="Arial" pitchFamily="34" charset="0"/>
              <a:cs typeface="Arial" pitchFamily="34" charset="0"/>
            </a:endParaRPr>
          </a:p>
        </p:txBody>
      </p:sp>
      <p:sp>
        <p:nvSpPr>
          <p:cNvPr id="27" name="Forme libre 26"/>
          <p:cNvSpPr/>
          <p:nvPr/>
        </p:nvSpPr>
        <p:spPr bwMode="auto">
          <a:xfrm>
            <a:off x="8241957" y="1865859"/>
            <a:ext cx="518984" cy="3793524"/>
          </a:xfrm>
          <a:custGeom>
            <a:avLst/>
            <a:gdLst>
              <a:gd name="connsiteX0" fmla="*/ 0 w 518984"/>
              <a:gd name="connsiteY0" fmla="*/ 0 h 3793524"/>
              <a:gd name="connsiteX1" fmla="*/ 494270 w 518984"/>
              <a:gd name="connsiteY1" fmla="*/ 976183 h 3793524"/>
              <a:gd name="connsiteX2" fmla="*/ 12357 w 518984"/>
              <a:gd name="connsiteY2" fmla="*/ 1890583 h 3793524"/>
              <a:gd name="connsiteX3" fmla="*/ 518984 w 518984"/>
              <a:gd name="connsiteY3" fmla="*/ 2854410 h 3793524"/>
              <a:gd name="connsiteX4" fmla="*/ 37070 w 518984"/>
              <a:gd name="connsiteY4" fmla="*/ 3793524 h 379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84" h="3793524">
                <a:moveTo>
                  <a:pt x="0" y="0"/>
                </a:moveTo>
                <a:lnTo>
                  <a:pt x="494270" y="976183"/>
                </a:lnTo>
                <a:lnTo>
                  <a:pt x="12357" y="1890583"/>
                </a:lnTo>
                <a:lnTo>
                  <a:pt x="518984" y="2854410"/>
                </a:lnTo>
                <a:lnTo>
                  <a:pt x="37070" y="3793524"/>
                </a:lnTo>
              </a:path>
            </a:pathLst>
          </a:custGeom>
          <a:noFill/>
          <a:ln w="330200" cap="flat" cmpd="sng" algn="ctr">
            <a:solidFill>
              <a:srgbClr val="FFFF00">
                <a:alpha val="7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sp>
        <p:nvSpPr>
          <p:cNvPr id="29" name="Forme libre 28"/>
          <p:cNvSpPr/>
          <p:nvPr/>
        </p:nvSpPr>
        <p:spPr bwMode="auto">
          <a:xfrm>
            <a:off x="9928521" y="945280"/>
            <a:ext cx="518984" cy="3793524"/>
          </a:xfrm>
          <a:custGeom>
            <a:avLst/>
            <a:gdLst>
              <a:gd name="connsiteX0" fmla="*/ 0 w 518984"/>
              <a:gd name="connsiteY0" fmla="*/ 0 h 3793524"/>
              <a:gd name="connsiteX1" fmla="*/ 494270 w 518984"/>
              <a:gd name="connsiteY1" fmla="*/ 976183 h 3793524"/>
              <a:gd name="connsiteX2" fmla="*/ 12357 w 518984"/>
              <a:gd name="connsiteY2" fmla="*/ 1890583 h 3793524"/>
              <a:gd name="connsiteX3" fmla="*/ 518984 w 518984"/>
              <a:gd name="connsiteY3" fmla="*/ 2854410 h 3793524"/>
              <a:gd name="connsiteX4" fmla="*/ 37070 w 518984"/>
              <a:gd name="connsiteY4" fmla="*/ 3793524 h 379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984" h="3793524">
                <a:moveTo>
                  <a:pt x="0" y="0"/>
                </a:moveTo>
                <a:lnTo>
                  <a:pt x="494270" y="976183"/>
                </a:lnTo>
                <a:lnTo>
                  <a:pt x="12357" y="1890583"/>
                </a:lnTo>
                <a:lnTo>
                  <a:pt x="518984" y="2854410"/>
                </a:lnTo>
                <a:lnTo>
                  <a:pt x="37070" y="3793524"/>
                </a:lnTo>
              </a:path>
            </a:pathLst>
          </a:custGeom>
          <a:noFill/>
          <a:ln w="330200" cap="flat" cmpd="sng" algn="ctr">
            <a:solidFill>
              <a:srgbClr val="FFFF00">
                <a:alpha val="7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cxnSp>
        <p:nvCxnSpPr>
          <p:cNvPr id="30" name="Connecteur droit 29"/>
          <p:cNvCxnSpPr>
            <a:stCxn id="27" idx="2"/>
            <a:endCxn id="14" idx="5"/>
          </p:cNvCxnSpPr>
          <p:nvPr/>
        </p:nvCxnSpPr>
        <p:spPr bwMode="auto">
          <a:xfrm flipH="1">
            <a:off x="6993924" y="3756442"/>
            <a:ext cx="1260390" cy="12357"/>
          </a:xfrm>
          <a:prstGeom prst="line">
            <a:avLst/>
          </a:prstGeom>
          <a:solidFill>
            <a:schemeClr val="bg1"/>
          </a:solidFill>
          <a:ln w="330200" cap="flat" cmpd="sng" algn="ctr">
            <a:solidFill>
              <a:srgbClr val="FFFF00">
                <a:alpha val="7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Connecteur droit 31"/>
          <p:cNvCxnSpPr>
            <a:stCxn id="29" idx="2"/>
            <a:endCxn id="27" idx="1"/>
          </p:cNvCxnSpPr>
          <p:nvPr/>
        </p:nvCxnSpPr>
        <p:spPr bwMode="auto">
          <a:xfrm flipH="1">
            <a:off x="8736227" y="2835863"/>
            <a:ext cx="1204651" cy="6179"/>
          </a:xfrm>
          <a:prstGeom prst="line">
            <a:avLst/>
          </a:prstGeom>
          <a:solidFill>
            <a:schemeClr val="bg1"/>
          </a:solidFill>
          <a:ln w="330200" cap="flat" cmpd="sng" algn="ctr">
            <a:solidFill>
              <a:srgbClr val="FFFF00">
                <a:alpha val="7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Connecteur droit 34"/>
          <p:cNvCxnSpPr>
            <a:stCxn id="11" idx="5"/>
            <a:endCxn id="27" idx="3"/>
          </p:cNvCxnSpPr>
          <p:nvPr/>
        </p:nvCxnSpPr>
        <p:spPr bwMode="auto">
          <a:xfrm flipH="1" flipV="1">
            <a:off x="8760941" y="4720269"/>
            <a:ext cx="1222488" cy="4267"/>
          </a:xfrm>
          <a:prstGeom prst="line">
            <a:avLst/>
          </a:prstGeom>
          <a:solidFill>
            <a:schemeClr val="bg1"/>
          </a:solidFill>
          <a:ln w="330200" cap="flat" cmpd="sng" algn="ctr">
            <a:solidFill>
              <a:srgbClr val="FFFF00">
                <a:alpha val="7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Espace réservé du contenu 5"/>
          <p:cNvSpPr txBox="1">
            <a:spLocks/>
          </p:cNvSpPr>
          <p:nvPr/>
        </p:nvSpPr>
        <p:spPr bwMode="auto">
          <a:xfrm>
            <a:off x="414339" y="1408670"/>
            <a:ext cx="5764040" cy="5323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marL="342900" indent="-342900" algn="l" defTabSz="1042988" rtl="0" fontAlgn="base">
              <a:lnSpc>
                <a:spcPct val="115000"/>
              </a:lnSpc>
              <a:spcBef>
                <a:spcPct val="0"/>
              </a:spcBef>
              <a:spcAft>
                <a:spcPct val="0"/>
              </a:spcAft>
              <a:defRPr sz="1500">
                <a:solidFill>
                  <a:schemeClr val="tx1"/>
                </a:solidFill>
                <a:latin typeface="+mn-lt"/>
                <a:ea typeface="+mn-ea"/>
                <a:cs typeface="+mn-cs"/>
              </a:defRPr>
            </a:lvl1pPr>
            <a:lvl2pPr marL="179388" indent="-177800" algn="l" defTabSz="1042988" rtl="0" fontAlgn="base">
              <a:lnSpc>
                <a:spcPct val="115000"/>
              </a:lnSpc>
              <a:spcBef>
                <a:spcPct val="0"/>
              </a:spcBef>
              <a:spcAft>
                <a:spcPct val="0"/>
              </a:spcAft>
              <a:buChar char="•"/>
              <a:defRPr sz="1500">
                <a:solidFill>
                  <a:schemeClr val="tx1"/>
                </a:solidFill>
                <a:latin typeface="+mn-lt"/>
                <a:cs typeface="+mn-cs"/>
              </a:defRPr>
            </a:lvl2pPr>
            <a:lvl3pPr marL="355600" indent="-174625" algn="l" defTabSz="1042988" rtl="0" fontAlgn="base">
              <a:lnSpc>
                <a:spcPct val="115000"/>
              </a:lnSpc>
              <a:spcBef>
                <a:spcPct val="0"/>
              </a:spcBef>
              <a:spcAft>
                <a:spcPct val="0"/>
              </a:spcAft>
              <a:buFont typeface="Arial" pitchFamily="34" charset="0"/>
              <a:buChar char="–"/>
              <a:defRPr sz="1500">
                <a:solidFill>
                  <a:schemeClr val="tx1"/>
                </a:solidFill>
                <a:latin typeface="+mn-lt"/>
                <a:cs typeface="+mn-cs"/>
              </a:defRPr>
            </a:lvl3pPr>
            <a:lvl4pPr marL="538163" indent="-180975" algn="l" defTabSz="1042988" rtl="0" fontAlgn="base">
              <a:lnSpc>
                <a:spcPct val="115000"/>
              </a:lnSpc>
              <a:spcBef>
                <a:spcPct val="0"/>
              </a:spcBef>
              <a:spcAft>
                <a:spcPct val="0"/>
              </a:spcAft>
              <a:buFont typeface="Arial" pitchFamily="34" charset="0"/>
              <a:buChar char="–"/>
              <a:defRPr sz="1500">
                <a:solidFill>
                  <a:schemeClr val="tx1"/>
                </a:solidFill>
                <a:latin typeface="+mn-lt"/>
                <a:cs typeface="+mn-cs"/>
              </a:defRPr>
            </a:lvl4pPr>
            <a:lvl5pPr marL="720725" indent="-180975" algn="l" defTabSz="1042988" rtl="0" fontAlgn="base">
              <a:lnSpc>
                <a:spcPct val="115000"/>
              </a:lnSpc>
              <a:spcBef>
                <a:spcPct val="0"/>
              </a:spcBef>
              <a:spcAft>
                <a:spcPct val="0"/>
              </a:spcAft>
              <a:buFont typeface="Arial" pitchFamily="34" charset="0"/>
              <a:buChar char="–"/>
              <a:defRPr sz="1500">
                <a:solidFill>
                  <a:schemeClr val="tx1"/>
                </a:solidFill>
                <a:latin typeface="+mn-lt"/>
                <a:cs typeface="+mn-cs"/>
              </a:defRPr>
            </a:lvl5pPr>
            <a:lvl6pPr marL="1177925" indent="-180975" algn="l" defTabSz="1042988" rtl="0" eaLnBrk="1" fontAlgn="base" hangingPunct="1">
              <a:lnSpc>
                <a:spcPct val="115000"/>
              </a:lnSpc>
              <a:spcBef>
                <a:spcPct val="0"/>
              </a:spcBef>
              <a:spcAft>
                <a:spcPct val="0"/>
              </a:spcAft>
              <a:buFont typeface="Arial" pitchFamily="34" charset="0"/>
              <a:buChar char="–"/>
              <a:defRPr sz="1500">
                <a:solidFill>
                  <a:schemeClr val="tx1"/>
                </a:solidFill>
                <a:latin typeface="+mn-lt"/>
                <a:cs typeface="+mn-cs"/>
              </a:defRPr>
            </a:lvl6pPr>
            <a:lvl7pPr marL="1635125" indent="-180975" algn="l" defTabSz="1042988" rtl="0" eaLnBrk="1" fontAlgn="base" hangingPunct="1">
              <a:lnSpc>
                <a:spcPct val="115000"/>
              </a:lnSpc>
              <a:spcBef>
                <a:spcPct val="0"/>
              </a:spcBef>
              <a:spcAft>
                <a:spcPct val="0"/>
              </a:spcAft>
              <a:buFont typeface="Arial" pitchFamily="34" charset="0"/>
              <a:buChar char="–"/>
              <a:defRPr sz="1500">
                <a:solidFill>
                  <a:schemeClr val="tx1"/>
                </a:solidFill>
                <a:latin typeface="+mn-lt"/>
                <a:cs typeface="+mn-cs"/>
              </a:defRPr>
            </a:lvl7pPr>
            <a:lvl8pPr marL="2092325" indent="-180975" algn="l" defTabSz="1042988" rtl="0" eaLnBrk="1" fontAlgn="base" hangingPunct="1">
              <a:lnSpc>
                <a:spcPct val="115000"/>
              </a:lnSpc>
              <a:spcBef>
                <a:spcPct val="0"/>
              </a:spcBef>
              <a:spcAft>
                <a:spcPct val="0"/>
              </a:spcAft>
              <a:buFont typeface="Arial" pitchFamily="34" charset="0"/>
              <a:buChar char="–"/>
              <a:defRPr sz="1500">
                <a:solidFill>
                  <a:schemeClr val="tx1"/>
                </a:solidFill>
                <a:latin typeface="+mn-lt"/>
                <a:cs typeface="+mn-cs"/>
              </a:defRPr>
            </a:lvl8pPr>
            <a:lvl9pPr marL="2549525" indent="-180975" algn="l" defTabSz="1042988" rtl="0" eaLnBrk="1" fontAlgn="base" hangingPunct="1">
              <a:lnSpc>
                <a:spcPct val="115000"/>
              </a:lnSpc>
              <a:spcBef>
                <a:spcPct val="0"/>
              </a:spcBef>
              <a:spcAft>
                <a:spcPct val="0"/>
              </a:spcAft>
              <a:buFont typeface="Arial" pitchFamily="34" charset="0"/>
              <a:buChar char="–"/>
              <a:defRPr sz="1500">
                <a:solidFill>
                  <a:schemeClr val="tx1"/>
                </a:solidFill>
                <a:latin typeface="+mn-lt"/>
                <a:cs typeface="+mn-cs"/>
              </a:defRPr>
            </a:lvl9pPr>
          </a:lstStyle>
          <a:p>
            <a:pPr lvl="1">
              <a:buFont typeface="Arial" panose="020B0604020202020204" pitchFamily="34" charset="0"/>
              <a:buChar char="•"/>
            </a:pPr>
            <a:r>
              <a:rPr lang="en-GB" dirty="0"/>
              <a:t>The power range of 4~5dB where the cell can be detected but the MIB/SIB1 cannot be read </a:t>
            </a:r>
            <a:r>
              <a:rPr lang="en-GB" dirty="0" smtClean="0"/>
              <a:t>creates some areas </a:t>
            </a:r>
            <a:r>
              <a:rPr lang="en-GB" dirty="0"/>
              <a:t>at the border of the cells where there is an increased risk of 5 minutes LTE service </a:t>
            </a:r>
            <a:r>
              <a:rPr lang="en-GB" dirty="0" smtClean="0"/>
              <a:t>unavailability</a:t>
            </a:r>
          </a:p>
          <a:p>
            <a:pPr lvl="1">
              <a:buFont typeface="Arial" panose="020B0604020202020204" pitchFamily="34" charset="0"/>
              <a:buChar char="•"/>
            </a:pPr>
            <a:r>
              <a:rPr lang="en-GB" dirty="0" smtClean="0"/>
              <a:t>This risk exists for any type of LTE network</a:t>
            </a:r>
          </a:p>
          <a:p>
            <a:pPr lvl="2">
              <a:buFont typeface="Arial" panose="020B0604020202020204" pitchFamily="34" charset="0"/>
              <a:buChar char="•"/>
            </a:pPr>
            <a:r>
              <a:rPr lang="en-GB" dirty="0" smtClean="0"/>
              <a:t>Commercial network</a:t>
            </a:r>
          </a:p>
          <a:p>
            <a:pPr lvl="2">
              <a:buFont typeface="Arial" panose="020B0604020202020204" pitchFamily="34" charset="0"/>
              <a:buChar char="•"/>
            </a:pPr>
            <a:r>
              <a:rPr lang="en-GB" dirty="0" smtClean="0"/>
              <a:t>Public Safety network</a:t>
            </a:r>
            <a:endParaRPr lang="en-GB" dirty="0"/>
          </a:p>
          <a:p>
            <a:pPr lvl="1">
              <a:buFont typeface="Arial" panose="020B0604020202020204" pitchFamily="34" charset="0"/>
              <a:buChar char="•"/>
            </a:pPr>
            <a:r>
              <a:rPr lang="en-GB" dirty="0"/>
              <a:t>The risk is particularly high at the </a:t>
            </a:r>
            <a:r>
              <a:rPr lang="en-GB" u="heavy" dirty="0">
                <a:uFill>
                  <a:solidFill>
                    <a:srgbClr val="F37029"/>
                  </a:solidFill>
                </a:uFill>
              </a:rPr>
              <a:t>coverage edge</a:t>
            </a:r>
            <a:r>
              <a:rPr lang="en-GB" dirty="0"/>
              <a:t>, where there is no neighbour LTE cells to re-select. Examples of situation where the cell can be barred </a:t>
            </a:r>
            <a:r>
              <a:rPr lang="en-GB" dirty="0" smtClean="0"/>
              <a:t>for </a:t>
            </a:r>
            <a:r>
              <a:rPr lang="en-GB" dirty="0"/>
              <a:t>users close the edge:</a:t>
            </a:r>
          </a:p>
          <a:p>
            <a:pPr marL="520700" lvl="2" indent="-342900">
              <a:buFont typeface="+mj-lt"/>
              <a:buAutoNum type="arabicPeriod"/>
            </a:pPr>
            <a:r>
              <a:rPr lang="en-GB" dirty="0"/>
              <a:t>Returning into cell coverage after reaching the cell edge</a:t>
            </a:r>
          </a:p>
          <a:p>
            <a:pPr marL="520700" lvl="2" indent="-342900">
              <a:buFont typeface="+mj-lt"/>
              <a:buAutoNum type="arabicPeriod"/>
            </a:pPr>
            <a:r>
              <a:rPr lang="en-GB" dirty="0"/>
              <a:t>Shadowing inside the cell</a:t>
            </a:r>
          </a:p>
          <a:p>
            <a:pPr marL="520700" lvl="2" indent="-342900">
              <a:buFont typeface="+mj-lt"/>
              <a:buAutoNum type="arabicPeriod"/>
            </a:pPr>
            <a:r>
              <a:rPr lang="en-GB" dirty="0"/>
              <a:t>Any fast decrease of </a:t>
            </a:r>
            <a:r>
              <a:rPr lang="en-GB" dirty="0" smtClean="0"/>
              <a:t>propagation(in/out car, building…) </a:t>
            </a:r>
          </a:p>
          <a:p>
            <a:pPr lvl="1">
              <a:buFont typeface="Arial" panose="020B0604020202020204" pitchFamily="34" charset="0"/>
              <a:buChar char="•"/>
            </a:pPr>
            <a:r>
              <a:rPr lang="en-GB" dirty="0" smtClean="0"/>
              <a:t>The </a:t>
            </a:r>
            <a:r>
              <a:rPr lang="en-GB" dirty="0"/>
              <a:t>risk </a:t>
            </a:r>
            <a:r>
              <a:rPr lang="en-GB" dirty="0" smtClean="0"/>
              <a:t>can be reduced at in </a:t>
            </a:r>
            <a:r>
              <a:rPr lang="en-GB" u="heavy" dirty="0">
                <a:uFill>
                  <a:solidFill>
                    <a:srgbClr val="FFFF00"/>
                  </a:solidFill>
                </a:uFill>
              </a:rPr>
              <a:t>inter-cell border </a:t>
            </a:r>
            <a:r>
              <a:rPr lang="en-GB" dirty="0"/>
              <a:t>if the engineering of the network ensures sufficient overlap between neighbouring cells</a:t>
            </a:r>
          </a:p>
          <a:p>
            <a:pPr lvl="1">
              <a:buFont typeface="Arial" panose="020B0604020202020204" pitchFamily="34" charset="0"/>
              <a:buChar char="•"/>
            </a:pPr>
            <a:endParaRPr lang="en-GB" dirty="0"/>
          </a:p>
        </p:txBody>
      </p:sp>
      <p:sp>
        <p:nvSpPr>
          <p:cNvPr id="46" name="Forme libre 45"/>
          <p:cNvSpPr/>
          <p:nvPr/>
        </p:nvSpPr>
        <p:spPr bwMode="auto">
          <a:xfrm>
            <a:off x="8736229" y="4720269"/>
            <a:ext cx="1717588" cy="1902953"/>
          </a:xfrm>
          <a:custGeom>
            <a:avLst/>
            <a:gdLst>
              <a:gd name="connsiteX0" fmla="*/ 0 w 481913"/>
              <a:gd name="connsiteY0" fmla="*/ 0 h 1902941"/>
              <a:gd name="connsiteX1" fmla="*/ 481913 w 481913"/>
              <a:gd name="connsiteY1" fmla="*/ 926757 h 1902941"/>
              <a:gd name="connsiteX2" fmla="*/ 0 w 481913"/>
              <a:gd name="connsiteY2" fmla="*/ 1902941 h 1902941"/>
              <a:gd name="connsiteX0" fmla="*/ 0 w 481913"/>
              <a:gd name="connsiteY0" fmla="*/ 0 h 1902941"/>
              <a:gd name="connsiteX1" fmla="*/ 481913 w 481913"/>
              <a:gd name="connsiteY1" fmla="*/ 926757 h 1902941"/>
              <a:gd name="connsiteX2" fmla="*/ 247135 w 481913"/>
              <a:gd name="connsiteY2" fmla="*/ 1383969 h 1902941"/>
              <a:gd name="connsiteX3" fmla="*/ 0 w 481913"/>
              <a:gd name="connsiteY3" fmla="*/ 1902941 h 1902941"/>
              <a:gd name="connsiteX0" fmla="*/ 1248032 w 1729945"/>
              <a:gd name="connsiteY0" fmla="*/ 0 h 1952368"/>
              <a:gd name="connsiteX1" fmla="*/ 1729945 w 1729945"/>
              <a:gd name="connsiteY1" fmla="*/ 926757 h 1952368"/>
              <a:gd name="connsiteX2" fmla="*/ 1495167 w 1729945"/>
              <a:gd name="connsiteY2" fmla="*/ 1383969 h 1952368"/>
              <a:gd name="connsiteX3" fmla="*/ 0 w 1729945"/>
              <a:gd name="connsiteY3" fmla="*/ 1952368 h 1952368"/>
              <a:gd name="connsiteX0" fmla="*/ 1248032 w 1729945"/>
              <a:gd name="connsiteY0" fmla="*/ 0 h 1952368"/>
              <a:gd name="connsiteX1" fmla="*/ 1729945 w 1729945"/>
              <a:gd name="connsiteY1" fmla="*/ 926757 h 1952368"/>
              <a:gd name="connsiteX2" fmla="*/ 1235675 w 1729945"/>
              <a:gd name="connsiteY2" fmla="*/ 1902953 h 1952368"/>
              <a:gd name="connsiteX3" fmla="*/ 0 w 1729945"/>
              <a:gd name="connsiteY3" fmla="*/ 1952368 h 1952368"/>
              <a:gd name="connsiteX0" fmla="*/ 1235675 w 1717588"/>
              <a:gd name="connsiteY0" fmla="*/ 0 h 1902953"/>
              <a:gd name="connsiteX1" fmla="*/ 1717588 w 1717588"/>
              <a:gd name="connsiteY1" fmla="*/ 926757 h 1902953"/>
              <a:gd name="connsiteX2" fmla="*/ 1223318 w 1717588"/>
              <a:gd name="connsiteY2" fmla="*/ 1902953 h 1902953"/>
              <a:gd name="connsiteX3" fmla="*/ 0 w 1717588"/>
              <a:gd name="connsiteY3" fmla="*/ 1902941 h 1902953"/>
            </a:gdLst>
            <a:ahLst/>
            <a:cxnLst>
              <a:cxn ang="0">
                <a:pos x="connsiteX0" y="connsiteY0"/>
              </a:cxn>
              <a:cxn ang="0">
                <a:pos x="connsiteX1" y="connsiteY1"/>
              </a:cxn>
              <a:cxn ang="0">
                <a:pos x="connsiteX2" y="connsiteY2"/>
              </a:cxn>
              <a:cxn ang="0">
                <a:pos x="connsiteX3" y="connsiteY3"/>
              </a:cxn>
            </a:cxnLst>
            <a:rect l="l" t="t" r="r" b="b"/>
            <a:pathLst>
              <a:path w="1717588" h="1902953">
                <a:moveTo>
                  <a:pt x="1235675" y="0"/>
                </a:moveTo>
                <a:lnTo>
                  <a:pt x="1717588" y="926757"/>
                </a:lnTo>
                <a:lnTo>
                  <a:pt x="1223318" y="1902953"/>
                </a:lnTo>
                <a:lnTo>
                  <a:pt x="0" y="1902941"/>
                </a:lnTo>
              </a:path>
            </a:pathLst>
          </a:custGeom>
          <a:noFill/>
          <a:ln w="330200" cap="flat" cmpd="sng" algn="ctr">
            <a:solidFill>
              <a:srgbClr val="FFFF00">
                <a:alpha val="70000"/>
              </a:srgb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sp>
        <p:nvSpPr>
          <p:cNvPr id="3" name="Étoile à 8 branches 2"/>
          <p:cNvSpPr/>
          <p:nvPr/>
        </p:nvSpPr>
        <p:spPr bwMode="auto">
          <a:xfrm>
            <a:off x="7314190" y="1865859"/>
            <a:ext cx="456937" cy="356998"/>
          </a:xfrm>
          <a:prstGeom prst="star8">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r>
              <a:rPr kumimoji="0" lang="fr-FR" sz="1500" b="0" i="0" u="none" strike="noStrike" cap="none" normalizeH="0" baseline="0" dirty="0" smtClean="0">
                <a:ln>
                  <a:noFill/>
                </a:ln>
                <a:solidFill>
                  <a:schemeClr val="tx1"/>
                </a:solidFill>
                <a:effectLst/>
                <a:latin typeface="Arial" pitchFamily="34" charset="0"/>
                <a:cs typeface="Arial" pitchFamily="34" charset="0"/>
              </a:rPr>
              <a:t>1</a:t>
            </a:r>
          </a:p>
        </p:txBody>
      </p:sp>
      <p:sp>
        <p:nvSpPr>
          <p:cNvPr id="28" name="Étoile à 8 branches 27"/>
          <p:cNvSpPr/>
          <p:nvPr/>
        </p:nvSpPr>
        <p:spPr bwMode="auto">
          <a:xfrm>
            <a:off x="6990776" y="3424035"/>
            <a:ext cx="456937" cy="356998"/>
          </a:xfrm>
          <a:prstGeom prst="star8">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r>
              <a:rPr kumimoji="0" lang="fr-FR" sz="1500" b="0" i="0" u="none" strike="noStrike" cap="none" normalizeH="0" baseline="0" dirty="0" smtClean="0">
                <a:ln>
                  <a:noFill/>
                </a:ln>
                <a:solidFill>
                  <a:schemeClr val="tx1"/>
                </a:solidFill>
                <a:effectLst/>
                <a:latin typeface="Arial" pitchFamily="34" charset="0"/>
                <a:cs typeface="Arial" pitchFamily="34" charset="0"/>
              </a:rPr>
              <a:t>2</a:t>
            </a:r>
          </a:p>
        </p:txBody>
      </p:sp>
      <p:sp>
        <p:nvSpPr>
          <p:cNvPr id="31" name="Étoile à 8 branches 30"/>
          <p:cNvSpPr/>
          <p:nvPr/>
        </p:nvSpPr>
        <p:spPr bwMode="auto">
          <a:xfrm>
            <a:off x="7731090" y="4329506"/>
            <a:ext cx="456937" cy="356998"/>
          </a:xfrm>
          <a:prstGeom prst="star8">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r>
              <a:rPr kumimoji="0" lang="fr-FR" sz="1500" b="0" i="0" u="none" strike="noStrike" cap="none" normalizeH="0" baseline="0" dirty="0" smtClean="0">
                <a:ln>
                  <a:noFill/>
                </a:ln>
                <a:solidFill>
                  <a:schemeClr val="tx1"/>
                </a:solidFill>
                <a:effectLst/>
                <a:latin typeface="Arial" pitchFamily="34" charset="0"/>
                <a:cs typeface="Arial" pitchFamily="34" charset="0"/>
              </a:rPr>
              <a:t>3</a:t>
            </a:r>
          </a:p>
        </p:txBody>
      </p:sp>
    </p:spTree>
    <p:extLst>
      <p:ext uri="{BB962C8B-B14F-4D97-AF65-F5344CB8AC3E}">
        <p14:creationId xmlns:p14="http://schemas.microsoft.com/office/powerpoint/2010/main" val="16050653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Benefits of controlling the cell </a:t>
            </a:r>
            <a:r>
              <a:rPr lang="en-GB" dirty="0"/>
              <a:t>barring </a:t>
            </a:r>
            <a:r>
              <a:rPr lang="en-GB" dirty="0" smtClean="0"/>
              <a:t>duration</a:t>
            </a:r>
            <a:br>
              <a:rPr lang="en-GB" dirty="0" smtClean="0"/>
            </a:br>
            <a:r>
              <a:rPr lang="en-GB" dirty="0" smtClean="0"/>
              <a:t>for </a:t>
            </a:r>
            <a:r>
              <a:rPr lang="en-GB" dirty="0"/>
              <a:t>a commercial </a:t>
            </a:r>
            <a:r>
              <a:rPr lang="en-GB" dirty="0" smtClean="0"/>
              <a:t>LTE network</a:t>
            </a:r>
            <a:endParaRPr lang="en-GB" dirty="0"/>
          </a:p>
        </p:txBody>
      </p:sp>
      <p:sp>
        <p:nvSpPr>
          <p:cNvPr id="3" name="Espace réservé du contenu 2"/>
          <p:cNvSpPr>
            <a:spLocks noGrp="1"/>
          </p:cNvSpPr>
          <p:nvPr>
            <p:ph idx="1"/>
          </p:nvPr>
        </p:nvSpPr>
        <p:spPr/>
        <p:txBody>
          <a:bodyPr/>
          <a:lstStyle/>
          <a:p>
            <a:pPr marL="0"/>
            <a:r>
              <a:rPr lang="en-GB" dirty="0" smtClean="0"/>
              <a:t>For a commercial network, there are some fall-back mechanisms that makes the issue less visible:</a:t>
            </a:r>
          </a:p>
          <a:p>
            <a:pPr lvl="1">
              <a:buFont typeface="Arial" panose="020B0604020202020204" pitchFamily="34" charset="0"/>
              <a:buChar char="•"/>
            </a:pPr>
            <a:r>
              <a:rPr lang="en-GB" kern="1200" dirty="0" smtClean="0">
                <a:ea typeface="+mn-ea"/>
              </a:rPr>
              <a:t>High cell density with sufficient coverage overlap</a:t>
            </a:r>
          </a:p>
          <a:p>
            <a:pPr lvl="1">
              <a:buFont typeface="Arial" panose="020B0604020202020204" pitchFamily="34" charset="0"/>
              <a:buChar char="•"/>
            </a:pPr>
            <a:r>
              <a:rPr lang="en-GB" kern="1200" dirty="0" smtClean="0">
                <a:ea typeface="+mn-ea"/>
              </a:rPr>
              <a:t>Inter-frequency handover (if multiple frequency bands are supported)</a:t>
            </a:r>
          </a:p>
          <a:p>
            <a:pPr lvl="1">
              <a:buFont typeface="Arial" panose="020B0604020202020204" pitchFamily="34" charset="0"/>
              <a:buChar char="•"/>
            </a:pPr>
            <a:r>
              <a:rPr lang="en-GB" kern="1200" dirty="0" smtClean="0">
                <a:ea typeface="+mn-ea"/>
              </a:rPr>
              <a:t>Inter-RAT handover (if 2G/3G coverage is available)</a:t>
            </a:r>
          </a:p>
          <a:p>
            <a:endParaRPr lang="en-GB" dirty="0" smtClean="0"/>
          </a:p>
          <a:p>
            <a:r>
              <a:rPr lang="en-GB" dirty="0" smtClean="0"/>
              <a:t>However, it leads to sub-optimal network configuration:</a:t>
            </a:r>
          </a:p>
          <a:p>
            <a:pPr lvl="1">
              <a:buFont typeface="Arial" panose="020B0604020202020204" pitchFamily="34" charset="0"/>
              <a:buChar char="•"/>
            </a:pPr>
            <a:r>
              <a:rPr lang="en-GB" kern="1200" dirty="0" smtClean="0">
                <a:ea typeface="+mn-ea"/>
              </a:rPr>
              <a:t>Unexpected load of </a:t>
            </a:r>
            <a:r>
              <a:rPr lang="en-GB" kern="1200" dirty="0">
                <a:ea typeface="+mn-ea"/>
              </a:rPr>
              <a:t>t</a:t>
            </a:r>
            <a:r>
              <a:rPr lang="en-GB" kern="1200" dirty="0" smtClean="0">
                <a:ea typeface="+mn-ea"/>
              </a:rPr>
              <a:t>he 2G/3G cells</a:t>
            </a:r>
          </a:p>
          <a:p>
            <a:pPr lvl="1">
              <a:buFont typeface="Arial" panose="020B0604020202020204" pitchFamily="34" charset="0"/>
              <a:buChar char="•"/>
            </a:pPr>
            <a:r>
              <a:rPr lang="en-GB" kern="1200" dirty="0">
                <a:ea typeface="+mn-ea"/>
              </a:rPr>
              <a:t>Service unavailability in case there is no cell to reselect</a:t>
            </a:r>
          </a:p>
          <a:p>
            <a:pPr lvl="1">
              <a:buFont typeface="Arial" panose="020B0604020202020204" pitchFamily="34" charset="0"/>
              <a:buChar char="•"/>
            </a:pPr>
            <a:r>
              <a:rPr lang="en-GB" kern="1200" dirty="0" smtClean="0">
                <a:ea typeface="+mn-ea"/>
              </a:rPr>
              <a:t>Unexpected load of umbrella cell in hotspot scenario (cf. figure on the right side)</a:t>
            </a:r>
          </a:p>
          <a:p>
            <a:endParaRPr lang="en-GB" dirty="0" smtClean="0"/>
          </a:p>
          <a:p>
            <a:pPr marL="0" algn="ctr"/>
            <a:r>
              <a:rPr lang="en-GB" dirty="0" smtClean="0">
                <a:solidFill>
                  <a:schemeClr val="accent1">
                    <a:lumMod val="60000"/>
                    <a:lumOff val="40000"/>
                  </a:schemeClr>
                </a:solidFill>
              </a:rPr>
              <a:t>Reducing the cell barring duration for the cells at the edge of the coverage would prevent sub-optimal network configuration in commercial networks</a:t>
            </a:r>
            <a:endParaRPr lang="en-GB" dirty="0">
              <a:solidFill>
                <a:schemeClr val="accent1">
                  <a:lumMod val="60000"/>
                  <a:lumOff val="40000"/>
                </a:schemeClr>
              </a:solidFill>
            </a:endParaRPr>
          </a:p>
        </p:txBody>
      </p:sp>
      <p:sp>
        <p:nvSpPr>
          <p:cNvPr id="4" name="Espace réservé du contenu 3"/>
          <p:cNvSpPr>
            <a:spLocks noGrp="1"/>
          </p:cNvSpPr>
          <p:nvPr>
            <p:ph idx="13"/>
          </p:nvPr>
        </p:nvSpPr>
        <p:spPr/>
        <p:txBody>
          <a:bodyPr/>
          <a:lstStyle/>
          <a:p>
            <a:endParaRPr lang="fr-FR" dirty="0"/>
          </a:p>
        </p:txBody>
      </p:sp>
      <p:sp>
        <p:nvSpPr>
          <p:cNvPr id="5" name="Espace réservé de la date 4"/>
          <p:cNvSpPr>
            <a:spLocks noGrp="1"/>
          </p:cNvSpPr>
          <p:nvPr>
            <p:ph type="dt" sz="half" idx="14"/>
          </p:nvPr>
        </p:nvSpPr>
        <p:spPr/>
        <p:txBody>
          <a:bodyPr/>
          <a:lstStyle/>
          <a:p>
            <a:pPr>
              <a:defRPr/>
            </a:pPr>
            <a:fld id="{1064D361-49C0-4798-844C-D3C3B562B676}" type="datetime4">
              <a:rPr lang="en-GB" altLang="de-DE" smtClean="0"/>
              <a:t>09 May 2014</a:t>
            </a:fld>
            <a:endParaRPr lang="de-DE" altLang="de-DE" dirty="0"/>
          </a:p>
        </p:txBody>
      </p:sp>
      <p:sp>
        <p:nvSpPr>
          <p:cNvPr id="6" name="Espace réservé du pied de page 5"/>
          <p:cNvSpPr>
            <a:spLocks noGrp="1"/>
          </p:cNvSpPr>
          <p:nvPr>
            <p:ph type="ftr" sz="quarter" idx="15"/>
          </p:nvPr>
        </p:nvSpPr>
        <p:spPr/>
        <p:txBody>
          <a:bodyPr/>
          <a:lstStyle/>
          <a:p>
            <a:pPr>
              <a:defRPr/>
            </a:pPr>
            <a:r>
              <a:rPr lang="en-US" altLang="de-DE" smtClean="0"/>
              <a:t>Further investigations on cell barring due to reception failure of MIB or SIB1</a:t>
            </a:r>
            <a:endParaRPr lang="de-DE" altLang="de-DE"/>
          </a:p>
        </p:txBody>
      </p:sp>
      <p:sp>
        <p:nvSpPr>
          <p:cNvPr id="7" name="Espace réservé du numéro de diapositive 6"/>
          <p:cNvSpPr>
            <a:spLocks noGrp="1"/>
          </p:cNvSpPr>
          <p:nvPr>
            <p:ph type="sldNum" sz="quarter" idx="16"/>
          </p:nvPr>
        </p:nvSpPr>
        <p:spPr/>
        <p:txBody>
          <a:bodyPr/>
          <a:lstStyle/>
          <a:p>
            <a:pPr>
              <a:defRPr/>
            </a:pPr>
            <a:fld id="{F85EDD00-B23D-4ECF-9BA5-BD867F6BDBA2}" type="slidenum">
              <a:rPr lang="de-DE" altLang="de-DE" smtClean="0"/>
              <a:pPr>
                <a:defRPr/>
              </a:pPr>
              <a:t>11</a:t>
            </a:fld>
            <a:endParaRPr lang="de-DE" altLang="de-DE"/>
          </a:p>
        </p:txBody>
      </p:sp>
      <p:sp>
        <p:nvSpPr>
          <p:cNvPr id="9" name="Hexagone 8"/>
          <p:cNvSpPr/>
          <p:nvPr/>
        </p:nvSpPr>
        <p:spPr bwMode="auto">
          <a:xfrm>
            <a:off x="5961734" y="2473461"/>
            <a:ext cx="3768810" cy="3954162"/>
          </a:xfrm>
          <a:prstGeom prst="hexagon">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scene3d>
            <a:camera prst="isometricTopUp"/>
            <a:lightRig rig="threePt" dir="t"/>
          </a:scene3d>
          <a:extLst/>
        </p:spPr>
        <p:txBody>
          <a:bodyPr vert="horz" wrap="square" lIns="91440" tIns="45720" rIns="91440" bIns="45720" numCol="1" rtlCol="0" anchor="t" anchorCtr="0" compatLnSpc="1">
            <a:prstTxWarp prst="textNoShape">
              <a:avLst/>
            </a:prstTxWarp>
          </a:bodyPr>
          <a:lstStyle/>
          <a:p>
            <a:pPr marL="0" marR="0" indent="0" defTabSz="1042988" rtl="0" eaLnBrk="1" fontAlgn="base" latinLnBrk="0" hangingPunct="1">
              <a:lnSpc>
                <a:spcPct val="115000"/>
              </a:lnSpc>
              <a:spcBef>
                <a:spcPct val="0"/>
              </a:spcBef>
              <a:spcAft>
                <a:spcPct val="0"/>
              </a:spcAft>
              <a:buClrTx/>
              <a:buSzTx/>
              <a:buFontTx/>
              <a:buNone/>
              <a:tabLst/>
            </a:pPr>
            <a:r>
              <a:rPr kumimoji="0" lang="fr-FR" sz="1500" b="0" i="0" u="none" strike="noStrike" cap="none" normalizeH="0" baseline="0" dirty="0" err="1" smtClean="0">
                <a:ln>
                  <a:noFill/>
                </a:ln>
                <a:solidFill>
                  <a:schemeClr val="tx1"/>
                </a:solidFill>
                <a:effectLst/>
                <a:latin typeface="Arial" pitchFamily="34" charset="0"/>
                <a:cs typeface="Arial" pitchFamily="34" charset="0"/>
              </a:rPr>
              <a:t>Umbrella</a:t>
            </a:r>
            <a:r>
              <a:rPr kumimoji="0" lang="fr-FR" sz="1500" b="0" i="0" u="none" strike="noStrike" cap="none" normalizeH="0" baseline="0" dirty="0" smtClean="0">
                <a:ln>
                  <a:noFill/>
                </a:ln>
                <a:solidFill>
                  <a:schemeClr val="tx1"/>
                </a:solidFill>
                <a:effectLst/>
                <a:latin typeface="Arial" pitchFamily="34" charset="0"/>
                <a:cs typeface="Arial" pitchFamily="34" charset="0"/>
              </a:rPr>
              <a:t> </a:t>
            </a:r>
            <a:r>
              <a:rPr kumimoji="0" lang="fr-FR" sz="1500" b="0" i="0" u="none" strike="noStrike" cap="none" normalizeH="0" baseline="0" dirty="0" err="1" smtClean="0">
                <a:ln>
                  <a:noFill/>
                </a:ln>
                <a:solidFill>
                  <a:schemeClr val="tx1"/>
                </a:solidFill>
                <a:effectLst/>
                <a:latin typeface="Arial" pitchFamily="34" charset="0"/>
                <a:cs typeface="Arial" pitchFamily="34" charset="0"/>
              </a:rPr>
              <a:t>cell</a:t>
            </a:r>
            <a:endParaRPr kumimoji="0" lang="fr-FR" sz="15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14" name="Groupe 13"/>
          <p:cNvGrpSpPr/>
          <p:nvPr/>
        </p:nvGrpSpPr>
        <p:grpSpPr>
          <a:xfrm rot="10800000">
            <a:off x="7098799" y="3938906"/>
            <a:ext cx="2130629" cy="1532245"/>
            <a:chOff x="2799721" y="3076831"/>
            <a:chExt cx="2130629" cy="1532245"/>
          </a:xfrm>
        </p:grpSpPr>
        <p:sp>
          <p:nvSpPr>
            <p:cNvPr id="15" name="Hexagone 14"/>
            <p:cNvSpPr/>
            <p:nvPr/>
          </p:nvSpPr>
          <p:spPr bwMode="auto">
            <a:xfrm flipH="1" flipV="1">
              <a:off x="3101543" y="3076831"/>
              <a:ext cx="1142999" cy="963827"/>
            </a:xfrm>
            <a:prstGeom prst="hexagon">
              <a:avLst/>
            </a:prstGeom>
            <a:solidFill>
              <a:schemeClr val="bg1"/>
            </a:solidFill>
            <a:ln w="9525" cap="flat" cmpd="sng" algn="ctr">
              <a:solidFill>
                <a:schemeClr val="tx1"/>
              </a:solidFill>
              <a:prstDash val="solid"/>
              <a:round/>
              <a:headEnd type="none" w="med" len="med"/>
              <a:tailEnd type="none" w="med" len="med"/>
            </a:ln>
            <a:effectLst/>
            <a:scene3d>
              <a:camera prst="isometricTopUp"/>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200" b="0" i="0" u="none" strike="noStrike" cap="none" normalizeH="0" baseline="0" smtClean="0">
                <a:ln>
                  <a:noFill/>
                </a:ln>
                <a:solidFill>
                  <a:schemeClr val="tx1"/>
                </a:solidFill>
                <a:effectLst/>
                <a:latin typeface="Arial" pitchFamily="34" charset="0"/>
                <a:cs typeface="Arial" pitchFamily="34" charset="0"/>
              </a:endParaRPr>
            </a:p>
          </p:txBody>
        </p:sp>
        <p:sp>
          <p:nvSpPr>
            <p:cNvPr id="16" name="Hexagone 15"/>
            <p:cNvSpPr/>
            <p:nvPr/>
          </p:nvSpPr>
          <p:spPr bwMode="auto">
            <a:xfrm flipH="1" flipV="1">
              <a:off x="2799721" y="3645249"/>
              <a:ext cx="1142999" cy="963827"/>
            </a:xfrm>
            <a:prstGeom prst="hexagon">
              <a:avLst/>
            </a:prstGeom>
            <a:solidFill>
              <a:schemeClr val="bg1"/>
            </a:solidFill>
            <a:ln w="9525" cap="flat" cmpd="sng" algn="ctr">
              <a:solidFill>
                <a:schemeClr val="tx1"/>
              </a:solidFill>
              <a:prstDash val="solid"/>
              <a:round/>
              <a:headEnd type="none" w="med" len="med"/>
              <a:tailEnd type="none" w="med" len="med"/>
            </a:ln>
            <a:effectLst/>
            <a:scene3d>
              <a:camera prst="isometricTopUp"/>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200" b="0" i="0" u="none" strike="noStrike" cap="none" normalizeH="0" baseline="0" smtClean="0">
                <a:ln>
                  <a:noFill/>
                </a:ln>
                <a:solidFill>
                  <a:schemeClr val="tx1"/>
                </a:solidFill>
                <a:effectLst/>
                <a:latin typeface="Arial" pitchFamily="34" charset="0"/>
                <a:cs typeface="Arial" pitchFamily="34" charset="0"/>
              </a:endParaRPr>
            </a:p>
          </p:txBody>
        </p:sp>
        <p:sp>
          <p:nvSpPr>
            <p:cNvPr id="17" name="Hexagone 16"/>
            <p:cNvSpPr/>
            <p:nvPr/>
          </p:nvSpPr>
          <p:spPr bwMode="auto">
            <a:xfrm flipH="1" flipV="1">
              <a:off x="3787351" y="3472251"/>
              <a:ext cx="1142999" cy="963827"/>
            </a:xfrm>
            <a:prstGeom prst="hexagon">
              <a:avLst/>
            </a:prstGeom>
            <a:solidFill>
              <a:schemeClr val="bg1"/>
            </a:solidFill>
            <a:ln w="9525" cap="flat" cmpd="sng" algn="ctr">
              <a:solidFill>
                <a:schemeClr val="tx1"/>
              </a:solidFill>
              <a:prstDash val="solid"/>
              <a:round/>
              <a:headEnd type="none" w="med" len="med"/>
              <a:tailEnd type="none" w="med" len="med"/>
            </a:ln>
            <a:effectLst/>
            <a:scene3d>
              <a:camera prst="isometricTopUp"/>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r>
                <a:rPr lang="fr-FR" sz="1200" dirty="0" err="1" smtClean="0"/>
                <a:t>Hotspot</a:t>
              </a:r>
              <a:endParaRPr lang="fr-FR" sz="1200" dirty="0" smtClean="0"/>
            </a:p>
          </p:txBody>
        </p:sp>
      </p:grpSp>
      <p:sp>
        <p:nvSpPr>
          <p:cNvPr id="8" name="Forme libre 7"/>
          <p:cNvSpPr/>
          <p:nvPr/>
        </p:nvSpPr>
        <p:spPr bwMode="auto">
          <a:xfrm>
            <a:off x="7042822" y="4037947"/>
            <a:ext cx="2217181" cy="1331723"/>
          </a:xfrm>
          <a:custGeom>
            <a:avLst/>
            <a:gdLst>
              <a:gd name="connsiteX0" fmla="*/ 0 w 2120630"/>
              <a:gd name="connsiteY0" fmla="*/ 418289 h 1225685"/>
              <a:gd name="connsiteX1" fmla="*/ 447473 w 2120630"/>
              <a:gd name="connsiteY1" fmla="*/ 155642 h 1225685"/>
              <a:gd name="connsiteX2" fmla="*/ 972766 w 2120630"/>
              <a:gd name="connsiteY2" fmla="*/ 262646 h 1225685"/>
              <a:gd name="connsiteX3" fmla="*/ 1449422 w 2120630"/>
              <a:gd name="connsiteY3" fmla="*/ 0 h 1225685"/>
              <a:gd name="connsiteX4" fmla="*/ 1955260 w 2120630"/>
              <a:gd name="connsiteY4" fmla="*/ 87549 h 1225685"/>
              <a:gd name="connsiteX5" fmla="*/ 2120630 w 2120630"/>
              <a:gd name="connsiteY5" fmla="*/ 389106 h 1225685"/>
              <a:gd name="connsiteX6" fmla="*/ 1663430 w 2120630"/>
              <a:gd name="connsiteY6" fmla="*/ 661481 h 1225685"/>
              <a:gd name="connsiteX7" fmla="*/ 1838528 w 2120630"/>
              <a:gd name="connsiteY7" fmla="*/ 953310 h 1225685"/>
              <a:gd name="connsiteX8" fmla="*/ 1361873 w 2120630"/>
              <a:gd name="connsiteY8" fmla="*/ 1225685 h 1225685"/>
              <a:gd name="connsiteX9" fmla="*/ 846307 w 2120630"/>
              <a:gd name="connsiteY9" fmla="*/ 1138136 h 1225685"/>
              <a:gd name="connsiteX10" fmla="*/ 680937 w 2120630"/>
              <a:gd name="connsiteY10" fmla="*/ 826851 h 1225685"/>
              <a:gd name="connsiteX11" fmla="*/ 175098 w 2120630"/>
              <a:gd name="connsiteY11" fmla="*/ 739302 h 1225685"/>
              <a:gd name="connsiteX12" fmla="*/ 0 w 2120630"/>
              <a:gd name="connsiteY12" fmla="*/ 418289 h 1225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0630" h="1225685">
                <a:moveTo>
                  <a:pt x="0" y="418289"/>
                </a:moveTo>
                <a:lnTo>
                  <a:pt x="447473" y="155642"/>
                </a:lnTo>
                <a:lnTo>
                  <a:pt x="972766" y="262646"/>
                </a:lnTo>
                <a:lnTo>
                  <a:pt x="1449422" y="0"/>
                </a:lnTo>
                <a:lnTo>
                  <a:pt x="1955260" y="87549"/>
                </a:lnTo>
                <a:lnTo>
                  <a:pt x="2120630" y="389106"/>
                </a:lnTo>
                <a:lnTo>
                  <a:pt x="1663430" y="661481"/>
                </a:lnTo>
                <a:lnTo>
                  <a:pt x="1838528" y="953310"/>
                </a:lnTo>
                <a:lnTo>
                  <a:pt x="1361873" y="1225685"/>
                </a:lnTo>
                <a:lnTo>
                  <a:pt x="846307" y="1138136"/>
                </a:lnTo>
                <a:lnTo>
                  <a:pt x="680937" y="826851"/>
                </a:lnTo>
                <a:lnTo>
                  <a:pt x="175098" y="739302"/>
                </a:lnTo>
                <a:lnTo>
                  <a:pt x="0" y="418289"/>
                </a:lnTo>
                <a:close/>
              </a:path>
            </a:pathLst>
          </a:custGeom>
          <a:noFill/>
          <a:ln w="203200" cap="flat" cmpd="sng" algn="ctr">
            <a:solidFill>
              <a:srgbClr val="F37029">
                <a:alpha val="69000"/>
              </a:srgb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grpSp>
        <p:nvGrpSpPr>
          <p:cNvPr id="11" name="Groupe 10"/>
          <p:cNvGrpSpPr/>
          <p:nvPr/>
        </p:nvGrpSpPr>
        <p:grpSpPr>
          <a:xfrm>
            <a:off x="8267161" y="4080227"/>
            <a:ext cx="781533" cy="476655"/>
            <a:chOff x="7574573" y="5749140"/>
            <a:chExt cx="781533" cy="476655"/>
          </a:xfrm>
        </p:grpSpPr>
        <p:sp>
          <p:nvSpPr>
            <p:cNvPr id="20" name="Forme libre 19"/>
            <p:cNvSpPr/>
            <p:nvPr/>
          </p:nvSpPr>
          <p:spPr bwMode="auto">
            <a:xfrm>
              <a:off x="7918361" y="5873101"/>
              <a:ext cx="437745" cy="252919"/>
            </a:xfrm>
            <a:custGeom>
              <a:avLst/>
              <a:gdLst>
                <a:gd name="connsiteX0" fmla="*/ 340468 w 781557"/>
                <a:gd name="connsiteY0" fmla="*/ 380011 h 632930"/>
                <a:gd name="connsiteX1" fmla="*/ 778213 w 781557"/>
                <a:gd name="connsiteY1" fmla="*/ 127092 h 632930"/>
                <a:gd name="connsiteX2" fmla="*/ 525293 w 781557"/>
                <a:gd name="connsiteY2" fmla="*/ 632 h 632930"/>
                <a:gd name="connsiteX3" fmla="*/ 214008 w 781557"/>
                <a:gd name="connsiteY3" fmla="*/ 175730 h 632930"/>
                <a:gd name="connsiteX4" fmla="*/ 0 w 781557"/>
                <a:gd name="connsiteY4" fmla="*/ 632930 h 632930"/>
                <a:gd name="connsiteX0" fmla="*/ 340468 w 781557"/>
                <a:gd name="connsiteY0" fmla="*/ 380011 h 477287"/>
                <a:gd name="connsiteX1" fmla="*/ 778213 w 781557"/>
                <a:gd name="connsiteY1" fmla="*/ 127092 h 477287"/>
                <a:gd name="connsiteX2" fmla="*/ 525293 w 781557"/>
                <a:gd name="connsiteY2" fmla="*/ 632 h 477287"/>
                <a:gd name="connsiteX3" fmla="*/ 214008 w 781557"/>
                <a:gd name="connsiteY3" fmla="*/ 175730 h 477287"/>
                <a:gd name="connsiteX4" fmla="*/ 0 w 781557"/>
                <a:gd name="connsiteY4" fmla="*/ 477287 h 477287"/>
                <a:gd name="connsiteX0" fmla="*/ 340468 w 781533"/>
                <a:gd name="connsiteY0" fmla="*/ 379379 h 476655"/>
                <a:gd name="connsiteX1" fmla="*/ 778213 w 781533"/>
                <a:gd name="connsiteY1" fmla="*/ 126460 h 476655"/>
                <a:gd name="connsiteX2" fmla="*/ 525293 w 781533"/>
                <a:gd name="connsiteY2" fmla="*/ 0 h 476655"/>
                <a:gd name="connsiteX3" fmla="*/ 223736 w 781533"/>
                <a:gd name="connsiteY3" fmla="*/ 126459 h 476655"/>
                <a:gd name="connsiteX4" fmla="*/ 0 w 781533"/>
                <a:gd name="connsiteY4" fmla="*/ 476655 h 476655"/>
                <a:gd name="connsiteX0" fmla="*/ 116732 w 557797"/>
                <a:gd name="connsiteY0" fmla="*/ 379379 h 379379"/>
                <a:gd name="connsiteX1" fmla="*/ 554477 w 557797"/>
                <a:gd name="connsiteY1" fmla="*/ 126460 h 379379"/>
                <a:gd name="connsiteX2" fmla="*/ 301557 w 557797"/>
                <a:gd name="connsiteY2" fmla="*/ 0 h 379379"/>
                <a:gd name="connsiteX3" fmla="*/ 0 w 557797"/>
                <a:gd name="connsiteY3" fmla="*/ 126459 h 379379"/>
                <a:gd name="connsiteX0" fmla="*/ 0 w 441065"/>
                <a:gd name="connsiteY0" fmla="*/ 379379 h 379379"/>
                <a:gd name="connsiteX1" fmla="*/ 437745 w 441065"/>
                <a:gd name="connsiteY1" fmla="*/ 126460 h 379379"/>
                <a:gd name="connsiteX2" fmla="*/ 184825 w 441065"/>
                <a:gd name="connsiteY2" fmla="*/ 0 h 379379"/>
                <a:gd name="connsiteX0" fmla="*/ 0 w 437745"/>
                <a:gd name="connsiteY0" fmla="*/ 252919 h 252919"/>
                <a:gd name="connsiteX1" fmla="*/ 437745 w 437745"/>
                <a:gd name="connsiteY1" fmla="*/ 0 h 252919"/>
              </a:gdLst>
              <a:ahLst/>
              <a:cxnLst>
                <a:cxn ang="0">
                  <a:pos x="connsiteX0" y="connsiteY0"/>
                </a:cxn>
                <a:cxn ang="0">
                  <a:pos x="connsiteX1" y="connsiteY1"/>
                </a:cxn>
              </a:cxnLst>
              <a:rect l="l" t="t" r="r" b="b"/>
              <a:pathLst>
                <a:path w="437745" h="252919">
                  <a:moveTo>
                    <a:pt x="0" y="252919"/>
                  </a:moveTo>
                  <a:cubicBezTo>
                    <a:pt x="203470" y="158074"/>
                    <a:pt x="406941" y="63230"/>
                    <a:pt x="437745" y="0"/>
                  </a:cubicBezTo>
                </a:path>
              </a:pathLst>
            </a:custGeom>
            <a:noFill/>
            <a:ln w="50800" cap="flat" cmpd="dbl" algn="ctr">
              <a:solidFill>
                <a:srgbClr val="92D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sp>
          <p:nvSpPr>
            <p:cNvPr id="22" name="Forme libre 21"/>
            <p:cNvSpPr/>
            <p:nvPr/>
          </p:nvSpPr>
          <p:spPr bwMode="auto">
            <a:xfrm>
              <a:off x="7574573" y="5749140"/>
              <a:ext cx="781533" cy="476655"/>
            </a:xfrm>
            <a:custGeom>
              <a:avLst/>
              <a:gdLst>
                <a:gd name="connsiteX0" fmla="*/ 340468 w 781557"/>
                <a:gd name="connsiteY0" fmla="*/ 380011 h 632930"/>
                <a:gd name="connsiteX1" fmla="*/ 778213 w 781557"/>
                <a:gd name="connsiteY1" fmla="*/ 127092 h 632930"/>
                <a:gd name="connsiteX2" fmla="*/ 525293 w 781557"/>
                <a:gd name="connsiteY2" fmla="*/ 632 h 632930"/>
                <a:gd name="connsiteX3" fmla="*/ 214008 w 781557"/>
                <a:gd name="connsiteY3" fmla="*/ 175730 h 632930"/>
                <a:gd name="connsiteX4" fmla="*/ 0 w 781557"/>
                <a:gd name="connsiteY4" fmla="*/ 632930 h 632930"/>
                <a:gd name="connsiteX0" fmla="*/ 340468 w 781557"/>
                <a:gd name="connsiteY0" fmla="*/ 380011 h 477287"/>
                <a:gd name="connsiteX1" fmla="*/ 778213 w 781557"/>
                <a:gd name="connsiteY1" fmla="*/ 127092 h 477287"/>
                <a:gd name="connsiteX2" fmla="*/ 525293 w 781557"/>
                <a:gd name="connsiteY2" fmla="*/ 632 h 477287"/>
                <a:gd name="connsiteX3" fmla="*/ 214008 w 781557"/>
                <a:gd name="connsiteY3" fmla="*/ 175730 h 477287"/>
                <a:gd name="connsiteX4" fmla="*/ 0 w 781557"/>
                <a:gd name="connsiteY4" fmla="*/ 477287 h 477287"/>
                <a:gd name="connsiteX0" fmla="*/ 340468 w 781533"/>
                <a:gd name="connsiteY0" fmla="*/ 379379 h 476655"/>
                <a:gd name="connsiteX1" fmla="*/ 778213 w 781533"/>
                <a:gd name="connsiteY1" fmla="*/ 126460 h 476655"/>
                <a:gd name="connsiteX2" fmla="*/ 525293 w 781533"/>
                <a:gd name="connsiteY2" fmla="*/ 0 h 476655"/>
                <a:gd name="connsiteX3" fmla="*/ 223736 w 781533"/>
                <a:gd name="connsiteY3" fmla="*/ 126459 h 476655"/>
                <a:gd name="connsiteX4" fmla="*/ 0 w 781533"/>
                <a:gd name="connsiteY4" fmla="*/ 476655 h 476655"/>
                <a:gd name="connsiteX0" fmla="*/ 778213 w 781533"/>
                <a:gd name="connsiteY0" fmla="*/ 126460 h 476655"/>
                <a:gd name="connsiteX1" fmla="*/ 525293 w 781533"/>
                <a:gd name="connsiteY1" fmla="*/ 0 h 476655"/>
                <a:gd name="connsiteX2" fmla="*/ 223736 w 781533"/>
                <a:gd name="connsiteY2" fmla="*/ 126459 h 476655"/>
                <a:gd name="connsiteX3" fmla="*/ 0 w 781533"/>
                <a:gd name="connsiteY3" fmla="*/ 476655 h 476655"/>
              </a:gdLst>
              <a:ahLst/>
              <a:cxnLst>
                <a:cxn ang="0">
                  <a:pos x="connsiteX0" y="connsiteY0"/>
                </a:cxn>
                <a:cxn ang="0">
                  <a:pos x="connsiteX1" y="connsiteY1"/>
                </a:cxn>
                <a:cxn ang="0">
                  <a:pos x="connsiteX2" y="connsiteY2"/>
                </a:cxn>
                <a:cxn ang="0">
                  <a:pos x="connsiteX3" y="connsiteY3"/>
                </a:cxn>
              </a:cxnLst>
              <a:rect l="l" t="t" r="r" b="b"/>
              <a:pathLst>
                <a:path w="781533" h="476655">
                  <a:moveTo>
                    <a:pt x="778213" y="126460"/>
                  </a:moveTo>
                  <a:cubicBezTo>
                    <a:pt x="809017" y="63230"/>
                    <a:pt x="617706" y="0"/>
                    <a:pt x="525293" y="0"/>
                  </a:cubicBezTo>
                  <a:cubicBezTo>
                    <a:pt x="432880" y="0"/>
                    <a:pt x="311285" y="47017"/>
                    <a:pt x="223736" y="126459"/>
                  </a:cubicBezTo>
                  <a:cubicBezTo>
                    <a:pt x="136187" y="205902"/>
                    <a:pt x="63229" y="300746"/>
                    <a:pt x="0" y="476655"/>
                  </a:cubicBezTo>
                </a:path>
              </a:pathLst>
            </a:custGeom>
            <a:noFill/>
            <a:ln w="50800" cap="flat" cmpd="dbl" algn="ctr">
              <a:solidFill>
                <a:srgbClr val="FF0000"/>
              </a:solidFill>
              <a:prstDash val="solid"/>
              <a:round/>
              <a:headEnd type="none" w="med" len="med"/>
              <a:tailEnd type="stealth"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fr-FR" sz="1500" b="0" i="0" u="none" strike="noStrike" cap="none" normalizeH="0" baseline="0" smtClean="0">
                <a:ln>
                  <a:noFill/>
                </a:ln>
                <a:solidFill>
                  <a:schemeClr val="tx1"/>
                </a:solidFill>
                <a:effectLst/>
                <a:latin typeface="Arial" pitchFamily="34" charset="0"/>
                <a:cs typeface="Arial" pitchFamily="34" charset="0"/>
              </a:endParaRPr>
            </a:p>
          </p:txBody>
        </p:sp>
      </p:grpSp>
      <p:sp>
        <p:nvSpPr>
          <p:cNvPr id="13" name="Légende encadrée 3 12"/>
          <p:cNvSpPr/>
          <p:nvPr/>
        </p:nvSpPr>
        <p:spPr bwMode="auto">
          <a:xfrm flipH="1">
            <a:off x="7846137" y="2402732"/>
            <a:ext cx="1820769" cy="768483"/>
          </a:xfrm>
          <a:prstGeom prst="borderCallout3">
            <a:avLst>
              <a:gd name="adj1" fmla="val 18750"/>
              <a:gd name="adj2" fmla="val -8333"/>
              <a:gd name="adj3" fmla="val 18750"/>
              <a:gd name="adj4" fmla="val -16667"/>
              <a:gd name="adj5" fmla="val 100000"/>
              <a:gd name="adj6" fmla="val -16667"/>
              <a:gd name="adj7" fmla="val 230546"/>
              <a:gd name="adj8" fmla="val 35256"/>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r>
              <a:rPr lang="en-GB" sz="1100" dirty="0" smtClean="0"/>
              <a:t>UE leaves the hotspot coverage and the small cell is considered as barred</a:t>
            </a:r>
            <a:endParaRPr kumimoji="0" lang="en-GB" sz="1100" b="0" i="0" u="none" strike="noStrike" cap="none" normalizeH="0" baseline="0" dirty="0" smtClean="0">
              <a:ln>
                <a:noFill/>
              </a:ln>
              <a:solidFill>
                <a:schemeClr val="tx1"/>
              </a:solidFill>
              <a:effectLst/>
            </a:endParaRPr>
          </a:p>
        </p:txBody>
      </p:sp>
      <p:sp>
        <p:nvSpPr>
          <p:cNvPr id="24" name="Légende encadrée 2 23"/>
          <p:cNvSpPr/>
          <p:nvPr/>
        </p:nvSpPr>
        <p:spPr bwMode="auto">
          <a:xfrm flipH="1">
            <a:off x="5746624" y="5500335"/>
            <a:ext cx="2037983" cy="997741"/>
          </a:xfrm>
          <a:prstGeom prst="borderCallout2">
            <a:avLst>
              <a:gd name="adj1" fmla="val 18750"/>
              <a:gd name="adj2" fmla="val -8333"/>
              <a:gd name="adj3" fmla="val 18750"/>
              <a:gd name="adj4" fmla="val -16667"/>
              <a:gd name="adj5" fmla="val -107112"/>
              <a:gd name="adj6" fmla="val -28146"/>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r>
              <a:rPr kumimoji="0" lang="en-GB" sz="1050" b="0" i="0" u="none" strike="noStrike" cap="none" normalizeH="0" baseline="0" dirty="0" smtClean="0">
                <a:ln>
                  <a:noFill/>
                </a:ln>
                <a:solidFill>
                  <a:schemeClr val="tx1"/>
                </a:solidFill>
                <a:effectLst/>
              </a:rPr>
              <a:t>Although the UE is back in </a:t>
            </a:r>
            <a:r>
              <a:rPr kumimoji="0" lang="en-GB" sz="1100" b="0" i="0" u="none" strike="noStrike" cap="none" normalizeH="0" baseline="0" dirty="0" smtClean="0">
                <a:ln>
                  <a:noFill/>
                </a:ln>
                <a:solidFill>
                  <a:schemeClr val="tx1"/>
                </a:solidFill>
                <a:effectLst/>
              </a:rPr>
              <a:t>hotspot</a:t>
            </a:r>
            <a:r>
              <a:rPr kumimoji="0" lang="en-GB" sz="1050" b="0" i="0" u="none" strike="noStrike" cap="none" normalizeH="0" baseline="0" dirty="0" smtClean="0">
                <a:ln>
                  <a:noFill/>
                </a:ln>
                <a:solidFill>
                  <a:schemeClr val="tx1"/>
                </a:solidFill>
                <a:effectLst/>
              </a:rPr>
              <a:t> coverage</a:t>
            </a:r>
            <a:r>
              <a:rPr kumimoji="0" lang="en-GB" sz="1050" b="0" i="0" u="none" strike="noStrike" cap="none" normalizeH="0" dirty="0" smtClean="0">
                <a:ln>
                  <a:noFill/>
                </a:ln>
                <a:solidFill>
                  <a:schemeClr val="tx1"/>
                </a:solidFill>
                <a:effectLst/>
              </a:rPr>
              <a:t>, it</a:t>
            </a:r>
            <a:r>
              <a:rPr lang="en-GB" sz="1050" dirty="0" smtClean="0"/>
              <a:t> is unable to re-connect to the small cell and</a:t>
            </a:r>
            <a:r>
              <a:rPr kumimoji="0" lang="en-GB" sz="1050" b="0" i="0" u="none" strike="noStrike" cap="none" normalizeH="0" dirty="0" smtClean="0">
                <a:ln>
                  <a:noFill/>
                </a:ln>
                <a:solidFill>
                  <a:schemeClr val="tx1"/>
                </a:solidFill>
                <a:effectLst/>
              </a:rPr>
              <a:t> remains connected for 5 minutes to the umbrella cell.</a:t>
            </a:r>
            <a:endParaRPr kumimoji="0" lang="en-GB" sz="105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20376326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338" y="672086"/>
            <a:ext cx="9864725" cy="971550"/>
          </a:xfrm>
        </p:spPr>
        <p:txBody>
          <a:bodyPr/>
          <a:lstStyle/>
          <a:p>
            <a:r>
              <a:rPr lang="en-GB" dirty="0" smtClean="0"/>
              <a:t>Benefits of controlling the cell </a:t>
            </a:r>
            <a:r>
              <a:rPr lang="en-GB" dirty="0"/>
              <a:t>barring </a:t>
            </a:r>
            <a:r>
              <a:rPr lang="en-GB" dirty="0" smtClean="0"/>
              <a:t>duration</a:t>
            </a:r>
            <a:br>
              <a:rPr lang="en-GB" dirty="0" smtClean="0"/>
            </a:br>
            <a:r>
              <a:rPr lang="en-GB" dirty="0" smtClean="0"/>
              <a:t>for </a:t>
            </a:r>
            <a:r>
              <a:rPr lang="en-GB" dirty="0"/>
              <a:t>a </a:t>
            </a:r>
            <a:r>
              <a:rPr lang="en-GB" dirty="0" smtClean="0"/>
              <a:t>Public Safety LTE network</a:t>
            </a:r>
            <a:endParaRPr lang="en-GB" dirty="0"/>
          </a:p>
        </p:txBody>
      </p:sp>
      <p:sp>
        <p:nvSpPr>
          <p:cNvPr id="3" name="Espace réservé du contenu 2"/>
          <p:cNvSpPr>
            <a:spLocks noGrp="1"/>
          </p:cNvSpPr>
          <p:nvPr>
            <p:ph idx="1"/>
          </p:nvPr>
        </p:nvSpPr>
        <p:spPr>
          <a:xfrm>
            <a:off x="414338" y="1750979"/>
            <a:ext cx="4752342" cy="5398851"/>
          </a:xfrm>
        </p:spPr>
        <p:txBody>
          <a:bodyPr/>
          <a:lstStyle/>
          <a:p>
            <a:pPr marL="0"/>
            <a:r>
              <a:rPr lang="en-GB" dirty="0" smtClean="0"/>
              <a:t>For a public safety network that is deployed after a major disaster (e.g. hurricane Katerina), the fall-back mechanisms that exists for commercial networks </a:t>
            </a:r>
            <a:r>
              <a:rPr lang="en-GB" u="sng" dirty="0" smtClean="0"/>
              <a:t>are not available</a:t>
            </a:r>
            <a:r>
              <a:rPr lang="en-GB" dirty="0" smtClean="0"/>
              <a:t>:</a:t>
            </a:r>
          </a:p>
          <a:p>
            <a:pPr lvl="1">
              <a:buFont typeface="Arial" panose="020B0604020202020204" pitchFamily="34" charset="0"/>
              <a:buChar char="•"/>
            </a:pPr>
            <a:r>
              <a:rPr lang="en-GB" kern="1200" dirty="0" smtClean="0">
                <a:ea typeface="+mn-ea"/>
              </a:rPr>
              <a:t>Accurate cell planning to control the cell overlaps cannot be done in an emergency situation where the eNodeB possible locations are limited</a:t>
            </a:r>
          </a:p>
          <a:p>
            <a:pPr lvl="1">
              <a:buFont typeface="Arial" panose="020B0604020202020204" pitchFamily="34" charset="0"/>
              <a:buChar char="•"/>
            </a:pPr>
            <a:r>
              <a:rPr lang="en-GB" kern="1200" dirty="0" smtClean="0">
                <a:ea typeface="+mn-ea"/>
              </a:rPr>
              <a:t>Any types of handover (inter-frequency, inter-RAT…) are not possible since the deployable network is the only one available for the first hours/days.</a:t>
            </a:r>
          </a:p>
          <a:p>
            <a:pPr lvl="1">
              <a:buFont typeface="Arial" panose="020B0604020202020204" pitchFamily="34" charset="0"/>
              <a:buChar char="•"/>
            </a:pPr>
            <a:endParaRPr lang="en-GB" kern="1200" dirty="0" smtClean="0">
              <a:ea typeface="+mn-ea"/>
            </a:endParaRPr>
          </a:p>
          <a:p>
            <a:pPr marL="1588" lvl="1" indent="0">
              <a:buNone/>
            </a:pPr>
            <a:r>
              <a:rPr lang="en-GB" kern="1200" dirty="0" smtClean="0">
                <a:ea typeface="+mn-ea"/>
              </a:rPr>
              <a:t>Thus, in such scenario, </a:t>
            </a:r>
          </a:p>
          <a:p>
            <a:pPr lvl="1">
              <a:buFont typeface="Arial" panose="020B0604020202020204" pitchFamily="34" charset="0"/>
              <a:buChar char="•"/>
            </a:pPr>
            <a:r>
              <a:rPr lang="en-GB" kern="1200" dirty="0" smtClean="0">
                <a:ea typeface="+mn-ea"/>
              </a:rPr>
              <a:t>There is a significant risk of having a cell barred for 5 minutes</a:t>
            </a:r>
          </a:p>
          <a:p>
            <a:pPr lvl="1">
              <a:buFont typeface="Arial" panose="020B0604020202020204" pitchFamily="34" charset="0"/>
              <a:buChar char="•"/>
            </a:pPr>
            <a:r>
              <a:rPr lang="en-GB" kern="1200" dirty="0" smtClean="0">
                <a:ea typeface="+mn-ea"/>
              </a:rPr>
              <a:t>In emergency situations, this risk is obviously not acceptable</a:t>
            </a:r>
          </a:p>
          <a:p>
            <a:pPr lvl="1" algn="ctr">
              <a:buFont typeface="Arial" panose="020B0604020202020204" pitchFamily="34" charset="0"/>
              <a:buChar char="•"/>
            </a:pPr>
            <a:endParaRPr lang="en-GB" dirty="0" smtClean="0"/>
          </a:p>
          <a:p>
            <a:pPr marL="0" algn="ctr"/>
            <a:r>
              <a:rPr lang="en-GB" b="1" dirty="0" smtClean="0">
                <a:solidFill>
                  <a:schemeClr val="accent1">
                    <a:lumMod val="60000"/>
                    <a:lumOff val="40000"/>
                  </a:schemeClr>
                </a:solidFill>
              </a:rPr>
              <a:t>Reducing the cell barring duration and the associated risk of 5 minutes communication unavailability is mandatory for Public Safety usage</a:t>
            </a:r>
            <a:endParaRPr lang="en-GB" b="1" dirty="0">
              <a:solidFill>
                <a:schemeClr val="accent1">
                  <a:lumMod val="60000"/>
                  <a:lumOff val="40000"/>
                </a:schemeClr>
              </a:solidFill>
            </a:endParaRPr>
          </a:p>
        </p:txBody>
      </p:sp>
      <p:sp>
        <p:nvSpPr>
          <p:cNvPr id="5" name="Espace réservé de la date 4"/>
          <p:cNvSpPr>
            <a:spLocks noGrp="1"/>
          </p:cNvSpPr>
          <p:nvPr>
            <p:ph type="dt" sz="half" idx="14"/>
          </p:nvPr>
        </p:nvSpPr>
        <p:spPr/>
        <p:txBody>
          <a:bodyPr/>
          <a:lstStyle/>
          <a:p>
            <a:pPr>
              <a:defRPr/>
            </a:pPr>
            <a:fld id="{1064D361-49C0-4798-844C-D3C3B562B676}" type="datetime4">
              <a:rPr lang="en-GB" altLang="de-DE" smtClean="0"/>
              <a:t>09 May 2014</a:t>
            </a:fld>
            <a:endParaRPr lang="en-GB" altLang="de-DE" dirty="0"/>
          </a:p>
        </p:txBody>
      </p:sp>
      <p:sp>
        <p:nvSpPr>
          <p:cNvPr id="6" name="Espace réservé du pied de page 5"/>
          <p:cNvSpPr>
            <a:spLocks noGrp="1"/>
          </p:cNvSpPr>
          <p:nvPr>
            <p:ph type="ftr" sz="quarter" idx="15"/>
          </p:nvPr>
        </p:nvSpPr>
        <p:spPr/>
        <p:txBody>
          <a:bodyPr/>
          <a:lstStyle/>
          <a:p>
            <a:pPr>
              <a:defRPr/>
            </a:pPr>
            <a:r>
              <a:rPr lang="en-GB" altLang="de-DE" dirty="0" smtClean="0"/>
              <a:t>Further investigations on cell barring due to reception failure of MIB or SIB1</a:t>
            </a:r>
            <a:endParaRPr lang="en-GB" altLang="de-DE" dirty="0"/>
          </a:p>
        </p:txBody>
      </p:sp>
      <p:sp>
        <p:nvSpPr>
          <p:cNvPr id="7" name="Espace réservé du numéro de diapositive 6"/>
          <p:cNvSpPr>
            <a:spLocks noGrp="1"/>
          </p:cNvSpPr>
          <p:nvPr>
            <p:ph type="sldNum" sz="quarter" idx="16"/>
          </p:nvPr>
        </p:nvSpPr>
        <p:spPr/>
        <p:txBody>
          <a:bodyPr/>
          <a:lstStyle/>
          <a:p>
            <a:pPr>
              <a:defRPr/>
            </a:pPr>
            <a:fld id="{F85EDD00-B23D-4ECF-9BA5-BD867F6BDBA2}" type="slidenum">
              <a:rPr lang="en-GB" altLang="de-DE" smtClean="0"/>
              <a:pPr>
                <a:defRPr/>
              </a:pPr>
              <a:t>12</a:t>
            </a:fld>
            <a:endParaRPr lang="en-GB" altLang="de-DE" dirty="0"/>
          </a:p>
        </p:txBody>
      </p:sp>
      <p:sp>
        <p:nvSpPr>
          <p:cNvPr id="10" name="Cube 9"/>
          <p:cNvSpPr/>
          <p:nvPr/>
        </p:nvSpPr>
        <p:spPr bwMode="auto">
          <a:xfrm>
            <a:off x="8920264" y="2986391"/>
            <a:ext cx="797668" cy="1147864"/>
          </a:xfrm>
          <a:prstGeom prst="cube">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en-GB" sz="1500" b="0" i="0" u="none" strike="noStrike" cap="none" normalizeH="0" baseline="0" smtClean="0">
              <a:ln>
                <a:noFill/>
              </a:ln>
              <a:solidFill>
                <a:schemeClr val="tx1"/>
              </a:solidFill>
              <a:effectLst/>
              <a:latin typeface="Arial" pitchFamily="34" charset="0"/>
              <a:cs typeface="Arial" pitchFamily="34" charset="0"/>
            </a:endParaRPr>
          </a:p>
        </p:txBody>
      </p:sp>
      <p:sp>
        <p:nvSpPr>
          <p:cNvPr id="21" name="Cube 20"/>
          <p:cNvSpPr/>
          <p:nvPr/>
        </p:nvSpPr>
        <p:spPr bwMode="auto">
          <a:xfrm>
            <a:off x="6478621" y="4241260"/>
            <a:ext cx="797668" cy="1147864"/>
          </a:xfrm>
          <a:prstGeom prst="cube">
            <a:avLst/>
          </a:pr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en-GB" sz="1500" b="0" i="0" u="none" strike="noStrike" cap="none" normalizeH="0" baseline="0" smtClean="0">
              <a:ln>
                <a:noFill/>
              </a:ln>
              <a:solidFill>
                <a:schemeClr val="tx1"/>
              </a:solidFill>
              <a:effectLst/>
              <a:latin typeface="Arial" pitchFamily="34" charset="0"/>
              <a:cs typeface="Arial" pitchFamily="34" charset="0"/>
            </a:endParaRPr>
          </a:p>
        </p:txBody>
      </p:sp>
      <p:pic>
        <p:nvPicPr>
          <p:cNvPr id="1026" name="Picture 2"/>
          <p:cNvPicPr>
            <a:picLocks noGrp="1" noChangeAspect="1" noChangeArrowheads="1"/>
          </p:cNvPicPr>
          <p:nvPr>
            <p:ph idx="13"/>
          </p:nvPr>
        </p:nvPicPr>
        <p:blipFill>
          <a:blip r:embed="rId2">
            <a:extLst>
              <a:ext uri="{28A0092B-C50C-407E-A947-70E740481C1C}">
                <a14:useLocalDpi xmlns:a14="http://schemas.microsoft.com/office/drawing/2010/main" val="0"/>
              </a:ext>
            </a:extLst>
          </a:blip>
          <a:srcRect/>
          <a:stretch>
            <a:fillRect/>
          </a:stretch>
        </p:blipFill>
        <p:spPr bwMode="auto">
          <a:xfrm>
            <a:off x="8955921" y="4890082"/>
            <a:ext cx="947874" cy="479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Ellipse 35"/>
          <p:cNvSpPr/>
          <p:nvPr/>
        </p:nvSpPr>
        <p:spPr bwMode="auto">
          <a:xfrm>
            <a:off x="8005864" y="4415947"/>
            <a:ext cx="2440285" cy="643131"/>
          </a:xfrm>
          <a:prstGeom prst="ellipse">
            <a:avLst/>
          </a:prstGeom>
          <a:solidFill>
            <a:schemeClr val="accent4">
              <a:lumMod val="20000"/>
              <a:lumOff val="80000"/>
              <a:alpha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en-GB" sz="1500" b="0" i="0" u="none" strike="noStrike" cap="none" normalizeH="0" baseline="0" smtClean="0">
              <a:ln>
                <a:noFill/>
              </a:ln>
              <a:solidFill>
                <a:schemeClr val="tx1"/>
              </a:solidFill>
              <a:effectLst/>
              <a:latin typeface="Arial" pitchFamily="34" charset="0"/>
              <a:cs typeface="Arial" pitchFamily="34" charset="0"/>
            </a:endParaRPr>
          </a:p>
        </p:txBody>
      </p:sp>
      <p:pic>
        <p:nvPicPr>
          <p:cNvPr id="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2226" y="3233634"/>
            <a:ext cx="947874" cy="479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Ellipse 38"/>
          <p:cNvSpPr/>
          <p:nvPr/>
        </p:nvSpPr>
        <p:spPr bwMode="auto">
          <a:xfrm>
            <a:off x="5378035" y="2695250"/>
            <a:ext cx="2440285" cy="643131"/>
          </a:xfrm>
          <a:prstGeom prst="ellipse">
            <a:avLst/>
          </a:prstGeom>
          <a:solidFill>
            <a:schemeClr val="accent4">
              <a:lumMod val="20000"/>
              <a:lumOff val="80000"/>
              <a:alpha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en-GB" sz="1500" b="0" i="0" u="none" strike="noStrike" cap="none" normalizeH="0" baseline="0" smtClean="0">
              <a:ln>
                <a:noFill/>
              </a:ln>
              <a:solidFill>
                <a:schemeClr val="tx1"/>
              </a:solidFill>
              <a:effectLst/>
              <a:latin typeface="Arial" pitchFamily="34" charset="0"/>
              <a:cs typeface="Arial" pitchFamily="34" charset="0"/>
            </a:endParaRPr>
          </a:p>
        </p:txBody>
      </p:sp>
      <p:grpSp>
        <p:nvGrpSpPr>
          <p:cNvPr id="31" name="Groupe 30"/>
          <p:cNvGrpSpPr/>
          <p:nvPr/>
        </p:nvGrpSpPr>
        <p:grpSpPr>
          <a:xfrm>
            <a:off x="7068757" y="642006"/>
            <a:ext cx="4202350" cy="4727655"/>
            <a:chOff x="6215961" y="1750963"/>
            <a:chExt cx="2422201" cy="2665400"/>
          </a:xfrm>
        </p:grpSpPr>
        <p:sp>
          <p:nvSpPr>
            <p:cNvPr id="28" name="Secteurs 27"/>
            <p:cNvSpPr/>
            <p:nvPr/>
          </p:nvSpPr>
          <p:spPr bwMode="auto">
            <a:xfrm>
              <a:off x="6595353" y="2198451"/>
              <a:ext cx="2042809" cy="2042809"/>
            </a:xfrm>
            <a:prstGeom prst="pie">
              <a:avLst>
                <a:gd name="adj1" fmla="val 9029951"/>
                <a:gd name="adj2" fmla="val 16200000"/>
              </a:avLst>
            </a:prstGeom>
            <a:solidFill>
              <a:schemeClr val="accent4">
                <a:lumMod val="60000"/>
                <a:lumOff val="40000"/>
                <a:alpha val="75000"/>
              </a:schemeClr>
            </a:solidFill>
            <a:ln w="9525" cap="flat" cmpd="sng" algn="ctr">
              <a:solidFill>
                <a:schemeClr val="tx1"/>
              </a:solidFill>
              <a:prstDash val="solid"/>
              <a:round/>
              <a:headEnd type="none" w="med" len="med"/>
              <a:tailEnd type="none" w="med" len="med"/>
            </a:ln>
            <a:effectLst/>
            <a:scene3d>
              <a:camera prst="isometricOffAxis2Top"/>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en-GB" sz="1500" b="0" i="0" u="none" strike="noStrike" cap="none" normalizeH="0" baseline="0" smtClean="0">
                <a:ln>
                  <a:noFill/>
                </a:ln>
                <a:solidFill>
                  <a:schemeClr val="tx1"/>
                </a:solidFill>
                <a:effectLst/>
                <a:latin typeface="Arial" pitchFamily="34" charset="0"/>
                <a:cs typeface="Arial" pitchFamily="34" charset="0"/>
              </a:endParaRPr>
            </a:p>
          </p:txBody>
        </p:sp>
        <p:sp>
          <p:nvSpPr>
            <p:cNvPr id="29" name="Secteurs 28"/>
            <p:cNvSpPr/>
            <p:nvPr/>
          </p:nvSpPr>
          <p:spPr bwMode="auto">
            <a:xfrm>
              <a:off x="6215961" y="1750963"/>
              <a:ext cx="2042809" cy="2042809"/>
            </a:xfrm>
            <a:prstGeom prst="pie">
              <a:avLst>
                <a:gd name="adj1" fmla="val 1451444"/>
                <a:gd name="adj2" fmla="val 9046631"/>
              </a:avLst>
            </a:prstGeom>
            <a:solidFill>
              <a:schemeClr val="accent4">
                <a:lumMod val="60000"/>
                <a:lumOff val="40000"/>
                <a:alpha val="75000"/>
              </a:schemeClr>
            </a:solidFill>
            <a:ln w="9525" cap="flat" cmpd="sng" algn="ctr">
              <a:solidFill>
                <a:schemeClr val="tx1"/>
              </a:solidFill>
              <a:prstDash val="solid"/>
              <a:round/>
              <a:headEnd type="none" w="med" len="med"/>
              <a:tailEnd type="none" w="med" len="med"/>
            </a:ln>
            <a:effectLst/>
            <a:scene3d>
              <a:camera prst="isometricOffAxis2Top"/>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en-GB" sz="1500" b="0" i="0" u="none" strike="noStrike" cap="none" normalizeH="0" baseline="0" smtClean="0">
                <a:ln>
                  <a:noFill/>
                </a:ln>
                <a:solidFill>
                  <a:schemeClr val="tx1"/>
                </a:solidFill>
                <a:effectLst/>
                <a:latin typeface="Arial" pitchFamily="34" charset="0"/>
                <a:cs typeface="Arial" pitchFamily="34" charset="0"/>
              </a:endParaRPr>
            </a:p>
          </p:txBody>
        </p:sp>
        <p:sp>
          <p:nvSpPr>
            <p:cNvPr id="30" name="Secteurs 29"/>
            <p:cNvSpPr/>
            <p:nvPr/>
          </p:nvSpPr>
          <p:spPr bwMode="auto">
            <a:xfrm>
              <a:off x="6575897" y="2373554"/>
              <a:ext cx="2042809" cy="2042809"/>
            </a:xfrm>
            <a:prstGeom prst="pie">
              <a:avLst>
                <a:gd name="adj1" fmla="val 16188456"/>
                <a:gd name="adj2" fmla="val 1468239"/>
              </a:avLst>
            </a:prstGeom>
            <a:solidFill>
              <a:schemeClr val="accent4">
                <a:lumMod val="60000"/>
                <a:lumOff val="40000"/>
                <a:alpha val="75000"/>
              </a:schemeClr>
            </a:solidFill>
            <a:ln w="9525" cap="flat" cmpd="sng" algn="ctr">
              <a:solidFill>
                <a:schemeClr val="tx1"/>
              </a:solidFill>
              <a:prstDash val="solid"/>
              <a:round/>
              <a:headEnd type="none" w="med" len="med"/>
              <a:tailEnd type="none" w="med" len="med"/>
            </a:ln>
            <a:effectLst/>
            <a:scene3d>
              <a:camera prst="isometricOffAxis2Top"/>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en-GB" sz="1500" b="0" i="0" u="none" strike="noStrike" cap="none" normalizeH="0" baseline="0" smtClean="0">
                <a:ln>
                  <a:noFill/>
                </a:ln>
                <a:solidFill>
                  <a:schemeClr val="tx1"/>
                </a:solidFill>
                <a:effectLst/>
                <a:latin typeface="Arial" pitchFamily="34" charset="0"/>
                <a:cs typeface="Arial" pitchFamily="34" charset="0"/>
              </a:endParaRPr>
            </a:p>
          </p:txBody>
        </p:sp>
      </p:grpSp>
      <p:grpSp>
        <p:nvGrpSpPr>
          <p:cNvPr id="32" name="Groupe 31"/>
          <p:cNvGrpSpPr/>
          <p:nvPr/>
        </p:nvGrpSpPr>
        <p:grpSpPr>
          <a:xfrm>
            <a:off x="4753571" y="1901535"/>
            <a:ext cx="4202350" cy="4727655"/>
            <a:chOff x="6215961" y="1750963"/>
            <a:chExt cx="2422201" cy="2665400"/>
          </a:xfrm>
        </p:grpSpPr>
        <p:sp>
          <p:nvSpPr>
            <p:cNvPr id="33" name="Secteurs 32"/>
            <p:cNvSpPr/>
            <p:nvPr/>
          </p:nvSpPr>
          <p:spPr bwMode="auto">
            <a:xfrm>
              <a:off x="6595353" y="2198451"/>
              <a:ext cx="2042809" cy="2042809"/>
            </a:xfrm>
            <a:prstGeom prst="pie">
              <a:avLst>
                <a:gd name="adj1" fmla="val 9029951"/>
                <a:gd name="adj2" fmla="val 16200000"/>
              </a:avLst>
            </a:prstGeom>
            <a:solidFill>
              <a:schemeClr val="accent4">
                <a:lumMod val="60000"/>
                <a:lumOff val="40000"/>
                <a:alpha val="75000"/>
              </a:schemeClr>
            </a:solidFill>
            <a:ln w="9525" cap="flat" cmpd="sng" algn="ctr">
              <a:solidFill>
                <a:schemeClr val="tx1"/>
              </a:solidFill>
              <a:prstDash val="solid"/>
              <a:round/>
              <a:headEnd type="none" w="med" len="med"/>
              <a:tailEnd type="none" w="med" len="med"/>
            </a:ln>
            <a:effectLst/>
            <a:scene3d>
              <a:camera prst="isometricOffAxis2Top"/>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en-GB" sz="1500" b="0" i="0" u="none" strike="noStrike" cap="none" normalizeH="0" baseline="0" smtClean="0">
                <a:ln>
                  <a:noFill/>
                </a:ln>
                <a:solidFill>
                  <a:schemeClr val="tx1"/>
                </a:solidFill>
                <a:effectLst/>
                <a:latin typeface="Arial" pitchFamily="34" charset="0"/>
                <a:cs typeface="Arial" pitchFamily="34" charset="0"/>
              </a:endParaRPr>
            </a:p>
          </p:txBody>
        </p:sp>
        <p:sp>
          <p:nvSpPr>
            <p:cNvPr id="34" name="Secteurs 33"/>
            <p:cNvSpPr/>
            <p:nvPr/>
          </p:nvSpPr>
          <p:spPr bwMode="auto">
            <a:xfrm>
              <a:off x="6215961" y="1750963"/>
              <a:ext cx="2042809" cy="2042809"/>
            </a:xfrm>
            <a:prstGeom prst="pie">
              <a:avLst>
                <a:gd name="adj1" fmla="val 1451444"/>
                <a:gd name="adj2" fmla="val 9046631"/>
              </a:avLst>
            </a:prstGeom>
            <a:solidFill>
              <a:schemeClr val="accent4">
                <a:lumMod val="60000"/>
                <a:lumOff val="40000"/>
                <a:alpha val="75000"/>
              </a:schemeClr>
            </a:solidFill>
            <a:ln w="9525" cap="flat" cmpd="sng" algn="ctr">
              <a:solidFill>
                <a:schemeClr val="tx1"/>
              </a:solidFill>
              <a:prstDash val="solid"/>
              <a:round/>
              <a:headEnd type="none" w="med" len="med"/>
              <a:tailEnd type="none" w="med" len="med"/>
            </a:ln>
            <a:effectLst/>
            <a:scene3d>
              <a:camera prst="isometricOffAxis2Top"/>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en-GB" sz="1500" b="0" i="0" u="none" strike="noStrike" cap="none" normalizeH="0" baseline="0" smtClean="0">
                <a:ln>
                  <a:noFill/>
                </a:ln>
                <a:solidFill>
                  <a:schemeClr val="tx1"/>
                </a:solidFill>
                <a:effectLst/>
                <a:latin typeface="Arial" pitchFamily="34" charset="0"/>
                <a:cs typeface="Arial" pitchFamily="34" charset="0"/>
              </a:endParaRPr>
            </a:p>
          </p:txBody>
        </p:sp>
        <p:sp>
          <p:nvSpPr>
            <p:cNvPr id="35" name="Secteurs 34"/>
            <p:cNvSpPr/>
            <p:nvPr/>
          </p:nvSpPr>
          <p:spPr bwMode="auto">
            <a:xfrm>
              <a:off x="6575897" y="2373554"/>
              <a:ext cx="2042809" cy="2042809"/>
            </a:xfrm>
            <a:prstGeom prst="pie">
              <a:avLst>
                <a:gd name="adj1" fmla="val 16188456"/>
                <a:gd name="adj2" fmla="val 1468239"/>
              </a:avLst>
            </a:prstGeom>
            <a:solidFill>
              <a:schemeClr val="accent4">
                <a:lumMod val="60000"/>
                <a:lumOff val="40000"/>
                <a:alpha val="75000"/>
              </a:schemeClr>
            </a:solidFill>
            <a:ln w="9525" cap="flat" cmpd="sng" algn="ctr">
              <a:solidFill>
                <a:schemeClr val="tx1"/>
              </a:solidFill>
              <a:prstDash val="solid"/>
              <a:round/>
              <a:headEnd type="none" w="med" len="med"/>
              <a:tailEnd type="none" w="med" len="med"/>
            </a:ln>
            <a:effectLst/>
            <a:scene3d>
              <a:camera prst="isometricOffAxis2Top"/>
              <a:lightRig rig="threePt" dir="t"/>
            </a:scene3d>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1042988" rtl="0" eaLnBrk="1" fontAlgn="base" latinLnBrk="0" hangingPunct="1">
                <a:lnSpc>
                  <a:spcPct val="115000"/>
                </a:lnSpc>
                <a:spcBef>
                  <a:spcPct val="0"/>
                </a:spcBef>
                <a:spcAft>
                  <a:spcPct val="0"/>
                </a:spcAft>
                <a:buClrTx/>
                <a:buSzTx/>
                <a:buFontTx/>
                <a:buNone/>
                <a:tabLst/>
              </a:pPr>
              <a:endParaRPr kumimoji="0" lang="en-GB" sz="1500" b="0" i="0" u="none" strike="noStrike" cap="none" normalizeH="0" baseline="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1673305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Conclusion</a:t>
            </a:r>
            <a:endParaRPr lang="en-GB" dirty="0"/>
          </a:p>
        </p:txBody>
      </p:sp>
      <p:sp>
        <p:nvSpPr>
          <p:cNvPr id="8" name="Espace réservé du contenu 7"/>
          <p:cNvSpPr>
            <a:spLocks noGrp="1"/>
          </p:cNvSpPr>
          <p:nvPr>
            <p:ph idx="1"/>
          </p:nvPr>
        </p:nvSpPr>
        <p:spPr>
          <a:xfrm>
            <a:off x="414338" y="1517515"/>
            <a:ext cx="9864725" cy="5379396"/>
          </a:xfrm>
        </p:spPr>
        <p:txBody>
          <a:bodyPr/>
          <a:lstStyle/>
          <a:p>
            <a:pPr marL="0"/>
            <a:r>
              <a:rPr lang="en-GB" dirty="0" smtClean="0"/>
              <a:t>In this contribution, lab test setup and results were presented. They have confirmed that the issue of the 5-minute communication unavailability found during drive tests and described in [1] is not due to the implementation of the Airbus DS UE used during the drive tests:</a:t>
            </a:r>
          </a:p>
          <a:p>
            <a:pPr lvl="2"/>
            <a:r>
              <a:rPr lang="en-GB" dirty="0" smtClean="0"/>
              <a:t>Band 20 commercial UE has similar behaviour</a:t>
            </a:r>
          </a:p>
          <a:p>
            <a:pPr lvl="2"/>
            <a:r>
              <a:rPr lang="en-GB" dirty="0" smtClean="0"/>
              <a:t>The observed behaviour is aligned with RAN2 opinion</a:t>
            </a:r>
          </a:p>
          <a:p>
            <a:endParaRPr lang="en-GB" dirty="0" smtClean="0"/>
          </a:p>
          <a:p>
            <a:r>
              <a:rPr lang="en-GB" dirty="0" smtClean="0"/>
              <a:t>There is a non negligible probability to experience a 5-minute communication unavailability:</a:t>
            </a:r>
          </a:p>
          <a:p>
            <a:pPr lvl="2"/>
            <a:r>
              <a:rPr lang="en-GB" dirty="0" smtClean="0"/>
              <a:t>This was found in « live » network during drive-tests</a:t>
            </a:r>
          </a:p>
          <a:p>
            <a:pPr lvl="2"/>
            <a:r>
              <a:rPr lang="en-GB" dirty="0" smtClean="0"/>
              <a:t>It was confirmed in lab that the range of the received signal  where barring of the cell occurs is 4~5dB (for the two type of UEs which were tested. Values are likely to be implementation dependant)</a:t>
            </a:r>
          </a:p>
          <a:p>
            <a:endParaRPr lang="en-GB" dirty="0" smtClean="0"/>
          </a:p>
          <a:p>
            <a:r>
              <a:rPr lang="en-GB" dirty="0" smtClean="0"/>
              <a:t>For Public Safety networks, such risk of communication loss is a significant issue, especially in situation where a fast deployable network shall be used (cf. slide 12)</a:t>
            </a:r>
          </a:p>
          <a:p>
            <a:r>
              <a:rPr lang="en-GB" dirty="0" smtClean="0"/>
              <a:t>For commercial networks, adjusting the duration of the cell barring mechanism may have some benefits on overall network capacity (cf. slide 11)</a:t>
            </a:r>
            <a:r>
              <a:rPr lang="fr-FR" dirty="0"/>
              <a:t> </a:t>
            </a:r>
            <a:r>
              <a:rPr lang="en-GB" dirty="0"/>
              <a:t>e.g. by reducing 2G/3G networks load, and avoiding unexpected overloading/saturation networks</a:t>
            </a:r>
            <a:endParaRPr lang="fr-FR" dirty="0"/>
          </a:p>
          <a:p>
            <a:endParaRPr lang="en-GB" dirty="0" smtClean="0"/>
          </a:p>
          <a:p>
            <a:r>
              <a:rPr lang="en-GB" b="1" dirty="0" smtClean="0">
                <a:solidFill>
                  <a:schemeClr val="accent1">
                    <a:lumMod val="60000"/>
                    <a:lumOff val="40000"/>
                  </a:schemeClr>
                </a:solidFill>
              </a:rPr>
              <a:t>Thus, it is recommended that a standard solution is studied and introduced in future release to reduce the risk of communication unavailability.</a:t>
            </a:r>
          </a:p>
          <a:p>
            <a:r>
              <a:rPr lang="en-GB" dirty="0" smtClean="0"/>
              <a:t>A solution was proposed in [1]</a:t>
            </a:r>
          </a:p>
          <a:p>
            <a:pPr lvl="2"/>
            <a:r>
              <a:rPr lang="en-GB" dirty="0" smtClean="0"/>
              <a:t>Introduction in the </a:t>
            </a:r>
            <a:r>
              <a:rPr lang="en-GB" dirty="0" err="1" smtClean="0"/>
              <a:t>Rel-yy</a:t>
            </a:r>
            <a:r>
              <a:rPr lang="en-GB" dirty="0" smtClean="0"/>
              <a:t> extension an optional </a:t>
            </a:r>
            <a:r>
              <a:rPr lang="en-GB" dirty="0" err="1" smtClean="0"/>
              <a:t>T</a:t>
            </a:r>
            <a:r>
              <a:rPr lang="en-GB" baseline="-25000" dirty="0" err="1" smtClean="0"/>
              <a:t>barred</a:t>
            </a:r>
            <a:r>
              <a:rPr lang="en-GB" baseline="-25000" dirty="0" smtClean="0"/>
              <a:t> </a:t>
            </a:r>
            <a:r>
              <a:rPr lang="en-GB" dirty="0" smtClean="0"/>
              <a:t>parameter with 300s as default value</a:t>
            </a:r>
            <a:endParaRPr lang="en-GB" dirty="0"/>
          </a:p>
        </p:txBody>
      </p:sp>
      <p:sp>
        <p:nvSpPr>
          <p:cNvPr id="5" name="Espace réservé de la date 4"/>
          <p:cNvSpPr>
            <a:spLocks noGrp="1"/>
          </p:cNvSpPr>
          <p:nvPr>
            <p:ph type="dt" sz="half" idx="10"/>
          </p:nvPr>
        </p:nvSpPr>
        <p:spPr/>
        <p:txBody>
          <a:bodyPr/>
          <a:lstStyle/>
          <a:p>
            <a:pPr>
              <a:defRPr/>
            </a:pPr>
            <a:fld id="{1064D361-49C0-4798-844C-D3C3B562B676}" type="datetime4">
              <a:rPr lang="en-GB" altLang="de-DE" smtClean="0"/>
              <a:t>09 May 2014</a:t>
            </a:fld>
            <a:endParaRPr lang="de-DE" altLang="de-DE"/>
          </a:p>
        </p:txBody>
      </p:sp>
      <p:sp>
        <p:nvSpPr>
          <p:cNvPr id="6" name="Espace réservé du pied de page 5"/>
          <p:cNvSpPr>
            <a:spLocks noGrp="1"/>
          </p:cNvSpPr>
          <p:nvPr>
            <p:ph type="ftr" sz="quarter" idx="11"/>
          </p:nvPr>
        </p:nvSpPr>
        <p:spPr/>
        <p:txBody>
          <a:bodyPr/>
          <a:lstStyle/>
          <a:p>
            <a:pPr>
              <a:defRPr/>
            </a:pPr>
            <a:r>
              <a:rPr lang="en-US" altLang="de-DE" smtClean="0"/>
              <a:t>Further investigations on cell barring due to reception failure of MIB or SIB1</a:t>
            </a:r>
            <a:endParaRPr lang="de-DE" altLang="de-DE"/>
          </a:p>
        </p:txBody>
      </p:sp>
      <p:sp>
        <p:nvSpPr>
          <p:cNvPr id="7" name="Espace réservé du numéro de diapositive 6"/>
          <p:cNvSpPr>
            <a:spLocks noGrp="1"/>
          </p:cNvSpPr>
          <p:nvPr>
            <p:ph type="sldNum" sz="quarter" idx="12"/>
          </p:nvPr>
        </p:nvSpPr>
        <p:spPr/>
        <p:txBody>
          <a:bodyPr/>
          <a:lstStyle/>
          <a:p>
            <a:pPr>
              <a:defRPr/>
            </a:pPr>
            <a:fld id="{F85EDD00-B23D-4ECF-9BA5-BD867F6BDBA2}" type="slidenum">
              <a:rPr lang="de-DE" altLang="de-DE" smtClean="0"/>
              <a:pPr>
                <a:defRPr/>
              </a:pPr>
              <a:t>13</a:t>
            </a:fld>
            <a:endParaRPr lang="de-DE" altLang="de-DE"/>
          </a:p>
        </p:txBody>
      </p:sp>
    </p:spTree>
    <p:extLst>
      <p:ext uri="{BB962C8B-B14F-4D97-AF65-F5344CB8AC3E}">
        <p14:creationId xmlns:p14="http://schemas.microsoft.com/office/powerpoint/2010/main" val="113304966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References</a:t>
            </a:r>
            <a:endParaRPr lang="en-GB" dirty="0"/>
          </a:p>
        </p:txBody>
      </p:sp>
      <p:sp>
        <p:nvSpPr>
          <p:cNvPr id="3" name="Espace réservé du contenu 2"/>
          <p:cNvSpPr>
            <a:spLocks noGrp="1"/>
          </p:cNvSpPr>
          <p:nvPr>
            <p:ph idx="1"/>
          </p:nvPr>
        </p:nvSpPr>
        <p:spPr/>
        <p:txBody>
          <a:bodyPr/>
          <a:lstStyle/>
          <a:p>
            <a:r>
              <a:rPr lang="en-GB" dirty="0" smtClean="0"/>
              <a:t>[1]	R2-140399, Impact of public safety use case on the cell baring mechanism, EADS</a:t>
            </a:r>
          </a:p>
          <a:p>
            <a:r>
              <a:rPr lang="en-GB" dirty="0" smtClean="0"/>
              <a:t>[2]	R2-141138, Cell barring due to reception failure of MIB or SIB1, Samsung</a:t>
            </a:r>
            <a:endParaRPr lang="en-GB" dirty="0"/>
          </a:p>
        </p:txBody>
      </p:sp>
      <p:sp>
        <p:nvSpPr>
          <p:cNvPr id="5" name="Espace réservé de la date 4"/>
          <p:cNvSpPr>
            <a:spLocks noGrp="1"/>
          </p:cNvSpPr>
          <p:nvPr>
            <p:ph type="dt" sz="half" idx="10"/>
          </p:nvPr>
        </p:nvSpPr>
        <p:spPr/>
        <p:txBody>
          <a:bodyPr/>
          <a:lstStyle/>
          <a:p>
            <a:pPr>
              <a:defRPr/>
            </a:pPr>
            <a:fld id="{1064D361-49C0-4798-844C-D3C3B562B676}" type="datetime4">
              <a:rPr lang="en-GB" altLang="de-DE" smtClean="0"/>
              <a:t>09 May 2014</a:t>
            </a:fld>
            <a:endParaRPr lang="en-GB" altLang="de-DE" dirty="0"/>
          </a:p>
        </p:txBody>
      </p:sp>
      <p:sp>
        <p:nvSpPr>
          <p:cNvPr id="6" name="Espace réservé du pied de page 5"/>
          <p:cNvSpPr>
            <a:spLocks noGrp="1"/>
          </p:cNvSpPr>
          <p:nvPr>
            <p:ph type="ftr" sz="quarter" idx="11"/>
          </p:nvPr>
        </p:nvSpPr>
        <p:spPr/>
        <p:txBody>
          <a:bodyPr/>
          <a:lstStyle/>
          <a:p>
            <a:pPr>
              <a:defRPr/>
            </a:pPr>
            <a:r>
              <a:rPr lang="en-GB" altLang="de-DE" dirty="0" smtClean="0"/>
              <a:t>Further investigations on cell barring due to reception failure of MIB or SIB1</a:t>
            </a:r>
            <a:endParaRPr lang="en-GB" altLang="de-DE" dirty="0"/>
          </a:p>
        </p:txBody>
      </p:sp>
      <p:sp>
        <p:nvSpPr>
          <p:cNvPr id="7" name="Espace réservé du numéro de diapositive 6"/>
          <p:cNvSpPr>
            <a:spLocks noGrp="1"/>
          </p:cNvSpPr>
          <p:nvPr>
            <p:ph type="sldNum" sz="quarter" idx="12"/>
          </p:nvPr>
        </p:nvSpPr>
        <p:spPr/>
        <p:txBody>
          <a:bodyPr/>
          <a:lstStyle/>
          <a:p>
            <a:pPr>
              <a:defRPr/>
            </a:pPr>
            <a:fld id="{F85EDD00-B23D-4ECF-9BA5-BD867F6BDBA2}" type="slidenum">
              <a:rPr lang="en-GB" altLang="de-DE" smtClean="0"/>
              <a:pPr>
                <a:defRPr/>
              </a:pPr>
              <a:t>14</a:t>
            </a:fld>
            <a:endParaRPr lang="en-GB" altLang="de-DE" dirty="0"/>
          </a:p>
        </p:txBody>
      </p:sp>
    </p:spTree>
    <p:extLst>
      <p:ext uri="{BB962C8B-B14F-4D97-AF65-F5344CB8AC3E}">
        <p14:creationId xmlns:p14="http://schemas.microsoft.com/office/powerpoint/2010/main" val="41027443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GB" altLang="de-DE" smtClean="0"/>
              <a:t>Background &amp; Objectives</a:t>
            </a:r>
            <a:endParaRPr lang="en-GB" altLang="de-DE" dirty="0" smtClean="0"/>
          </a:p>
        </p:txBody>
      </p:sp>
      <p:sp>
        <p:nvSpPr>
          <p:cNvPr id="4099" name="Rectangle 3"/>
          <p:cNvSpPr>
            <a:spLocks noGrp="1" noChangeArrowheads="1"/>
          </p:cNvSpPr>
          <p:nvPr>
            <p:ph type="body" idx="1"/>
          </p:nvPr>
        </p:nvSpPr>
        <p:spPr>
          <a:xfrm>
            <a:off x="414340" y="1692614"/>
            <a:ext cx="9864725" cy="5039975"/>
          </a:xfrm>
        </p:spPr>
        <p:txBody>
          <a:bodyPr/>
          <a:lstStyle/>
          <a:p>
            <a:pPr lvl="1"/>
            <a:r>
              <a:rPr lang="en-GB" altLang="de-DE" smtClean="0"/>
              <a:t>Background</a:t>
            </a:r>
          </a:p>
          <a:p>
            <a:pPr lvl="2"/>
            <a:r>
              <a:rPr lang="en-GB" altLang="de-DE" smtClean="0"/>
              <a:t>Loss of service due to the cell considered as barred for 5 min by UE was presented in [1] and was discussed at RAN2#85 meeting</a:t>
            </a:r>
          </a:p>
          <a:p>
            <a:pPr lvl="3"/>
            <a:r>
              <a:rPr lang="en-GB" altLang="de-DE" smtClean="0"/>
              <a:t>Issue was found in “real life” situation (drive test) with Airbus DS LTE UE</a:t>
            </a:r>
          </a:p>
          <a:p>
            <a:pPr lvl="3"/>
            <a:r>
              <a:rPr lang="en-GB" altLang="de-DE" smtClean="0"/>
              <a:t>Single 3-sector LTE eNodeB</a:t>
            </a:r>
          </a:p>
          <a:p>
            <a:pPr lvl="2"/>
            <a:r>
              <a:rPr lang="en-GB" altLang="de-DE" smtClean="0"/>
              <a:t>The topic was further discussed in RAN2#85bis meeting in [2] and in offline discussions</a:t>
            </a:r>
          </a:p>
          <a:p>
            <a:pPr lvl="2"/>
            <a:r>
              <a:rPr lang="en-GB" altLang="de-DE" smtClean="0"/>
              <a:t>It was clarified that the barring of the cell shall only occurred when both conditions are met:</a:t>
            </a:r>
          </a:p>
          <a:p>
            <a:pPr lvl="3"/>
            <a:r>
              <a:rPr lang="en-GB" altLang="de-DE" smtClean="0"/>
              <a:t>The cell can be detected (e.g. by acquisition of PSS &amp; SSS)</a:t>
            </a:r>
          </a:p>
          <a:p>
            <a:pPr lvl="3"/>
            <a:r>
              <a:rPr lang="en-GB" altLang="de-DE" smtClean="0"/>
              <a:t>The MIB/SIB1 cannot be acquired</a:t>
            </a:r>
          </a:p>
          <a:p>
            <a:pPr lvl="3"/>
            <a:endParaRPr lang="en-GB" altLang="de-DE" smtClean="0"/>
          </a:p>
          <a:p>
            <a:pPr lvl="1"/>
            <a:r>
              <a:rPr lang="en-GB" altLang="de-DE" smtClean="0"/>
              <a:t>Objectives of this contribution</a:t>
            </a:r>
          </a:p>
          <a:p>
            <a:pPr lvl="2"/>
            <a:r>
              <a:rPr lang="en-GB" altLang="de-DE" smtClean="0"/>
              <a:t>Present results of lab tests aiming at:</a:t>
            </a:r>
          </a:p>
          <a:p>
            <a:pPr lvl="3"/>
            <a:r>
              <a:rPr lang="en-GB" altLang="de-DE" smtClean="0"/>
              <a:t>Checking Airbus D&amp;S UE complies with the expected behaviour described above in lab</a:t>
            </a:r>
          </a:p>
          <a:p>
            <a:pPr lvl="3"/>
            <a:r>
              <a:rPr lang="en-GB" altLang="de-DE" smtClean="0"/>
              <a:t>Checking and comparing with a commercially available Band 20 UE</a:t>
            </a:r>
          </a:p>
          <a:p>
            <a:pPr lvl="3"/>
            <a:r>
              <a:rPr lang="en-GB" altLang="de-DE" smtClean="0"/>
              <a:t>Assess how probable the two above conditions are met at the same time</a:t>
            </a:r>
          </a:p>
          <a:p>
            <a:pPr lvl="4"/>
            <a:r>
              <a:rPr lang="en-GB" altLang="de-DE" smtClean="0"/>
              <a:t>On Commercial networks</a:t>
            </a:r>
          </a:p>
          <a:p>
            <a:pPr lvl="4"/>
            <a:r>
              <a:rPr lang="en-GB" altLang="de-DE" smtClean="0"/>
              <a:t>On Public Safety networks</a:t>
            </a:r>
          </a:p>
          <a:p>
            <a:pPr lvl="2"/>
            <a:r>
              <a:rPr lang="en-GB" altLang="de-DE" smtClean="0"/>
              <a:t>Conclusion and recommendations</a:t>
            </a:r>
          </a:p>
          <a:p>
            <a:pPr marL="0" indent="0"/>
            <a:endParaRPr lang="en-GB" altLang="de-DE" dirty="0" smtClean="0"/>
          </a:p>
        </p:txBody>
      </p:sp>
      <p:sp>
        <p:nvSpPr>
          <p:cNvPr id="4100" name="Datumsplatzhalter 3"/>
          <p:cNvSpPr>
            <a:spLocks noGrp="1"/>
          </p:cNvSpPr>
          <p:nvPr>
            <p:ph type="dt" sz="quarter" idx="10"/>
          </p:nvPr>
        </p:nvSpPr>
        <p:spPr>
          <a:noFill/>
        </p:spPr>
        <p:txBody>
          <a:bodyPr/>
          <a:lstStyle>
            <a:lvl1pPr defTabSz="1042620" eaLnBrk="0" hangingPunct="0">
              <a:defRPr sz="1500">
                <a:solidFill>
                  <a:schemeClr val="tx1"/>
                </a:solidFill>
                <a:latin typeface="Arial" pitchFamily="34" charset="0"/>
                <a:cs typeface="Arial" pitchFamily="34" charset="0"/>
              </a:defRPr>
            </a:lvl1pPr>
            <a:lvl2pPr marL="742688" indent="-285650" defTabSz="1042620" eaLnBrk="0" hangingPunct="0">
              <a:defRPr sz="1500">
                <a:solidFill>
                  <a:schemeClr val="tx1"/>
                </a:solidFill>
                <a:latin typeface="Arial" pitchFamily="34" charset="0"/>
                <a:cs typeface="Arial" pitchFamily="34" charset="0"/>
              </a:defRPr>
            </a:lvl2pPr>
            <a:lvl3pPr marL="1142597" indent="-228520" defTabSz="1042620" eaLnBrk="0" hangingPunct="0">
              <a:defRPr sz="1500">
                <a:solidFill>
                  <a:schemeClr val="tx1"/>
                </a:solidFill>
                <a:latin typeface="Arial" pitchFamily="34" charset="0"/>
                <a:cs typeface="Arial" pitchFamily="34" charset="0"/>
              </a:defRPr>
            </a:lvl3pPr>
            <a:lvl4pPr marL="1599634" indent="-228520" defTabSz="1042620" eaLnBrk="0" hangingPunct="0">
              <a:defRPr sz="1500">
                <a:solidFill>
                  <a:schemeClr val="tx1"/>
                </a:solidFill>
                <a:latin typeface="Arial" pitchFamily="34" charset="0"/>
                <a:cs typeface="Arial" pitchFamily="34" charset="0"/>
              </a:defRPr>
            </a:lvl4pPr>
            <a:lvl5pPr marL="2056674" indent="-228520" defTabSz="1042620" eaLnBrk="0" hangingPunct="0">
              <a:defRPr sz="1500">
                <a:solidFill>
                  <a:schemeClr val="tx1"/>
                </a:solidFill>
                <a:latin typeface="Arial" pitchFamily="34" charset="0"/>
                <a:cs typeface="Arial" pitchFamily="34" charset="0"/>
              </a:defRPr>
            </a:lvl5pPr>
            <a:lvl6pPr marL="2513713" indent="-228520" defTabSz="1042620" eaLnBrk="0" fontAlgn="base" hangingPunct="0">
              <a:spcBef>
                <a:spcPct val="0"/>
              </a:spcBef>
              <a:spcAft>
                <a:spcPct val="0"/>
              </a:spcAft>
              <a:defRPr sz="1500">
                <a:solidFill>
                  <a:schemeClr val="tx1"/>
                </a:solidFill>
                <a:latin typeface="Arial" pitchFamily="34" charset="0"/>
                <a:cs typeface="Arial" pitchFamily="34" charset="0"/>
              </a:defRPr>
            </a:lvl6pPr>
            <a:lvl7pPr marL="2970751" indent="-228520" defTabSz="1042620" eaLnBrk="0" fontAlgn="base" hangingPunct="0">
              <a:spcBef>
                <a:spcPct val="0"/>
              </a:spcBef>
              <a:spcAft>
                <a:spcPct val="0"/>
              </a:spcAft>
              <a:defRPr sz="1500">
                <a:solidFill>
                  <a:schemeClr val="tx1"/>
                </a:solidFill>
                <a:latin typeface="Arial" pitchFamily="34" charset="0"/>
                <a:cs typeface="Arial" pitchFamily="34" charset="0"/>
              </a:defRPr>
            </a:lvl7pPr>
            <a:lvl8pPr marL="3427791" indent="-228520" defTabSz="1042620" eaLnBrk="0" fontAlgn="base" hangingPunct="0">
              <a:spcBef>
                <a:spcPct val="0"/>
              </a:spcBef>
              <a:spcAft>
                <a:spcPct val="0"/>
              </a:spcAft>
              <a:defRPr sz="1500">
                <a:solidFill>
                  <a:schemeClr val="tx1"/>
                </a:solidFill>
                <a:latin typeface="Arial" pitchFamily="34" charset="0"/>
                <a:cs typeface="Arial" pitchFamily="34" charset="0"/>
              </a:defRPr>
            </a:lvl8pPr>
            <a:lvl9pPr marL="3884828" indent="-228520" defTabSz="1042620" eaLnBrk="0" fontAlgn="base" hangingPunct="0">
              <a:spcBef>
                <a:spcPct val="0"/>
              </a:spcBef>
              <a:spcAft>
                <a:spcPct val="0"/>
              </a:spcAft>
              <a:defRPr sz="1500">
                <a:solidFill>
                  <a:schemeClr val="tx1"/>
                </a:solidFill>
                <a:latin typeface="Arial" pitchFamily="34" charset="0"/>
                <a:cs typeface="Arial" pitchFamily="34" charset="0"/>
              </a:defRPr>
            </a:lvl9pPr>
          </a:lstStyle>
          <a:p>
            <a:pPr eaLnBrk="1" hangingPunct="1"/>
            <a:fld id="{87740285-6A4C-4552-AA84-C31A3580123E}" type="datetime4">
              <a:rPr lang="en-GB" altLang="fr-FR" sz="900" smtClean="0"/>
              <a:t>09 May 2014</a:t>
            </a:fld>
            <a:endParaRPr lang="en-GB" altLang="de-DE" sz="900"/>
          </a:p>
        </p:txBody>
      </p:sp>
      <p:sp>
        <p:nvSpPr>
          <p:cNvPr id="4101" name="Fußzeilenplatzhalter 4"/>
          <p:cNvSpPr>
            <a:spLocks noGrp="1"/>
          </p:cNvSpPr>
          <p:nvPr>
            <p:ph type="ftr" sz="quarter" idx="11"/>
          </p:nvPr>
        </p:nvSpPr>
        <p:spPr>
          <a:noFill/>
        </p:spPr>
        <p:txBody>
          <a:bodyPr/>
          <a:lstStyle>
            <a:lvl1pPr defTabSz="1042620" eaLnBrk="0" hangingPunct="0">
              <a:defRPr sz="1500">
                <a:solidFill>
                  <a:schemeClr val="tx1"/>
                </a:solidFill>
                <a:latin typeface="Arial" pitchFamily="34" charset="0"/>
                <a:cs typeface="Arial" pitchFamily="34" charset="0"/>
              </a:defRPr>
            </a:lvl1pPr>
            <a:lvl2pPr marL="742688" indent="-285650" defTabSz="1042620" eaLnBrk="0" hangingPunct="0">
              <a:defRPr sz="1500">
                <a:solidFill>
                  <a:schemeClr val="tx1"/>
                </a:solidFill>
                <a:latin typeface="Arial" pitchFamily="34" charset="0"/>
                <a:cs typeface="Arial" pitchFamily="34" charset="0"/>
              </a:defRPr>
            </a:lvl2pPr>
            <a:lvl3pPr marL="1142597" indent="-228520" defTabSz="1042620" eaLnBrk="0" hangingPunct="0">
              <a:defRPr sz="1500">
                <a:solidFill>
                  <a:schemeClr val="tx1"/>
                </a:solidFill>
                <a:latin typeface="Arial" pitchFamily="34" charset="0"/>
                <a:cs typeface="Arial" pitchFamily="34" charset="0"/>
              </a:defRPr>
            </a:lvl3pPr>
            <a:lvl4pPr marL="1599634" indent="-228520" defTabSz="1042620" eaLnBrk="0" hangingPunct="0">
              <a:defRPr sz="1500">
                <a:solidFill>
                  <a:schemeClr val="tx1"/>
                </a:solidFill>
                <a:latin typeface="Arial" pitchFamily="34" charset="0"/>
                <a:cs typeface="Arial" pitchFamily="34" charset="0"/>
              </a:defRPr>
            </a:lvl4pPr>
            <a:lvl5pPr marL="2056674" indent="-228520" defTabSz="1042620" eaLnBrk="0" hangingPunct="0">
              <a:defRPr sz="1500">
                <a:solidFill>
                  <a:schemeClr val="tx1"/>
                </a:solidFill>
                <a:latin typeface="Arial" pitchFamily="34" charset="0"/>
                <a:cs typeface="Arial" pitchFamily="34" charset="0"/>
              </a:defRPr>
            </a:lvl5pPr>
            <a:lvl6pPr marL="2513713" indent="-228520" defTabSz="1042620" eaLnBrk="0" fontAlgn="base" hangingPunct="0">
              <a:spcBef>
                <a:spcPct val="0"/>
              </a:spcBef>
              <a:spcAft>
                <a:spcPct val="0"/>
              </a:spcAft>
              <a:defRPr sz="1500">
                <a:solidFill>
                  <a:schemeClr val="tx1"/>
                </a:solidFill>
                <a:latin typeface="Arial" pitchFamily="34" charset="0"/>
                <a:cs typeface="Arial" pitchFamily="34" charset="0"/>
              </a:defRPr>
            </a:lvl6pPr>
            <a:lvl7pPr marL="2970751" indent="-228520" defTabSz="1042620" eaLnBrk="0" fontAlgn="base" hangingPunct="0">
              <a:spcBef>
                <a:spcPct val="0"/>
              </a:spcBef>
              <a:spcAft>
                <a:spcPct val="0"/>
              </a:spcAft>
              <a:defRPr sz="1500">
                <a:solidFill>
                  <a:schemeClr val="tx1"/>
                </a:solidFill>
                <a:latin typeface="Arial" pitchFamily="34" charset="0"/>
                <a:cs typeface="Arial" pitchFamily="34" charset="0"/>
              </a:defRPr>
            </a:lvl7pPr>
            <a:lvl8pPr marL="3427791" indent="-228520" defTabSz="1042620" eaLnBrk="0" fontAlgn="base" hangingPunct="0">
              <a:spcBef>
                <a:spcPct val="0"/>
              </a:spcBef>
              <a:spcAft>
                <a:spcPct val="0"/>
              </a:spcAft>
              <a:defRPr sz="1500">
                <a:solidFill>
                  <a:schemeClr val="tx1"/>
                </a:solidFill>
                <a:latin typeface="Arial" pitchFamily="34" charset="0"/>
                <a:cs typeface="Arial" pitchFamily="34" charset="0"/>
              </a:defRPr>
            </a:lvl8pPr>
            <a:lvl9pPr marL="3884828" indent="-228520" defTabSz="1042620" eaLnBrk="0" fontAlgn="base" hangingPunct="0">
              <a:spcBef>
                <a:spcPct val="0"/>
              </a:spcBef>
              <a:spcAft>
                <a:spcPct val="0"/>
              </a:spcAft>
              <a:defRPr sz="1500">
                <a:solidFill>
                  <a:schemeClr val="tx1"/>
                </a:solidFill>
                <a:latin typeface="Arial" pitchFamily="34" charset="0"/>
                <a:cs typeface="Arial" pitchFamily="34" charset="0"/>
              </a:defRPr>
            </a:lvl9pPr>
          </a:lstStyle>
          <a:p>
            <a:pPr eaLnBrk="1" hangingPunct="1"/>
            <a:r>
              <a:rPr lang="en-US" altLang="de-DE" sz="900" dirty="0" smtClean="0"/>
              <a:t>R2-142393 - Further investigations on cell barring due to reception failure of MIB or SIB1</a:t>
            </a:r>
            <a:endParaRPr lang="en-GB" altLang="de-DE" sz="900" dirty="0"/>
          </a:p>
        </p:txBody>
      </p:sp>
      <p:sp>
        <p:nvSpPr>
          <p:cNvPr id="4102" name="Foliennummernplatzhalter 5"/>
          <p:cNvSpPr>
            <a:spLocks noGrp="1"/>
          </p:cNvSpPr>
          <p:nvPr>
            <p:ph type="sldNum" sz="quarter" idx="12"/>
          </p:nvPr>
        </p:nvSpPr>
        <p:spPr>
          <a:noFill/>
        </p:spPr>
        <p:txBody>
          <a:bodyPr/>
          <a:lstStyle>
            <a:lvl1pPr defTabSz="1042620" eaLnBrk="0" hangingPunct="0">
              <a:defRPr sz="1500">
                <a:solidFill>
                  <a:schemeClr val="tx1"/>
                </a:solidFill>
                <a:latin typeface="Arial" pitchFamily="34" charset="0"/>
                <a:cs typeface="Arial" pitchFamily="34" charset="0"/>
              </a:defRPr>
            </a:lvl1pPr>
            <a:lvl2pPr marL="742688" indent="-285650" defTabSz="1042620" eaLnBrk="0" hangingPunct="0">
              <a:defRPr sz="1500">
                <a:solidFill>
                  <a:schemeClr val="tx1"/>
                </a:solidFill>
                <a:latin typeface="Arial" pitchFamily="34" charset="0"/>
                <a:cs typeface="Arial" pitchFamily="34" charset="0"/>
              </a:defRPr>
            </a:lvl2pPr>
            <a:lvl3pPr marL="1142597" indent="-228520" defTabSz="1042620" eaLnBrk="0" hangingPunct="0">
              <a:defRPr sz="1500">
                <a:solidFill>
                  <a:schemeClr val="tx1"/>
                </a:solidFill>
                <a:latin typeface="Arial" pitchFamily="34" charset="0"/>
                <a:cs typeface="Arial" pitchFamily="34" charset="0"/>
              </a:defRPr>
            </a:lvl3pPr>
            <a:lvl4pPr marL="1599634" indent="-228520" defTabSz="1042620" eaLnBrk="0" hangingPunct="0">
              <a:defRPr sz="1500">
                <a:solidFill>
                  <a:schemeClr val="tx1"/>
                </a:solidFill>
                <a:latin typeface="Arial" pitchFamily="34" charset="0"/>
                <a:cs typeface="Arial" pitchFamily="34" charset="0"/>
              </a:defRPr>
            </a:lvl4pPr>
            <a:lvl5pPr marL="2056674" indent="-228520" defTabSz="1042620" eaLnBrk="0" hangingPunct="0">
              <a:defRPr sz="1500">
                <a:solidFill>
                  <a:schemeClr val="tx1"/>
                </a:solidFill>
                <a:latin typeface="Arial" pitchFamily="34" charset="0"/>
                <a:cs typeface="Arial" pitchFamily="34" charset="0"/>
              </a:defRPr>
            </a:lvl5pPr>
            <a:lvl6pPr marL="2513713" indent="-228520" defTabSz="1042620" eaLnBrk="0" fontAlgn="base" hangingPunct="0">
              <a:spcBef>
                <a:spcPct val="0"/>
              </a:spcBef>
              <a:spcAft>
                <a:spcPct val="0"/>
              </a:spcAft>
              <a:defRPr sz="1500">
                <a:solidFill>
                  <a:schemeClr val="tx1"/>
                </a:solidFill>
                <a:latin typeface="Arial" pitchFamily="34" charset="0"/>
                <a:cs typeface="Arial" pitchFamily="34" charset="0"/>
              </a:defRPr>
            </a:lvl6pPr>
            <a:lvl7pPr marL="2970751" indent="-228520" defTabSz="1042620" eaLnBrk="0" fontAlgn="base" hangingPunct="0">
              <a:spcBef>
                <a:spcPct val="0"/>
              </a:spcBef>
              <a:spcAft>
                <a:spcPct val="0"/>
              </a:spcAft>
              <a:defRPr sz="1500">
                <a:solidFill>
                  <a:schemeClr val="tx1"/>
                </a:solidFill>
                <a:latin typeface="Arial" pitchFamily="34" charset="0"/>
                <a:cs typeface="Arial" pitchFamily="34" charset="0"/>
              </a:defRPr>
            </a:lvl7pPr>
            <a:lvl8pPr marL="3427791" indent="-228520" defTabSz="1042620" eaLnBrk="0" fontAlgn="base" hangingPunct="0">
              <a:spcBef>
                <a:spcPct val="0"/>
              </a:spcBef>
              <a:spcAft>
                <a:spcPct val="0"/>
              </a:spcAft>
              <a:defRPr sz="1500">
                <a:solidFill>
                  <a:schemeClr val="tx1"/>
                </a:solidFill>
                <a:latin typeface="Arial" pitchFamily="34" charset="0"/>
                <a:cs typeface="Arial" pitchFamily="34" charset="0"/>
              </a:defRPr>
            </a:lvl8pPr>
            <a:lvl9pPr marL="3884828" indent="-228520" defTabSz="1042620" eaLnBrk="0" fontAlgn="base" hangingPunct="0">
              <a:spcBef>
                <a:spcPct val="0"/>
              </a:spcBef>
              <a:spcAft>
                <a:spcPct val="0"/>
              </a:spcAft>
              <a:defRPr sz="1500">
                <a:solidFill>
                  <a:schemeClr val="tx1"/>
                </a:solidFill>
                <a:latin typeface="Arial" pitchFamily="34" charset="0"/>
                <a:cs typeface="Arial" pitchFamily="34" charset="0"/>
              </a:defRPr>
            </a:lvl9pPr>
          </a:lstStyle>
          <a:p>
            <a:pPr eaLnBrk="1" hangingPunct="1"/>
            <a:fld id="{B980EF27-8404-4A85-B744-27D0D8D07BC3}" type="slidenum">
              <a:rPr lang="en-GB" altLang="de-DE" sz="900" smtClean="0"/>
              <a:pPr eaLnBrk="1" hangingPunct="1"/>
              <a:t>2</a:t>
            </a:fld>
            <a:endParaRPr lang="en-GB" altLang="de-DE" sz="9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9463" y="1597495"/>
            <a:ext cx="3768317" cy="333447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04269" tIns="52135" rIns="104269" bIns="52135" rtlCol="0" anchor="ctr"/>
          <a:lstStyle/>
          <a:p>
            <a:pPr algn="ctr"/>
            <a:endParaRPr lang="en-GB" dirty="0"/>
          </a:p>
        </p:txBody>
      </p:sp>
      <p:grpSp>
        <p:nvGrpSpPr>
          <p:cNvPr id="38" name="Groupe 37"/>
          <p:cNvGrpSpPr/>
          <p:nvPr/>
        </p:nvGrpSpPr>
        <p:grpSpPr>
          <a:xfrm rot="10800000">
            <a:off x="569464" y="1597494"/>
            <a:ext cx="3747215" cy="793922"/>
            <a:chOff x="3347864" y="4659162"/>
            <a:chExt cx="3204269" cy="720080"/>
          </a:xfrm>
        </p:grpSpPr>
        <p:sp>
          <p:nvSpPr>
            <p:cNvPr id="5" name="Triangle isocèle 4"/>
            <p:cNvSpPr/>
            <p:nvPr/>
          </p:nvSpPr>
          <p:spPr>
            <a:xfrm>
              <a:off x="3347864"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riangle isocèle 5"/>
            <p:cNvSpPr/>
            <p:nvPr/>
          </p:nvSpPr>
          <p:spPr>
            <a:xfrm>
              <a:off x="3563888"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riangle isocèle 6"/>
            <p:cNvSpPr/>
            <p:nvPr/>
          </p:nvSpPr>
          <p:spPr>
            <a:xfrm>
              <a:off x="3792745"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riangle isocèle 7"/>
            <p:cNvSpPr/>
            <p:nvPr/>
          </p:nvSpPr>
          <p:spPr>
            <a:xfrm>
              <a:off x="4008769"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riangle isocèle 8"/>
            <p:cNvSpPr/>
            <p:nvPr/>
          </p:nvSpPr>
          <p:spPr>
            <a:xfrm>
              <a:off x="4223235"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riangle isocèle 9"/>
            <p:cNvSpPr/>
            <p:nvPr/>
          </p:nvSpPr>
          <p:spPr>
            <a:xfrm>
              <a:off x="4439259"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riangle isocèle 10"/>
            <p:cNvSpPr/>
            <p:nvPr/>
          </p:nvSpPr>
          <p:spPr>
            <a:xfrm>
              <a:off x="4644008"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riangle isocèle 11"/>
            <p:cNvSpPr/>
            <p:nvPr/>
          </p:nvSpPr>
          <p:spPr>
            <a:xfrm>
              <a:off x="4860032"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riangle isocèle 12"/>
            <p:cNvSpPr/>
            <p:nvPr/>
          </p:nvSpPr>
          <p:spPr>
            <a:xfrm>
              <a:off x="5076056"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riangle isocèle 13"/>
            <p:cNvSpPr/>
            <p:nvPr/>
          </p:nvSpPr>
          <p:spPr>
            <a:xfrm>
              <a:off x="5292080"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riangle isocèle 14"/>
            <p:cNvSpPr/>
            <p:nvPr/>
          </p:nvSpPr>
          <p:spPr>
            <a:xfrm>
              <a:off x="5493747"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riangle isocèle 15"/>
            <p:cNvSpPr/>
            <p:nvPr/>
          </p:nvSpPr>
          <p:spPr>
            <a:xfrm>
              <a:off x="5709771"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riangle isocèle 16"/>
            <p:cNvSpPr/>
            <p:nvPr/>
          </p:nvSpPr>
          <p:spPr>
            <a:xfrm>
              <a:off x="5924237"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Triangle isocèle 17"/>
            <p:cNvSpPr/>
            <p:nvPr/>
          </p:nvSpPr>
          <p:spPr>
            <a:xfrm>
              <a:off x="6140261"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riangle isocèle 18"/>
            <p:cNvSpPr/>
            <p:nvPr/>
          </p:nvSpPr>
          <p:spPr>
            <a:xfrm>
              <a:off x="6336109"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39" name="Groupe 38"/>
          <p:cNvGrpSpPr/>
          <p:nvPr/>
        </p:nvGrpSpPr>
        <p:grpSpPr>
          <a:xfrm rot="10800000" flipV="1">
            <a:off x="569467" y="4138042"/>
            <a:ext cx="3747215" cy="793922"/>
            <a:chOff x="3347864" y="4659162"/>
            <a:chExt cx="3204269" cy="720080"/>
          </a:xfrm>
        </p:grpSpPr>
        <p:sp>
          <p:nvSpPr>
            <p:cNvPr id="40" name="Triangle isocèle 39"/>
            <p:cNvSpPr/>
            <p:nvPr/>
          </p:nvSpPr>
          <p:spPr>
            <a:xfrm>
              <a:off x="3347864"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Triangle isocèle 40"/>
            <p:cNvSpPr/>
            <p:nvPr/>
          </p:nvSpPr>
          <p:spPr>
            <a:xfrm>
              <a:off x="3563888"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2" name="Triangle isocèle 41"/>
            <p:cNvSpPr/>
            <p:nvPr/>
          </p:nvSpPr>
          <p:spPr>
            <a:xfrm>
              <a:off x="3792745"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3" name="Triangle isocèle 42"/>
            <p:cNvSpPr/>
            <p:nvPr/>
          </p:nvSpPr>
          <p:spPr>
            <a:xfrm>
              <a:off x="4008769"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4" name="Triangle isocèle 43"/>
            <p:cNvSpPr/>
            <p:nvPr/>
          </p:nvSpPr>
          <p:spPr>
            <a:xfrm>
              <a:off x="4223235"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 name="Triangle isocèle 44"/>
            <p:cNvSpPr/>
            <p:nvPr/>
          </p:nvSpPr>
          <p:spPr>
            <a:xfrm>
              <a:off x="4439259"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Triangle isocèle 45"/>
            <p:cNvSpPr/>
            <p:nvPr/>
          </p:nvSpPr>
          <p:spPr>
            <a:xfrm>
              <a:off x="4644008"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Triangle isocèle 46"/>
            <p:cNvSpPr/>
            <p:nvPr/>
          </p:nvSpPr>
          <p:spPr>
            <a:xfrm>
              <a:off x="4860032"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Triangle isocèle 47"/>
            <p:cNvSpPr/>
            <p:nvPr/>
          </p:nvSpPr>
          <p:spPr>
            <a:xfrm>
              <a:off x="5076056"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Triangle isocèle 48"/>
            <p:cNvSpPr/>
            <p:nvPr/>
          </p:nvSpPr>
          <p:spPr>
            <a:xfrm>
              <a:off x="5292080"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 name="Triangle isocèle 49"/>
            <p:cNvSpPr/>
            <p:nvPr/>
          </p:nvSpPr>
          <p:spPr>
            <a:xfrm>
              <a:off x="5493747"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Triangle isocèle 50"/>
            <p:cNvSpPr/>
            <p:nvPr/>
          </p:nvSpPr>
          <p:spPr>
            <a:xfrm>
              <a:off x="5709771"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Triangle isocèle 51"/>
            <p:cNvSpPr/>
            <p:nvPr/>
          </p:nvSpPr>
          <p:spPr>
            <a:xfrm>
              <a:off x="5924237"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Triangle isocèle 52"/>
            <p:cNvSpPr/>
            <p:nvPr/>
          </p:nvSpPr>
          <p:spPr>
            <a:xfrm>
              <a:off x="6140261"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Triangle isocèle 53"/>
            <p:cNvSpPr/>
            <p:nvPr/>
          </p:nvSpPr>
          <p:spPr>
            <a:xfrm>
              <a:off x="6336109" y="4659162"/>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71" name="Groupe 70"/>
          <p:cNvGrpSpPr/>
          <p:nvPr/>
        </p:nvGrpSpPr>
        <p:grpSpPr>
          <a:xfrm>
            <a:off x="569464" y="2433180"/>
            <a:ext cx="842094" cy="1667235"/>
            <a:chOff x="1835697" y="2098727"/>
            <a:chExt cx="720080" cy="1512168"/>
          </a:xfrm>
        </p:grpSpPr>
        <p:sp>
          <p:nvSpPr>
            <p:cNvPr id="56" name="Triangle isocèle 55"/>
            <p:cNvSpPr/>
            <p:nvPr/>
          </p:nvSpPr>
          <p:spPr>
            <a:xfrm rot="5400000">
              <a:off x="2087725" y="1846699"/>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 name="Triangle isocèle 56"/>
            <p:cNvSpPr/>
            <p:nvPr/>
          </p:nvSpPr>
          <p:spPr>
            <a:xfrm rot="5400000">
              <a:off x="2087725" y="2062723"/>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8" name="Triangle isocèle 57"/>
            <p:cNvSpPr/>
            <p:nvPr/>
          </p:nvSpPr>
          <p:spPr>
            <a:xfrm rot="5400000">
              <a:off x="2087725" y="2291580"/>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Triangle isocèle 58"/>
            <p:cNvSpPr/>
            <p:nvPr/>
          </p:nvSpPr>
          <p:spPr>
            <a:xfrm rot="5400000">
              <a:off x="2087725" y="2507604"/>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Triangle isocèle 59"/>
            <p:cNvSpPr/>
            <p:nvPr/>
          </p:nvSpPr>
          <p:spPr>
            <a:xfrm rot="5400000">
              <a:off x="2087725" y="2722070"/>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1" name="Triangle isocèle 60"/>
            <p:cNvSpPr/>
            <p:nvPr/>
          </p:nvSpPr>
          <p:spPr>
            <a:xfrm rot="5400000">
              <a:off x="2087725" y="2938094"/>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2" name="Triangle isocèle 61"/>
            <p:cNvSpPr/>
            <p:nvPr/>
          </p:nvSpPr>
          <p:spPr>
            <a:xfrm rot="5400000">
              <a:off x="2087725" y="3142843"/>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72" name="Groupe 71"/>
          <p:cNvGrpSpPr/>
          <p:nvPr/>
        </p:nvGrpSpPr>
        <p:grpSpPr>
          <a:xfrm flipH="1">
            <a:off x="3474582" y="2431113"/>
            <a:ext cx="842094" cy="1667235"/>
            <a:chOff x="1835697" y="2098727"/>
            <a:chExt cx="720080" cy="1512168"/>
          </a:xfrm>
        </p:grpSpPr>
        <p:sp>
          <p:nvSpPr>
            <p:cNvPr id="73" name="Triangle isocèle 72"/>
            <p:cNvSpPr/>
            <p:nvPr/>
          </p:nvSpPr>
          <p:spPr>
            <a:xfrm rot="5400000">
              <a:off x="2087725" y="1846699"/>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4" name="Triangle isocèle 73"/>
            <p:cNvSpPr/>
            <p:nvPr/>
          </p:nvSpPr>
          <p:spPr>
            <a:xfrm rot="5400000">
              <a:off x="2087725" y="2062723"/>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5" name="Triangle isocèle 74"/>
            <p:cNvSpPr/>
            <p:nvPr/>
          </p:nvSpPr>
          <p:spPr>
            <a:xfrm rot="5400000">
              <a:off x="2087725" y="2291580"/>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6" name="Triangle isocèle 75"/>
            <p:cNvSpPr/>
            <p:nvPr/>
          </p:nvSpPr>
          <p:spPr>
            <a:xfrm rot="5400000">
              <a:off x="2087725" y="2507604"/>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7" name="Triangle isocèle 76"/>
            <p:cNvSpPr/>
            <p:nvPr/>
          </p:nvSpPr>
          <p:spPr>
            <a:xfrm rot="5400000">
              <a:off x="2087725" y="2722070"/>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8" name="Triangle isocèle 77"/>
            <p:cNvSpPr/>
            <p:nvPr/>
          </p:nvSpPr>
          <p:spPr>
            <a:xfrm rot="5400000">
              <a:off x="2087725" y="2938094"/>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9" name="Triangle isocèle 78"/>
            <p:cNvSpPr/>
            <p:nvPr/>
          </p:nvSpPr>
          <p:spPr>
            <a:xfrm rot="5400000">
              <a:off x="2087725" y="3142843"/>
              <a:ext cx="216024" cy="72008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80" name="Rectangle à coins arrondis 79"/>
          <p:cNvSpPr/>
          <p:nvPr/>
        </p:nvSpPr>
        <p:spPr>
          <a:xfrm>
            <a:off x="1807188" y="2570905"/>
            <a:ext cx="1509652" cy="731392"/>
          </a:xfrm>
          <a:prstGeom prst="roundRect">
            <a:avLst/>
          </a:prstGeom>
          <a:ln w="19050">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lIns="91408" tIns="45704" rIns="91408" bIns="45704" rtlCol="0" anchor="ctr"/>
          <a:lstStyle/>
          <a:p>
            <a:pPr algn="ctr"/>
            <a:endParaRPr lang="en-GB" sz="500" dirty="0"/>
          </a:p>
        </p:txBody>
      </p:sp>
      <p:sp>
        <p:nvSpPr>
          <p:cNvPr id="81" name="Rectangle 80"/>
          <p:cNvSpPr/>
          <p:nvPr/>
        </p:nvSpPr>
        <p:spPr>
          <a:xfrm>
            <a:off x="2099398" y="2680783"/>
            <a:ext cx="956113" cy="536355"/>
          </a:xfrm>
          <a:prstGeom prst="rect">
            <a:avLst/>
          </a:prstGeom>
        </p:spPr>
        <p:style>
          <a:lnRef idx="1">
            <a:schemeClr val="dk1"/>
          </a:lnRef>
          <a:fillRef idx="2">
            <a:schemeClr val="dk1"/>
          </a:fillRef>
          <a:effectRef idx="1">
            <a:schemeClr val="dk1"/>
          </a:effectRef>
          <a:fontRef idx="minor">
            <a:schemeClr val="dk1"/>
          </a:fontRef>
        </p:style>
        <p:txBody>
          <a:bodyPr lIns="91408" tIns="45704" rIns="91408" bIns="45704" rtlCol="0" anchor="ctr"/>
          <a:lstStyle/>
          <a:p>
            <a:pPr algn="ctr"/>
            <a:endParaRPr lang="en-GB" sz="500" dirty="0"/>
          </a:p>
        </p:txBody>
      </p:sp>
      <p:grpSp>
        <p:nvGrpSpPr>
          <p:cNvPr id="91" name="Groupe 90"/>
          <p:cNvGrpSpPr/>
          <p:nvPr/>
        </p:nvGrpSpPr>
        <p:grpSpPr>
          <a:xfrm rot="16200000">
            <a:off x="3124617" y="2731215"/>
            <a:ext cx="114435" cy="63327"/>
            <a:chOff x="7308304" y="692696"/>
            <a:chExt cx="504056" cy="360040"/>
          </a:xfrm>
        </p:grpSpPr>
        <p:sp>
          <p:nvSpPr>
            <p:cNvPr id="85" name="Arc 84"/>
            <p:cNvSpPr/>
            <p:nvPr/>
          </p:nvSpPr>
          <p:spPr>
            <a:xfrm>
              <a:off x="7452320" y="692696"/>
              <a:ext cx="360040" cy="360040"/>
            </a:xfrm>
            <a:prstGeom prst="arc">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500" dirty="0"/>
            </a:p>
          </p:txBody>
        </p:sp>
        <p:sp>
          <p:nvSpPr>
            <p:cNvPr id="86" name="Arc 85"/>
            <p:cNvSpPr/>
            <p:nvPr/>
          </p:nvSpPr>
          <p:spPr>
            <a:xfrm flipV="1">
              <a:off x="7452320" y="692696"/>
              <a:ext cx="360040" cy="360040"/>
            </a:xfrm>
            <a:prstGeom prst="arc">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sz="500" dirty="0"/>
            </a:p>
          </p:txBody>
        </p:sp>
        <p:cxnSp>
          <p:nvCxnSpPr>
            <p:cNvPr id="88" name="Connecteur droit 87"/>
            <p:cNvCxnSpPr>
              <a:stCxn id="86" idx="0"/>
            </p:cNvCxnSpPr>
            <p:nvPr/>
          </p:nvCxnSpPr>
          <p:spPr>
            <a:xfrm flipH="1">
              <a:off x="7308304" y="1052736"/>
              <a:ext cx="324036"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0" name="Connecteur droit 89"/>
            <p:cNvCxnSpPr>
              <a:stCxn id="85" idx="0"/>
            </p:cNvCxnSpPr>
            <p:nvPr/>
          </p:nvCxnSpPr>
          <p:spPr>
            <a:xfrm flipH="1">
              <a:off x="7308304" y="692696"/>
              <a:ext cx="324036" cy="0"/>
            </a:xfrm>
            <a:prstGeom prst="line">
              <a:avLst/>
            </a:prstGeom>
            <a:ln w="12700">
              <a:solidFill>
                <a:schemeClr val="bg1">
                  <a:lumMod val="9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02" name="Groupe 101"/>
          <p:cNvGrpSpPr/>
          <p:nvPr/>
        </p:nvGrpSpPr>
        <p:grpSpPr>
          <a:xfrm rot="16200000">
            <a:off x="3123886" y="3124763"/>
            <a:ext cx="110603" cy="74140"/>
            <a:chOff x="6905625" y="3838575"/>
            <a:chExt cx="647700" cy="295275"/>
          </a:xfrm>
        </p:grpSpPr>
        <p:sp>
          <p:nvSpPr>
            <p:cNvPr id="98" name="Forme libre 97"/>
            <p:cNvSpPr/>
            <p:nvPr/>
          </p:nvSpPr>
          <p:spPr>
            <a:xfrm>
              <a:off x="6905625" y="3838575"/>
              <a:ext cx="647700" cy="295275"/>
            </a:xfrm>
            <a:custGeom>
              <a:avLst/>
              <a:gdLst>
                <a:gd name="connsiteX0" fmla="*/ 0 w 647700"/>
                <a:gd name="connsiteY0" fmla="*/ 295275 h 295275"/>
                <a:gd name="connsiteX1" fmla="*/ 0 w 647700"/>
                <a:gd name="connsiteY1" fmla="*/ 0 h 295275"/>
                <a:gd name="connsiteX2" fmla="*/ 647700 w 647700"/>
                <a:gd name="connsiteY2" fmla="*/ 0 h 295275"/>
                <a:gd name="connsiteX3" fmla="*/ 647700 w 647700"/>
                <a:gd name="connsiteY3" fmla="*/ 285750 h 295275"/>
                <a:gd name="connsiteX4" fmla="*/ 647700 w 647700"/>
                <a:gd name="connsiteY4" fmla="*/ 285750 h 295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7700" h="295275">
                  <a:moveTo>
                    <a:pt x="0" y="295275"/>
                  </a:moveTo>
                  <a:lnTo>
                    <a:pt x="0" y="0"/>
                  </a:lnTo>
                  <a:lnTo>
                    <a:pt x="647700" y="0"/>
                  </a:lnTo>
                  <a:lnTo>
                    <a:pt x="647700" y="285750"/>
                  </a:lnTo>
                  <a:lnTo>
                    <a:pt x="647700" y="285750"/>
                  </a:lnTo>
                </a:path>
              </a:pathLst>
            </a:cu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00" dirty="0"/>
            </a:p>
          </p:txBody>
        </p:sp>
        <p:cxnSp>
          <p:nvCxnSpPr>
            <p:cNvPr id="100" name="Connecteur droit 99"/>
            <p:cNvCxnSpPr/>
            <p:nvPr/>
          </p:nvCxnSpPr>
          <p:spPr>
            <a:xfrm>
              <a:off x="7020272" y="3933056"/>
              <a:ext cx="432048"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1" name="Connecteur droit 100"/>
            <p:cNvCxnSpPr/>
            <p:nvPr/>
          </p:nvCxnSpPr>
          <p:spPr>
            <a:xfrm>
              <a:off x="7020272" y="4077072"/>
              <a:ext cx="432048"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03" name="Rectangle à coins arrondis 102"/>
          <p:cNvSpPr/>
          <p:nvPr/>
        </p:nvSpPr>
        <p:spPr>
          <a:xfrm>
            <a:off x="3137281" y="2917611"/>
            <a:ext cx="74140" cy="80104"/>
          </a:xfrm>
          <a:prstGeom prst="roundRect">
            <a:avLst/>
          </a:prstGeom>
          <a:ln w="12700">
            <a:solidFill>
              <a:schemeClr val="bg1">
                <a:lumMod val="85000"/>
              </a:schemeClr>
            </a:solidFill>
          </a:ln>
        </p:spPr>
        <p:style>
          <a:lnRef idx="2">
            <a:schemeClr val="dk1">
              <a:shade val="50000"/>
            </a:schemeClr>
          </a:lnRef>
          <a:fillRef idx="1">
            <a:schemeClr val="dk1"/>
          </a:fillRef>
          <a:effectRef idx="0">
            <a:schemeClr val="dk1"/>
          </a:effectRef>
          <a:fontRef idx="minor">
            <a:schemeClr val="lt1"/>
          </a:fontRef>
        </p:style>
        <p:txBody>
          <a:bodyPr lIns="91408" tIns="45704" rIns="91408" bIns="45704" rtlCol="0" anchor="ctr"/>
          <a:lstStyle/>
          <a:p>
            <a:pPr algn="ctr"/>
            <a:endParaRPr lang="en-GB" sz="500" dirty="0"/>
          </a:p>
        </p:txBody>
      </p:sp>
      <p:sp>
        <p:nvSpPr>
          <p:cNvPr id="104" name="Rectangle 103"/>
          <p:cNvSpPr/>
          <p:nvPr/>
        </p:nvSpPr>
        <p:spPr>
          <a:xfrm>
            <a:off x="2099398" y="2680783"/>
            <a:ext cx="956113" cy="49755"/>
          </a:xfrm>
          <a:prstGeom prst="rect">
            <a:avLst/>
          </a:prstGeom>
          <a:ln w="12700">
            <a:noFill/>
          </a:ln>
        </p:spPr>
        <p:style>
          <a:lnRef idx="2">
            <a:schemeClr val="dk1">
              <a:shade val="50000"/>
            </a:schemeClr>
          </a:lnRef>
          <a:fillRef idx="1">
            <a:schemeClr val="dk1"/>
          </a:fillRef>
          <a:effectRef idx="0">
            <a:schemeClr val="dk1"/>
          </a:effectRef>
          <a:fontRef idx="minor">
            <a:schemeClr val="lt1"/>
          </a:fontRef>
        </p:style>
        <p:txBody>
          <a:bodyPr lIns="91408" tIns="45704" rIns="91408" bIns="45704" rtlCol="0" anchor="ctr"/>
          <a:lstStyle/>
          <a:p>
            <a:pPr algn="ctr"/>
            <a:endParaRPr lang="en-GB" sz="500" dirty="0"/>
          </a:p>
        </p:txBody>
      </p:sp>
      <p:grpSp>
        <p:nvGrpSpPr>
          <p:cNvPr id="111" name="Groupe 110"/>
          <p:cNvGrpSpPr/>
          <p:nvPr/>
        </p:nvGrpSpPr>
        <p:grpSpPr>
          <a:xfrm>
            <a:off x="2909851" y="2659782"/>
            <a:ext cx="105123" cy="58413"/>
            <a:chOff x="6300192" y="3397958"/>
            <a:chExt cx="792002" cy="616829"/>
          </a:xfrm>
        </p:grpSpPr>
        <p:sp>
          <p:nvSpPr>
            <p:cNvPr id="107" name="Forme libre 106"/>
            <p:cNvSpPr/>
            <p:nvPr/>
          </p:nvSpPr>
          <p:spPr>
            <a:xfrm>
              <a:off x="6300192" y="3871912"/>
              <a:ext cx="180975" cy="142875"/>
            </a:xfrm>
            <a:custGeom>
              <a:avLst/>
              <a:gdLst>
                <a:gd name="connsiteX0" fmla="*/ 0 w 180975"/>
                <a:gd name="connsiteY0" fmla="*/ 133350 h 138113"/>
                <a:gd name="connsiteX1" fmla="*/ 180975 w 180975"/>
                <a:gd name="connsiteY1" fmla="*/ 0 h 138113"/>
                <a:gd name="connsiteX2" fmla="*/ 180975 w 180975"/>
                <a:gd name="connsiteY2" fmla="*/ 138113 h 138113"/>
                <a:gd name="connsiteX3" fmla="*/ 0 w 180975"/>
                <a:gd name="connsiteY3" fmla="*/ 133350 h 138113"/>
                <a:gd name="connsiteX0" fmla="*/ 0 w 180975"/>
                <a:gd name="connsiteY0" fmla="*/ 142875 h 142875"/>
                <a:gd name="connsiteX1" fmla="*/ 180975 w 180975"/>
                <a:gd name="connsiteY1" fmla="*/ 0 h 142875"/>
                <a:gd name="connsiteX2" fmla="*/ 180975 w 180975"/>
                <a:gd name="connsiteY2" fmla="*/ 138113 h 142875"/>
                <a:gd name="connsiteX3" fmla="*/ 0 w 180975"/>
                <a:gd name="connsiteY3" fmla="*/ 142875 h 142875"/>
              </a:gdLst>
              <a:ahLst/>
              <a:cxnLst>
                <a:cxn ang="0">
                  <a:pos x="connsiteX0" y="connsiteY0"/>
                </a:cxn>
                <a:cxn ang="0">
                  <a:pos x="connsiteX1" y="connsiteY1"/>
                </a:cxn>
                <a:cxn ang="0">
                  <a:pos x="connsiteX2" y="connsiteY2"/>
                </a:cxn>
                <a:cxn ang="0">
                  <a:pos x="connsiteX3" y="connsiteY3"/>
                </a:cxn>
              </a:cxnLst>
              <a:rect l="l" t="t" r="r" b="b"/>
              <a:pathLst>
                <a:path w="180975" h="142875">
                  <a:moveTo>
                    <a:pt x="0" y="142875"/>
                  </a:moveTo>
                  <a:lnTo>
                    <a:pt x="180975" y="0"/>
                  </a:lnTo>
                  <a:lnTo>
                    <a:pt x="180975" y="138113"/>
                  </a:lnTo>
                  <a:lnTo>
                    <a:pt x="0" y="142875"/>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00" dirty="0"/>
            </a:p>
          </p:txBody>
        </p:sp>
        <p:sp>
          <p:nvSpPr>
            <p:cNvPr id="108" name="Forme libre 107"/>
            <p:cNvSpPr/>
            <p:nvPr/>
          </p:nvSpPr>
          <p:spPr>
            <a:xfrm>
              <a:off x="6567488" y="3690938"/>
              <a:ext cx="128587" cy="319087"/>
            </a:xfrm>
            <a:custGeom>
              <a:avLst/>
              <a:gdLst>
                <a:gd name="connsiteX0" fmla="*/ 14287 w 138112"/>
                <a:gd name="connsiteY0" fmla="*/ 319087 h 319087"/>
                <a:gd name="connsiteX1" fmla="*/ 0 w 138112"/>
                <a:gd name="connsiteY1" fmla="*/ 100012 h 319087"/>
                <a:gd name="connsiteX2" fmla="*/ 138112 w 138112"/>
                <a:gd name="connsiteY2" fmla="*/ 0 h 319087"/>
                <a:gd name="connsiteX3" fmla="*/ 133350 w 138112"/>
                <a:gd name="connsiteY3" fmla="*/ 319087 h 319087"/>
                <a:gd name="connsiteX0" fmla="*/ 4762 w 128587"/>
                <a:gd name="connsiteY0" fmla="*/ 319087 h 319087"/>
                <a:gd name="connsiteX1" fmla="*/ 0 w 128587"/>
                <a:gd name="connsiteY1" fmla="*/ 100012 h 319087"/>
                <a:gd name="connsiteX2" fmla="*/ 128587 w 128587"/>
                <a:gd name="connsiteY2" fmla="*/ 0 h 319087"/>
                <a:gd name="connsiteX3" fmla="*/ 123825 w 128587"/>
                <a:gd name="connsiteY3" fmla="*/ 319087 h 319087"/>
              </a:gdLst>
              <a:ahLst/>
              <a:cxnLst>
                <a:cxn ang="0">
                  <a:pos x="connsiteX0" y="connsiteY0"/>
                </a:cxn>
                <a:cxn ang="0">
                  <a:pos x="connsiteX1" y="connsiteY1"/>
                </a:cxn>
                <a:cxn ang="0">
                  <a:pos x="connsiteX2" y="connsiteY2"/>
                </a:cxn>
                <a:cxn ang="0">
                  <a:pos x="connsiteX3" y="connsiteY3"/>
                </a:cxn>
              </a:cxnLst>
              <a:rect l="l" t="t" r="r" b="b"/>
              <a:pathLst>
                <a:path w="128587" h="319087">
                  <a:moveTo>
                    <a:pt x="4762" y="319087"/>
                  </a:moveTo>
                  <a:lnTo>
                    <a:pt x="0" y="100012"/>
                  </a:lnTo>
                  <a:lnTo>
                    <a:pt x="128587" y="0"/>
                  </a:lnTo>
                  <a:cubicBezTo>
                    <a:pt x="127000" y="106362"/>
                    <a:pt x="125412" y="212725"/>
                    <a:pt x="123825" y="319087"/>
                  </a:cubicBezTo>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00" dirty="0"/>
            </a:p>
          </p:txBody>
        </p:sp>
        <p:sp>
          <p:nvSpPr>
            <p:cNvPr id="109" name="Forme libre 108"/>
            <p:cNvSpPr/>
            <p:nvPr/>
          </p:nvSpPr>
          <p:spPr>
            <a:xfrm>
              <a:off x="6767257" y="3541180"/>
              <a:ext cx="133349" cy="468845"/>
            </a:xfrm>
            <a:custGeom>
              <a:avLst/>
              <a:gdLst>
                <a:gd name="connsiteX0" fmla="*/ 14287 w 138112"/>
                <a:gd name="connsiteY0" fmla="*/ 319087 h 319087"/>
                <a:gd name="connsiteX1" fmla="*/ 0 w 138112"/>
                <a:gd name="connsiteY1" fmla="*/ 100012 h 319087"/>
                <a:gd name="connsiteX2" fmla="*/ 138112 w 138112"/>
                <a:gd name="connsiteY2" fmla="*/ 0 h 319087"/>
                <a:gd name="connsiteX3" fmla="*/ 133350 w 138112"/>
                <a:gd name="connsiteY3" fmla="*/ 319087 h 319087"/>
                <a:gd name="connsiteX0" fmla="*/ 4762 w 128587"/>
                <a:gd name="connsiteY0" fmla="*/ 319087 h 319087"/>
                <a:gd name="connsiteX1" fmla="*/ 0 w 128587"/>
                <a:gd name="connsiteY1" fmla="*/ 100012 h 319087"/>
                <a:gd name="connsiteX2" fmla="*/ 128587 w 128587"/>
                <a:gd name="connsiteY2" fmla="*/ 0 h 319087"/>
                <a:gd name="connsiteX3" fmla="*/ 123825 w 128587"/>
                <a:gd name="connsiteY3" fmla="*/ 319087 h 319087"/>
                <a:gd name="connsiteX0" fmla="*/ 4762 w 133349"/>
                <a:gd name="connsiteY0" fmla="*/ 297905 h 297905"/>
                <a:gd name="connsiteX1" fmla="*/ 0 w 133349"/>
                <a:gd name="connsiteY1" fmla="*/ 78830 h 297905"/>
                <a:gd name="connsiteX2" fmla="*/ 133349 w 133349"/>
                <a:gd name="connsiteY2" fmla="*/ 0 h 297905"/>
                <a:gd name="connsiteX3" fmla="*/ 123825 w 133349"/>
                <a:gd name="connsiteY3" fmla="*/ 297905 h 297905"/>
                <a:gd name="connsiteX0" fmla="*/ 4762 w 133349"/>
                <a:gd name="connsiteY0" fmla="*/ 297905 h 297905"/>
                <a:gd name="connsiteX1" fmla="*/ 0 w 133349"/>
                <a:gd name="connsiteY1" fmla="*/ 69752 h 297905"/>
                <a:gd name="connsiteX2" fmla="*/ 133349 w 133349"/>
                <a:gd name="connsiteY2" fmla="*/ 0 h 297905"/>
                <a:gd name="connsiteX3" fmla="*/ 123825 w 133349"/>
                <a:gd name="connsiteY3" fmla="*/ 297905 h 297905"/>
              </a:gdLst>
              <a:ahLst/>
              <a:cxnLst>
                <a:cxn ang="0">
                  <a:pos x="connsiteX0" y="connsiteY0"/>
                </a:cxn>
                <a:cxn ang="0">
                  <a:pos x="connsiteX1" y="connsiteY1"/>
                </a:cxn>
                <a:cxn ang="0">
                  <a:pos x="connsiteX2" y="connsiteY2"/>
                </a:cxn>
                <a:cxn ang="0">
                  <a:pos x="connsiteX3" y="connsiteY3"/>
                </a:cxn>
              </a:cxnLst>
              <a:rect l="l" t="t" r="r" b="b"/>
              <a:pathLst>
                <a:path w="133349" h="297905">
                  <a:moveTo>
                    <a:pt x="4762" y="297905"/>
                  </a:moveTo>
                  <a:cubicBezTo>
                    <a:pt x="3175" y="221854"/>
                    <a:pt x="1587" y="145803"/>
                    <a:pt x="0" y="69752"/>
                  </a:cubicBezTo>
                  <a:lnTo>
                    <a:pt x="133349" y="0"/>
                  </a:lnTo>
                  <a:cubicBezTo>
                    <a:pt x="131762" y="106362"/>
                    <a:pt x="125412" y="191543"/>
                    <a:pt x="123825" y="297905"/>
                  </a:cubicBezTo>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00" dirty="0"/>
            </a:p>
          </p:txBody>
        </p:sp>
        <p:sp>
          <p:nvSpPr>
            <p:cNvPr id="110" name="Forme libre 109"/>
            <p:cNvSpPr/>
            <p:nvPr/>
          </p:nvSpPr>
          <p:spPr>
            <a:xfrm>
              <a:off x="6963148" y="3397958"/>
              <a:ext cx="129046" cy="612067"/>
            </a:xfrm>
            <a:custGeom>
              <a:avLst/>
              <a:gdLst>
                <a:gd name="connsiteX0" fmla="*/ 14287 w 138112"/>
                <a:gd name="connsiteY0" fmla="*/ 319087 h 319087"/>
                <a:gd name="connsiteX1" fmla="*/ 0 w 138112"/>
                <a:gd name="connsiteY1" fmla="*/ 100012 h 319087"/>
                <a:gd name="connsiteX2" fmla="*/ 138112 w 138112"/>
                <a:gd name="connsiteY2" fmla="*/ 0 h 319087"/>
                <a:gd name="connsiteX3" fmla="*/ 133350 w 138112"/>
                <a:gd name="connsiteY3" fmla="*/ 319087 h 319087"/>
                <a:gd name="connsiteX0" fmla="*/ 4762 w 128587"/>
                <a:gd name="connsiteY0" fmla="*/ 319087 h 319087"/>
                <a:gd name="connsiteX1" fmla="*/ 0 w 128587"/>
                <a:gd name="connsiteY1" fmla="*/ 100012 h 319087"/>
                <a:gd name="connsiteX2" fmla="*/ 128587 w 128587"/>
                <a:gd name="connsiteY2" fmla="*/ 0 h 319087"/>
                <a:gd name="connsiteX3" fmla="*/ 123825 w 128587"/>
                <a:gd name="connsiteY3" fmla="*/ 319087 h 319087"/>
                <a:gd name="connsiteX0" fmla="*/ 4762 w 133349"/>
                <a:gd name="connsiteY0" fmla="*/ 297905 h 297905"/>
                <a:gd name="connsiteX1" fmla="*/ 0 w 133349"/>
                <a:gd name="connsiteY1" fmla="*/ 78830 h 297905"/>
                <a:gd name="connsiteX2" fmla="*/ 133349 w 133349"/>
                <a:gd name="connsiteY2" fmla="*/ 0 h 297905"/>
                <a:gd name="connsiteX3" fmla="*/ 123825 w 133349"/>
                <a:gd name="connsiteY3" fmla="*/ 297905 h 297905"/>
                <a:gd name="connsiteX0" fmla="*/ 4762 w 133349"/>
                <a:gd name="connsiteY0" fmla="*/ 297905 h 297905"/>
                <a:gd name="connsiteX1" fmla="*/ 0 w 133349"/>
                <a:gd name="connsiteY1" fmla="*/ 69752 h 297905"/>
                <a:gd name="connsiteX2" fmla="*/ 133349 w 133349"/>
                <a:gd name="connsiteY2" fmla="*/ 0 h 297905"/>
                <a:gd name="connsiteX3" fmla="*/ 123825 w 133349"/>
                <a:gd name="connsiteY3" fmla="*/ 297905 h 297905"/>
                <a:gd name="connsiteX0" fmla="*/ 459 w 129046"/>
                <a:gd name="connsiteY0" fmla="*/ 297905 h 297905"/>
                <a:gd name="connsiteX1" fmla="*/ 460 w 129046"/>
                <a:gd name="connsiteY1" fmla="*/ 48890 h 297905"/>
                <a:gd name="connsiteX2" fmla="*/ 129046 w 129046"/>
                <a:gd name="connsiteY2" fmla="*/ 0 h 297905"/>
                <a:gd name="connsiteX3" fmla="*/ 119522 w 129046"/>
                <a:gd name="connsiteY3" fmla="*/ 297905 h 297905"/>
              </a:gdLst>
              <a:ahLst/>
              <a:cxnLst>
                <a:cxn ang="0">
                  <a:pos x="connsiteX0" y="connsiteY0"/>
                </a:cxn>
                <a:cxn ang="0">
                  <a:pos x="connsiteX1" y="connsiteY1"/>
                </a:cxn>
                <a:cxn ang="0">
                  <a:pos x="connsiteX2" y="connsiteY2"/>
                </a:cxn>
                <a:cxn ang="0">
                  <a:pos x="connsiteX3" y="connsiteY3"/>
                </a:cxn>
              </a:cxnLst>
              <a:rect l="l" t="t" r="r" b="b"/>
              <a:pathLst>
                <a:path w="129046" h="297905">
                  <a:moveTo>
                    <a:pt x="459" y="297905"/>
                  </a:moveTo>
                  <a:cubicBezTo>
                    <a:pt x="-1128" y="221854"/>
                    <a:pt x="2047" y="124941"/>
                    <a:pt x="460" y="48890"/>
                  </a:cubicBezTo>
                  <a:lnTo>
                    <a:pt x="129046" y="0"/>
                  </a:lnTo>
                  <a:cubicBezTo>
                    <a:pt x="127459" y="106362"/>
                    <a:pt x="121109" y="191543"/>
                    <a:pt x="119522" y="297905"/>
                  </a:cubicBezTo>
                </a:path>
              </a:pathLst>
            </a:custGeom>
            <a:solidFill>
              <a:schemeClr val="tx2">
                <a:lumMod val="60000"/>
                <a:lumOff val="4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500" dirty="0"/>
            </a:p>
          </p:txBody>
        </p:sp>
      </p:grpSp>
      <p:grpSp>
        <p:nvGrpSpPr>
          <p:cNvPr id="128" name="Groupe 127"/>
          <p:cNvGrpSpPr/>
          <p:nvPr/>
        </p:nvGrpSpPr>
        <p:grpSpPr>
          <a:xfrm>
            <a:off x="2194663" y="2865462"/>
            <a:ext cx="759200" cy="286048"/>
            <a:chOff x="5995781" y="3366604"/>
            <a:chExt cx="1086378" cy="422436"/>
          </a:xfrm>
        </p:grpSpPr>
        <p:sp>
          <p:nvSpPr>
            <p:cNvPr id="112" name="Rectangle 111"/>
            <p:cNvSpPr/>
            <p:nvPr/>
          </p:nvSpPr>
          <p:spPr>
            <a:xfrm>
              <a:off x="5995781" y="3366604"/>
              <a:ext cx="1074274" cy="422436"/>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sz="500" dirty="0">
                <a:ln>
                  <a:solidFill>
                    <a:schemeClr val="tx1"/>
                  </a:solidFill>
                </a:ln>
              </a:endParaRPr>
            </a:p>
          </p:txBody>
        </p:sp>
        <p:cxnSp>
          <p:nvCxnSpPr>
            <p:cNvPr id="114" name="Connecteur droit 113"/>
            <p:cNvCxnSpPr/>
            <p:nvPr/>
          </p:nvCxnSpPr>
          <p:spPr>
            <a:xfrm>
              <a:off x="6002911" y="3502883"/>
              <a:ext cx="10742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Connecteur droit 114"/>
            <p:cNvCxnSpPr/>
            <p:nvPr/>
          </p:nvCxnSpPr>
          <p:spPr>
            <a:xfrm>
              <a:off x="6002911" y="3645024"/>
              <a:ext cx="10742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Connecteur droit 117"/>
            <p:cNvCxnSpPr/>
            <p:nvPr/>
          </p:nvCxnSpPr>
          <p:spPr>
            <a:xfrm>
              <a:off x="6372200" y="3366604"/>
              <a:ext cx="0" cy="2784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Connecteur droit 118"/>
            <p:cNvCxnSpPr/>
            <p:nvPr/>
          </p:nvCxnSpPr>
          <p:spPr>
            <a:xfrm>
              <a:off x="6732240" y="3366604"/>
              <a:ext cx="0" cy="2784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0" name="ZoneTexte 119"/>
            <p:cNvSpPr txBox="1"/>
            <p:nvPr/>
          </p:nvSpPr>
          <p:spPr>
            <a:xfrm>
              <a:off x="6020024" y="3366604"/>
              <a:ext cx="360039" cy="113631"/>
            </a:xfrm>
            <a:prstGeom prst="rect">
              <a:avLst/>
            </a:prstGeom>
            <a:noFill/>
          </p:spPr>
          <p:txBody>
            <a:bodyPr wrap="square" lIns="0" tIns="0" rIns="0" bIns="0" rtlCol="0">
              <a:spAutoFit/>
            </a:bodyPr>
            <a:lstStyle/>
            <a:p>
              <a:pPr algn="ctr"/>
              <a:r>
                <a:rPr lang="en-GB" sz="500" dirty="0" smtClean="0"/>
                <a:t>Phone</a:t>
              </a:r>
              <a:endParaRPr lang="en-GB" sz="500" dirty="0"/>
            </a:p>
          </p:txBody>
        </p:sp>
        <p:sp>
          <p:nvSpPr>
            <p:cNvPr id="121" name="ZoneTexte 120"/>
            <p:cNvSpPr txBox="1"/>
            <p:nvPr/>
          </p:nvSpPr>
          <p:spPr>
            <a:xfrm>
              <a:off x="6362079" y="3366604"/>
              <a:ext cx="360039" cy="113631"/>
            </a:xfrm>
            <a:prstGeom prst="rect">
              <a:avLst/>
            </a:prstGeom>
            <a:noFill/>
          </p:spPr>
          <p:txBody>
            <a:bodyPr wrap="square" lIns="0" tIns="0" rIns="0" bIns="0" rtlCol="0">
              <a:spAutoFit/>
            </a:bodyPr>
            <a:lstStyle/>
            <a:p>
              <a:pPr algn="ctr"/>
              <a:r>
                <a:rPr lang="en-GB" sz="500" dirty="0" smtClean="0"/>
                <a:t>Server</a:t>
              </a:r>
              <a:endParaRPr lang="en-GB" sz="500" dirty="0"/>
            </a:p>
          </p:txBody>
        </p:sp>
        <p:sp>
          <p:nvSpPr>
            <p:cNvPr id="122" name="ZoneTexte 121"/>
            <p:cNvSpPr txBox="1"/>
            <p:nvPr/>
          </p:nvSpPr>
          <p:spPr>
            <a:xfrm>
              <a:off x="6722120" y="3379773"/>
              <a:ext cx="360039" cy="113631"/>
            </a:xfrm>
            <a:prstGeom prst="rect">
              <a:avLst/>
            </a:prstGeom>
            <a:noFill/>
          </p:spPr>
          <p:txBody>
            <a:bodyPr wrap="square" lIns="0" tIns="0" rIns="0" bIns="0" rtlCol="0">
              <a:spAutoFit/>
            </a:bodyPr>
            <a:lstStyle/>
            <a:p>
              <a:pPr algn="ctr"/>
              <a:r>
                <a:rPr lang="en-GB" sz="500" dirty="0" smtClean="0"/>
                <a:t>Diff</a:t>
              </a:r>
              <a:endParaRPr lang="en-GB" sz="500" dirty="0"/>
            </a:p>
          </p:txBody>
        </p:sp>
        <p:sp>
          <p:nvSpPr>
            <p:cNvPr id="123" name="ZoneTexte 122"/>
            <p:cNvSpPr txBox="1"/>
            <p:nvPr/>
          </p:nvSpPr>
          <p:spPr>
            <a:xfrm>
              <a:off x="5995781" y="3506042"/>
              <a:ext cx="360039" cy="113631"/>
            </a:xfrm>
            <a:prstGeom prst="rect">
              <a:avLst/>
            </a:prstGeom>
            <a:noFill/>
          </p:spPr>
          <p:txBody>
            <a:bodyPr wrap="square" lIns="0" tIns="0" rIns="0" bIns="0" rtlCol="0">
              <a:spAutoFit/>
            </a:bodyPr>
            <a:lstStyle/>
            <a:p>
              <a:pPr algn="ctr"/>
              <a:r>
                <a:rPr lang="en-GB" sz="500" dirty="0" smtClean="0"/>
                <a:t>15:53:02</a:t>
              </a:r>
              <a:endParaRPr lang="en-GB" sz="500" dirty="0"/>
            </a:p>
          </p:txBody>
        </p:sp>
        <p:sp>
          <p:nvSpPr>
            <p:cNvPr id="124" name="ZoneTexte 123"/>
            <p:cNvSpPr txBox="1"/>
            <p:nvPr/>
          </p:nvSpPr>
          <p:spPr>
            <a:xfrm>
              <a:off x="6372200" y="3506042"/>
              <a:ext cx="360039" cy="113631"/>
            </a:xfrm>
            <a:prstGeom prst="rect">
              <a:avLst/>
            </a:prstGeom>
            <a:noFill/>
          </p:spPr>
          <p:txBody>
            <a:bodyPr wrap="square" lIns="0" tIns="0" rIns="0" bIns="0" rtlCol="0">
              <a:spAutoFit/>
            </a:bodyPr>
            <a:lstStyle/>
            <a:p>
              <a:pPr algn="ctr"/>
              <a:r>
                <a:rPr lang="en-GB" sz="500" dirty="0" smtClean="0"/>
                <a:t>15:53:00</a:t>
              </a:r>
              <a:endParaRPr lang="en-GB" sz="500" dirty="0"/>
            </a:p>
          </p:txBody>
        </p:sp>
        <p:sp>
          <p:nvSpPr>
            <p:cNvPr id="125" name="ZoneTexte 124"/>
            <p:cNvSpPr txBox="1"/>
            <p:nvPr/>
          </p:nvSpPr>
          <p:spPr>
            <a:xfrm>
              <a:off x="6708277" y="3506042"/>
              <a:ext cx="360039" cy="113631"/>
            </a:xfrm>
            <a:prstGeom prst="rect">
              <a:avLst/>
            </a:prstGeom>
            <a:noFill/>
          </p:spPr>
          <p:txBody>
            <a:bodyPr wrap="square" lIns="0" tIns="0" rIns="0" bIns="0" rtlCol="0">
              <a:spAutoFit/>
            </a:bodyPr>
            <a:lstStyle/>
            <a:p>
              <a:pPr algn="ctr"/>
              <a:r>
                <a:rPr lang="en-GB" sz="500" dirty="0" smtClean="0"/>
                <a:t>2s</a:t>
              </a:r>
              <a:endParaRPr lang="en-GB" sz="500" dirty="0"/>
            </a:p>
          </p:txBody>
        </p:sp>
      </p:grpSp>
      <p:grpSp>
        <p:nvGrpSpPr>
          <p:cNvPr id="171" name="Groupe 170"/>
          <p:cNvGrpSpPr/>
          <p:nvPr/>
        </p:nvGrpSpPr>
        <p:grpSpPr>
          <a:xfrm>
            <a:off x="2393598" y="3544478"/>
            <a:ext cx="336837" cy="436847"/>
            <a:chOff x="6084168" y="3604036"/>
            <a:chExt cx="805621" cy="977092"/>
          </a:xfrm>
        </p:grpSpPr>
        <p:cxnSp>
          <p:nvCxnSpPr>
            <p:cNvPr id="167" name="Connecteur droit 166"/>
            <p:cNvCxnSpPr/>
            <p:nvPr/>
          </p:nvCxnSpPr>
          <p:spPr>
            <a:xfrm>
              <a:off x="6084168" y="3609020"/>
              <a:ext cx="401027" cy="396044"/>
            </a:xfrm>
            <a:prstGeom prst="line">
              <a:avLst/>
            </a:prstGeom>
          </p:spPr>
          <p:style>
            <a:lnRef idx="2">
              <a:schemeClr val="dk1"/>
            </a:lnRef>
            <a:fillRef idx="0">
              <a:schemeClr val="dk1"/>
            </a:fillRef>
            <a:effectRef idx="1">
              <a:schemeClr val="dk1"/>
            </a:effectRef>
            <a:fontRef idx="minor">
              <a:schemeClr val="tx1"/>
            </a:fontRef>
          </p:style>
        </p:cxnSp>
        <p:cxnSp>
          <p:nvCxnSpPr>
            <p:cNvPr id="168" name="Connecteur droit 167"/>
            <p:cNvCxnSpPr/>
            <p:nvPr/>
          </p:nvCxnSpPr>
          <p:spPr>
            <a:xfrm rot="16200000">
              <a:off x="6491253" y="3606528"/>
              <a:ext cx="401027" cy="396044"/>
            </a:xfrm>
            <a:prstGeom prst="line">
              <a:avLst/>
            </a:prstGeom>
          </p:spPr>
          <p:style>
            <a:lnRef idx="2">
              <a:schemeClr val="dk1"/>
            </a:lnRef>
            <a:fillRef idx="0">
              <a:schemeClr val="dk1"/>
            </a:fillRef>
            <a:effectRef idx="1">
              <a:schemeClr val="dk1"/>
            </a:effectRef>
            <a:fontRef idx="minor">
              <a:schemeClr val="tx1"/>
            </a:fontRef>
          </p:style>
        </p:cxnSp>
        <p:cxnSp>
          <p:nvCxnSpPr>
            <p:cNvPr id="170" name="Connecteur droit 169"/>
            <p:cNvCxnSpPr/>
            <p:nvPr/>
          </p:nvCxnSpPr>
          <p:spPr>
            <a:xfrm flipH="1">
              <a:off x="6485195" y="3610896"/>
              <a:ext cx="21091" cy="970232"/>
            </a:xfrm>
            <a:prstGeom prst="line">
              <a:avLst/>
            </a:prstGeom>
          </p:spPr>
          <p:style>
            <a:lnRef idx="2">
              <a:schemeClr val="dk1"/>
            </a:lnRef>
            <a:fillRef idx="0">
              <a:schemeClr val="dk1"/>
            </a:fillRef>
            <a:effectRef idx="1">
              <a:schemeClr val="dk1"/>
            </a:effectRef>
            <a:fontRef idx="minor">
              <a:schemeClr val="tx1"/>
            </a:fontRef>
          </p:style>
        </p:cxnSp>
      </p:grpSp>
      <p:sp>
        <p:nvSpPr>
          <p:cNvPr id="172" name="Rectangle 171"/>
          <p:cNvSpPr/>
          <p:nvPr/>
        </p:nvSpPr>
        <p:spPr>
          <a:xfrm>
            <a:off x="4316676" y="4138042"/>
            <a:ext cx="53466" cy="1587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4269" tIns="52135" rIns="104269" bIns="52135" rtlCol="0" anchor="ctr"/>
          <a:lstStyle/>
          <a:p>
            <a:pPr algn="ctr"/>
            <a:endParaRPr lang="en-GB" dirty="0"/>
          </a:p>
        </p:txBody>
      </p:sp>
      <p:cxnSp>
        <p:nvCxnSpPr>
          <p:cNvPr id="179" name="Connecteur en arc 178"/>
          <p:cNvCxnSpPr/>
          <p:nvPr/>
        </p:nvCxnSpPr>
        <p:spPr>
          <a:xfrm rot="10800000">
            <a:off x="2548282" y="3979258"/>
            <a:ext cx="1768398" cy="238176"/>
          </a:xfrm>
          <a:prstGeom prst="curvedConnector3">
            <a:avLst/>
          </a:prstGeom>
        </p:spPr>
        <p:style>
          <a:lnRef idx="2">
            <a:schemeClr val="dk1"/>
          </a:lnRef>
          <a:fillRef idx="0">
            <a:schemeClr val="dk1"/>
          </a:fillRef>
          <a:effectRef idx="1">
            <a:schemeClr val="dk1"/>
          </a:effectRef>
          <a:fontRef idx="minor">
            <a:schemeClr val="tx1"/>
          </a:fontRef>
        </p:style>
      </p:cxnSp>
      <p:grpSp>
        <p:nvGrpSpPr>
          <p:cNvPr id="194" name="Groupe 193"/>
          <p:cNvGrpSpPr/>
          <p:nvPr/>
        </p:nvGrpSpPr>
        <p:grpSpPr>
          <a:xfrm>
            <a:off x="7059345" y="5126820"/>
            <a:ext cx="476678" cy="653296"/>
            <a:chOff x="5723303" y="764704"/>
            <a:chExt cx="504881" cy="674989"/>
          </a:xfrm>
        </p:grpSpPr>
        <p:sp>
          <p:nvSpPr>
            <p:cNvPr id="183" name="Rectangle 182"/>
            <p:cNvSpPr/>
            <p:nvPr/>
          </p:nvSpPr>
          <p:spPr>
            <a:xfrm>
              <a:off x="5724128" y="1007646"/>
              <a:ext cx="504056" cy="242941"/>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grpSp>
          <p:nvGrpSpPr>
            <p:cNvPr id="188" name="Groupe 187"/>
            <p:cNvGrpSpPr/>
            <p:nvPr/>
          </p:nvGrpSpPr>
          <p:grpSpPr>
            <a:xfrm>
              <a:off x="5723303" y="764704"/>
              <a:ext cx="504056" cy="288032"/>
              <a:chOff x="5724128" y="764704"/>
              <a:chExt cx="504056" cy="288032"/>
            </a:xfrm>
          </p:grpSpPr>
          <p:sp>
            <p:nvSpPr>
              <p:cNvPr id="184" name="Triangle isocèle 183"/>
              <p:cNvSpPr/>
              <p:nvPr/>
            </p:nvSpPr>
            <p:spPr>
              <a:xfrm>
                <a:off x="5724128" y="764704"/>
                <a:ext cx="45719" cy="288032"/>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185" name="Triangle isocèle 184"/>
              <p:cNvSpPr/>
              <p:nvPr/>
            </p:nvSpPr>
            <p:spPr>
              <a:xfrm>
                <a:off x="5868144" y="764704"/>
                <a:ext cx="45719" cy="288032"/>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186" name="Triangle isocèle 185"/>
              <p:cNvSpPr/>
              <p:nvPr/>
            </p:nvSpPr>
            <p:spPr>
              <a:xfrm>
                <a:off x="6038449" y="764704"/>
                <a:ext cx="45719" cy="288032"/>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187" name="Triangle isocèle 186"/>
              <p:cNvSpPr/>
              <p:nvPr/>
            </p:nvSpPr>
            <p:spPr>
              <a:xfrm>
                <a:off x="6182465" y="764704"/>
                <a:ext cx="45719" cy="288032"/>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grpSp>
        <p:grpSp>
          <p:nvGrpSpPr>
            <p:cNvPr id="189" name="Groupe 188"/>
            <p:cNvGrpSpPr/>
            <p:nvPr/>
          </p:nvGrpSpPr>
          <p:grpSpPr>
            <a:xfrm flipV="1">
              <a:off x="5724128" y="1151661"/>
              <a:ext cx="504056" cy="288032"/>
              <a:chOff x="5724128" y="764704"/>
              <a:chExt cx="504056" cy="288032"/>
            </a:xfrm>
          </p:grpSpPr>
          <p:sp>
            <p:nvSpPr>
              <p:cNvPr id="190" name="Triangle isocèle 189"/>
              <p:cNvSpPr/>
              <p:nvPr/>
            </p:nvSpPr>
            <p:spPr>
              <a:xfrm>
                <a:off x="5724128" y="764704"/>
                <a:ext cx="45719" cy="288032"/>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191" name="Triangle isocèle 190"/>
              <p:cNvSpPr/>
              <p:nvPr/>
            </p:nvSpPr>
            <p:spPr>
              <a:xfrm>
                <a:off x="5868144" y="764704"/>
                <a:ext cx="45719" cy="288032"/>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192" name="Triangle isocèle 191"/>
              <p:cNvSpPr/>
              <p:nvPr/>
            </p:nvSpPr>
            <p:spPr>
              <a:xfrm>
                <a:off x="6038449" y="764704"/>
                <a:ext cx="45719" cy="288032"/>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sp>
            <p:nvSpPr>
              <p:cNvPr id="193" name="Triangle isocèle 192"/>
              <p:cNvSpPr/>
              <p:nvPr/>
            </p:nvSpPr>
            <p:spPr>
              <a:xfrm>
                <a:off x="6182465" y="764704"/>
                <a:ext cx="45719" cy="288032"/>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dirty="0"/>
              </a:p>
            </p:txBody>
          </p:sp>
        </p:grpSp>
      </p:grpSp>
      <p:grpSp>
        <p:nvGrpSpPr>
          <p:cNvPr id="31" name="Groupe 30"/>
          <p:cNvGrpSpPr/>
          <p:nvPr/>
        </p:nvGrpSpPr>
        <p:grpSpPr>
          <a:xfrm>
            <a:off x="7972597" y="4737707"/>
            <a:ext cx="2610490" cy="2017994"/>
            <a:chOff x="7798718" y="4520473"/>
            <a:chExt cx="2610490" cy="2017994"/>
          </a:xfrm>
        </p:grpSpPr>
        <p:sp>
          <p:nvSpPr>
            <p:cNvPr id="133" name="Rectangle 132"/>
            <p:cNvSpPr/>
            <p:nvPr/>
          </p:nvSpPr>
          <p:spPr>
            <a:xfrm>
              <a:off x="7798718" y="4520473"/>
              <a:ext cx="2610490" cy="2017994"/>
            </a:xfrm>
            <a:prstGeom prst="rect">
              <a:avLst/>
            </a:prstGeom>
            <a:solidFill>
              <a:schemeClr val="bg1">
                <a:lumMod val="85000"/>
              </a:schemeClr>
            </a:solidFill>
            <a:ln>
              <a:solidFill>
                <a:schemeClr val="bg1">
                  <a:lumMod val="50000"/>
                </a:schemeClr>
              </a:solidFill>
            </a:ln>
          </p:spPr>
          <p:style>
            <a:lnRef idx="2">
              <a:schemeClr val="accent6"/>
            </a:lnRef>
            <a:fillRef idx="1">
              <a:schemeClr val="lt1"/>
            </a:fillRef>
            <a:effectRef idx="0">
              <a:schemeClr val="accent6"/>
            </a:effectRef>
            <a:fontRef idx="minor">
              <a:schemeClr val="dk1"/>
            </a:fontRef>
          </p:style>
          <p:txBody>
            <a:bodyPr lIns="104306" tIns="52153" rIns="104306" bIns="52153" rtlCol="0" anchor="ctr"/>
            <a:lstStyle/>
            <a:p>
              <a:pPr algn="r"/>
              <a:r>
                <a:rPr lang="en-GB" dirty="0" smtClean="0"/>
                <a:t>LTE </a:t>
              </a:r>
            </a:p>
            <a:p>
              <a:pPr algn="r"/>
              <a:r>
                <a:rPr lang="en-GB" dirty="0" smtClean="0"/>
                <a:t>eNodeB</a:t>
              </a:r>
            </a:p>
            <a:p>
              <a:pPr algn="r"/>
              <a:r>
                <a:rPr lang="en-GB" dirty="0" smtClean="0"/>
                <a:t>(Band 20)</a:t>
              </a:r>
              <a:endParaRPr lang="en-GB" dirty="0"/>
            </a:p>
          </p:txBody>
        </p:sp>
        <p:sp>
          <p:nvSpPr>
            <p:cNvPr id="134" name="Rectangle 133"/>
            <p:cNvSpPr/>
            <p:nvPr/>
          </p:nvSpPr>
          <p:spPr>
            <a:xfrm>
              <a:off x="7798718" y="5995442"/>
              <a:ext cx="2610490" cy="257255"/>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GB" dirty="0"/>
            </a:p>
          </p:txBody>
        </p:sp>
        <p:sp>
          <p:nvSpPr>
            <p:cNvPr id="135" name="Rectangle 134"/>
            <p:cNvSpPr/>
            <p:nvPr/>
          </p:nvSpPr>
          <p:spPr>
            <a:xfrm>
              <a:off x="7798718" y="6252697"/>
              <a:ext cx="2610490" cy="285769"/>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GB" dirty="0"/>
            </a:p>
          </p:txBody>
        </p:sp>
        <p:sp>
          <p:nvSpPr>
            <p:cNvPr id="136" name="Rectangle 135"/>
            <p:cNvSpPr/>
            <p:nvPr/>
          </p:nvSpPr>
          <p:spPr>
            <a:xfrm>
              <a:off x="7798718" y="5038057"/>
              <a:ext cx="769539" cy="946123"/>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GB" dirty="0"/>
            </a:p>
          </p:txBody>
        </p:sp>
        <p:sp>
          <p:nvSpPr>
            <p:cNvPr id="137" name="Rectangle 136"/>
            <p:cNvSpPr/>
            <p:nvPr/>
          </p:nvSpPr>
          <p:spPr>
            <a:xfrm>
              <a:off x="7798718" y="4520473"/>
              <a:ext cx="769539" cy="530244"/>
            </a:xfrm>
            <a:prstGeom prst="rect">
              <a:avLst/>
            </a:prstGeom>
            <a:solidFill>
              <a:schemeClr val="bg1">
                <a:lumMod val="7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GB" dirty="0"/>
            </a:p>
          </p:txBody>
        </p:sp>
        <p:sp>
          <p:nvSpPr>
            <p:cNvPr id="139" name="Ellipse 138"/>
            <p:cNvSpPr/>
            <p:nvPr/>
          </p:nvSpPr>
          <p:spPr>
            <a:xfrm>
              <a:off x="8099278" y="4660342"/>
              <a:ext cx="168419" cy="158784"/>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rtlCol="0" anchor="ctr"/>
            <a:lstStyle/>
            <a:p>
              <a:pPr algn="ctr"/>
              <a:endParaRPr lang="en-GB" dirty="0"/>
            </a:p>
          </p:txBody>
        </p:sp>
        <p:grpSp>
          <p:nvGrpSpPr>
            <p:cNvPr id="144" name="Groupe 143"/>
            <p:cNvGrpSpPr/>
            <p:nvPr/>
          </p:nvGrpSpPr>
          <p:grpSpPr>
            <a:xfrm>
              <a:off x="7930860" y="4859678"/>
              <a:ext cx="505256" cy="158784"/>
              <a:chOff x="5508104" y="699966"/>
              <a:chExt cx="432048" cy="144016"/>
            </a:xfrm>
          </p:grpSpPr>
          <p:sp>
            <p:nvSpPr>
              <p:cNvPr id="145" name="Ellipse 144"/>
              <p:cNvSpPr/>
              <p:nvPr/>
            </p:nvSpPr>
            <p:spPr>
              <a:xfrm>
                <a:off x="5508104" y="699966"/>
                <a:ext cx="144016" cy="14401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6" name="Ellipse 145"/>
              <p:cNvSpPr/>
              <p:nvPr/>
            </p:nvSpPr>
            <p:spPr>
              <a:xfrm>
                <a:off x="5724128" y="735970"/>
                <a:ext cx="72008" cy="7200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7" name="Ellipse 146"/>
              <p:cNvSpPr/>
              <p:nvPr/>
            </p:nvSpPr>
            <p:spPr>
              <a:xfrm>
                <a:off x="5868144" y="735970"/>
                <a:ext cx="72008" cy="7200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49" name="Groupe 148"/>
            <p:cNvGrpSpPr/>
            <p:nvPr/>
          </p:nvGrpSpPr>
          <p:grpSpPr>
            <a:xfrm rot="5400000">
              <a:off x="7945311" y="5426907"/>
              <a:ext cx="476353" cy="168419"/>
              <a:chOff x="5508104" y="699966"/>
              <a:chExt cx="432048" cy="144016"/>
            </a:xfrm>
          </p:grpSpPr>
          <p:sp>
            <p:nvSpPr>
              <p:cNvPr id="150" name="Ellipse 149"/>
              <p:cNvSpPr/>
              <p:nvPr/>
            </p:nvSpPr>
            <p:spPr>
              <a:xfrm>
                <a:off x="5508104" y="699966"/>
                <a:ext cx="144016" cy="14401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1" name="Ellipse 150"/>
              <p:cNvSpPr/>
              <p:nvPr/>
            </p:nvSpPr>
            <p:spPr>
              <a:xfrm>
                <a:off x="5724128" y="735970"/>
                <a:ext cx="72008" cy="7200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2" name="Ellipse 151"/>
              <p:cNvSpPr/>
              <p:nvPr/>
            </p:nvSpPr>
            <p:spPr>
              <a:xfrm>
                <a:off x="5868144" y="735970"/>
                <a:ext cx="72008" cy="7200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cxnSp>
          <p:nvCxnSpPr>
            <p:cNvPr id="154" name="Connecteur en arc 153"/>
            <p:cNvCxnSpPr>
              <a:stCxn id="147" idx="4"/>
              <a:endCxn id="152" idx="2"/>
            </p:cNvCxnSpPr>
            <p:nvPr/>
          </p:nvCxnSpPr>
          <p:spPr>
            <a:xfrm rot="5400000">
              <a:off x="7943181" y="5219072"/>
              <a:ext cx="691136" cy="210523"/>
            </a:xfrm>
            <a:prstGeom prst="curvedConnector3">
              <a:avLst>
                <a:gd name="adj1" fmla="val 100425"/>
              </a:avLst>
            </a:prstGeom>
            <a:ln/>
          </p:spPr>
          <p:style>
            <a:lnRef idx="2">
              <a:schemeClr val="dk1"/>
            </a:lnRef>
            <a:fillRef idx="0">
              <a:schemeClr val="dk1"/>
            </a:fillRef>
            <a:effectRef idx="1">
              <a:schemeClr val="dk1"/>
            </a:effectRef>
            <a:fontRef idx="minor">
              <a:schemeClr val="tx1"/>
            </a:fontRef>
          </p:style>
        </p:cxnSp>
        <p:cxnSp>
          <p:nvCxnSpPr>
            <p:cNvPr id="160" name="Connecteur en arc 159"/>
            <p:cNvCxnSpPr>
              <a:stCxn id="146" idx="5"/>
              <a:endCxn id="151" idx="3"/>
            </p:cNvCxnSpPr>
            <p:nvPr/>
          </p:nvCxnSpPr>
          <p:spPr>
            <a:xfrm rot="5400000">
              <a:off x="7926738" y="5194116"/>
              <a:ext cx="555604" cy="101650"/>
            </a:xfrm>
            <a:prstGeom prst="curvedConnector4">
              <a:avLst>
                <a:gd name="adj1" fmla="val 47907"/>
                <a:gd name="adj2" fmla="val 362994"/>
              </a:avLst>
            </a:prstGeom>
            <a:ln/>
          </p:spPr>
          <p:style>
            <a:lnRef idx="2">
              <a:schemeClr val="dk1"/>
            </a:lnRef>
            <a:fillRef idx="0">
              <a:schemeClr val="dk1"/>
            </a:fillRef>
            <a:effectRef idx="1">
              <a:schemeClr val="dk1"/>
            </a:effectRef>
            <a:fontRef idx="minor">
              <a:schemeClr val="tx1"/>
            </a:fontRef>
          </p:style>
        </p:cxnSp>
        <p:cxnSp>
          <p:nvCxnSpPr>
            <p:cNvPr id="163" name="Connecteur en arc 162"/>
            <p:cNvCxnSpPr>
              <a:stCxn id="145" idx="3"/>
              <a:endCxn id="150" idx="4"/>
            </p:cNvCxnSpPr>
            <p:nvPr/>
          </p:nvCxnSpPr>
          <p:spPr>
            <a:xfrm rot="16200000" flipH="1">
              <a:off x="7848839" y="5101893"/>
              <a:ext cx="357125" cy="143754"/>
            </a:xfrm>
            <a:prstGeom prst="curvedConnector2">
              <a:avLst/>
            </a:prstGeom>
            <a:ln/>
          </p:spPr>
          <p:style>
            <a:lnRef idx="2">
              <a:schemeClr val="dk1"/>
            </a:lnRef>
            <a:fillRef idx="0">
              <a:schemeClr val="dk1"/>
            </a:fillRef>
            <a:effectRef idx="1">
              <a:schemeClr val="dk1"/>
            </a:effectRef>
            <a:fontRef idx="minor">
              <a:schemeClr val="tx1"/>
            </a:fontRef>
          </p:style>
        </p:cxnSp>
        <p:sp>
          <p:nvSpPr>
            <p:cNvPr id="206" name="Trapèze 205"/>
            <p:cNvSpPr/>
            <p:nvPr/>
          </p:nvSpPr>
          <p:spPr>
            <a:xfrm>
              <a:off x="8037425" y="6098866"/>
              <a:ext cx="393587" cy="50407"/>
            </a:xfrm>
            <a:prstGeom prst="trapezoid">
              <a:avLst/>
            </a:prstGeom>
            <a:solidFill>
              <a:schemeClr val="accent6">
                <a:lumMod val="20000"/>
                <a:lumOff val="80000"/>
              </a:schemeClr>
            </a:solidFill>
            <a:ln w="12700">
              <a:solidFill>
                <a:schemeClr val="accent1"/>
              </a:solidFill>
            </a:ln>
          </p:spPr>
          <p:style>
            <a:lnRef idx="2">
              <a:schemeClr val="dk1"/>
            </a:lnRef>
            <a:fillRef idx="1">
              <a:schemeClr val="lt1"/>
            </a:fillRef>
            <a:effectRef idx="0">
              <a:schemeClr val="dk1"/>
            </a:effectRef>
            <a:fontRef idx="minor">
              <a:schemeClr val="dk1"/>
            </a:fontRef>
          </p:style>
          <p:txBody>
            <a:bodyPr lIns="104306" tIns="52153" rIns="104306" bIns="52153" rtlCol="0" anchor="ctr"/>
            <a:lstStyle/>
            <a:p>
              <a:pPr algn="ctr"/>
              <a:endParaRPr lang="en-GB" dirty="0"/>
            </a:p>
          </p:txBody>
        </p:sp>
        <p:sp>
          <p:nvSpPr>
            <p:cNvPr id="207" name="Trapèze 206"/>
            <p:cNvSpPr/>
            <p:nvPr/>
          </p:nvSpPr>
          <p:spPr>
            <a:xfrm>
              <a:off x="8058572" y="6370378"/>
              <a:ext cx="393587" cy="50407"/>
            </a:xfrm>
            <a:prstGeom prst="trapezoid">
              <a:avLst/>
            </a:prstGeom>
            <a:solidFill>
              <a:schemeClr val="accent6">
                <a:lumMod val="20000"/>
                <a:lumOff val="80000"/>
              </a:schemeClr>
            </a:solidFill>
            <a:ln w="12700">
              <a:solidFill>
                <a:schemeClr val="accent1"/>
              </a:solidFill>
            </a:ln>
          </p:spPr>
          <p:style>
            <a:lnRef idx="2">
              <a:schemeClr val="dk1"/>
            </a:lnRef>
            <a:fillRef idx="1">
              <a:schemeClr val="lt1"/>
            </a:fillRef>
            <a:effectRef idx="0">
              <a:schemeClr val="dk1"/>
            </a:effectRef>
            <a:fontRef idx="minor">
              <a:schemeClr val="dk1"/>
            </a:fontRef>
          </p:style>
          <p:txBody>
            <a:bodyPr lIns="104306" tIns="52153" rIns="104306" bIns="52153" rtlCol="0" anchor="ctr"/>
            <a:lstStyle/>
            <a:p>
              <a:pPr algn="ctr"/>
              <a:endParaRPr lang="en-GB" dirty="0"/>
            </a:p>
          </p:txBody>
        </p:sp>
        <p:sp>
          <p:nvSpPr>
            <p:cNvPr id="208" name="Trapèze 207"/>
            <p:cNvSpPr/>
            <p:nvPr/>
          </p:nvSpPr>
          <p:spPr>
            <a:xfrm>
              <a:off x="8715900" y="6359164"/>
              <a:ext cx="393587" cy="50407"/>
            </a:xfrm>
            <a:prstGeom prst="trapezoid">
              <a:avLst/>
            </a:prstGeom>
            <a:solidFill>
              <a:schemeClr val="accent6">
                <a:lumMod val="20000"/>
                <a:lumOff val="80000"/>
              </a:schemeClr>
            </a:solidFill>
            <a:ln w="12700">
              <a:solidFill>
                <a:schemeClr val="accent1"/>
              </a:solidFill>
            </a:ln>
          </p:spPr>
          <p:style>
            <a:lnRef idx="2">
              <a:schemeClr val="dk1"/>
            </a:lnRef>
            <a:fillRef idx="1">
              <a:schemeClr val="lt1"/>
            </a:fillRef>
            <a:effectRef idx="0">
              <a:schemeClr val="dk1"/>
            </a:effectRef>
            <a:fontRef idx="minor">
              <a:schemeClr val="dk1"/>
            </a:fontRef>
          </p:style>
          <p:txBody>
            <a:bodyPr lIns="104306" tIns="52153" rIns="104306" bIns="52153" rtlCol="0" anchor="ctr"/>
            <a:lstStyle/>
            <a:p>
              <a:pPr algn="ctr"/>
              <a:endParaRPr lang="en-GB" dirty="0"/>
            </a:p>
          </p:txBody>
        </p:sp>
        <p:sp>
          <p:nvSpPr>
            <p:cNvPr id="209" name="Trapèze 208"/>
            <p:cNvSpPr/>
            <p:nvPr/>
          </p:nvSpPr>
          <p:spPr>
            <a:xfrm>
              <a:off x="9106151" y="6054695"/>
              <a:ext cx="94736" cy="94579"/>
            </a:xfrm>
            <a:prstGeom prst="trapezoid">
              <a:avLst/>
            </a:prstGeom>
            <a:solidFill>
              <a:schemeClr val="accent6">
                <a:lumMod val="20000"/>
                <a:lumOff val="80000"/>
              </a:schemeClr>
            </a:solidFill>
            <a:ln w="12700">
              <a:solidFill>
                <a:schemeClr val="accent1"/>
              </a:solidFill>
            </a:ln>
          </p:spPr>
          <p:style>
            <a:lnRef idx="2">
              <a:schemeClr val="dk1"/>
            </a:lnRef>
            <a:fillRef idx="1">
              <a:schemeClr val="lt1"/>
            </a:fillRef>
            <a:effectRef idx="0">
              <a:schemeClr val="dk1"/>
            </a:effectRef>
            <a:fontRef idx="minor">
              <a:schemeClr val="dk1"/>
            </a:fontRef>
          </p:style>
          <p:txBody>
            <a:bodyPr lIns="104306" tIns="52153" rIns="104306" bIns="52153" rtlCol="0" anchor="ctr"/>
            <a:lstStyle/>
            <a:p>
              <a:pPr algn="ctr"/>
              <a:endParaRPr lang="en-GB" dirty="0">
                <a:solidFill>
                  <a:schemeClr val="dk1"/>
                </a:solidFill>
              </a:endParaRPr>
            </a:p>
          </p:txBody>
        </p:sp>
        <p:sp>
          <p:nvSpPr>
            <p:cNvPr id="210" name="Trapèze 209"/>
            <p:cNvSpPr/>
            <p:nvPr/>
          </p:nvSpPr>
          <p:spPr>
            <a:xfrm>
              <a:off x="9409199" y="6054695"/>
              <a:ext cx="94736" cy="94579"/>
            </a:xfrm>
            <a:prstGeom prst="trapezoid">
              <a:avLst/>
            </a:prstGeom>
            <a:solidFill>
              <a:schemeClr val="accent6">
                <a:lumMod val="20000"/>
                <a:lumOff val="80000"/>
              </a:schemeClr>
            </a:solidFill>
            <a:ln w="12700">
              <a:solidFill>
                <a:schemeClr val="accent1"/>
              </a:solidFill>
            </a:ln>
          </p:spPr>
          <p:style>
            <a:lnRef idx="2">
              <a:schemeClr val="dk1"/>
            </a:lnRef>
            <a:fillRef idx="1">
              <a:schemeClr val="lt1"/>
            </a:fillRef>
            <a:effectRef idx="0">
              <a:schemeClr val="dk1"/>
            </a:effectRef>
            <a:fontRef idx="minor">
              <a:schemeClr val="dk1"/>
            </a:fontRef>
          </p:style>
          <p:txBody>
            <a:bodyPr lIns="104306" tIns="52153" rIns="104306" bIns="52153" rtlCol="0" anchor="ctr"/>
            <a:lstStyle/>
            <a:p>
              <a:pPr algn="ctr"/>
              <a:endParaRPr lang="en-GB" dirty="0">
                <a:solidFill>
                  <a:schemeClr val="dk1"/>
                </a:solidFill>
              </a:endParaRPr>
            </a:p>
          </p:txBody>
        </p:sp>
        <p:sp>
          <p:nvSpPr>
            <p:cNvPr id="211" name="Trapèze 210"/>
            <p:cNvSpPr/>
            <p:nvPr/>
          </p:nvSpPr>
          <p:spPr>
            <a:xfrm>
              <a:off x="9712246" y="6054695"/>
              <a:ext cx="94736" cy="94579"/>
            </a:xfrm>
            <a:prstGeom prst="trapezoid">
              <a:avLst/>
            </a:prstGeom>
            <a:solidFill>
              <a:schemeClr val="accent6">
                <a:lumMod val="20000"/>
                <a:lumOff val="80000"/>
              </a:schemeClr>
            </a:solidFill>
            <a:ln w="12700">
              <a:solidFill>
                <a:schemeClr val="accent1"/>
              </a:solidFill>
            </a:ln>
          </p:spPr>
          <p:style>
            <a:lnRef idx="2">
              <a:schemeClr val="dk1"/>
            </a:lnRef>
            <a:fillRef idx="1">
              <a:schemeClr val="lt1"/>
            </a:fillRef>
            <a:effectRef idx="0">
              <a:schemeClr val="dk1"/>
            </a:effectRef>
            <a:fontRef idx="minor">
              <a:schemeClr val="dk1"/>
            </a:fontRef>
          </p:style>
          <p:txBody>
            <a:bodyPr lIns="104306" tIns="52153" rIns="104306" bIns="52153" rtlCol="0" anchor="ctr"/>
            <a:lstStyle/>
            <a:p>
              <a:pPr algn="ctr"/>
              <a:endParaRPr lang="en-GB" dirty="0">
                <a:solidFill>
                  <a:schemeClr val="dk1"/>
                </a:solidFill>
              </a:endParaRPr>
            </a:p>
          </p:txBody>
        </p:sp>
      </p:grpSp>
      <p:sp>
        <p:nvSpPr>
          <p:cNvPr id="212" name="ZoneTexte 211"/>
          <p:cNvSpPr txBox="1"/>
          <p:nvPr/>
        </p:nvSpPr>
        <p:spPr>
          <a:xfrm>
            <a:off x="6657319" y="4650237"/>
            <a:ext cx="1237566" cy="536175"/>
          </a:xfrm>
          <a:prstGeom prst="rect">
            <a:avLst/>
          </a:prstGeom>
          <a:noFill/>
        </p:spPr>
        <p:txBody>
          <a:bodyPr wrap="square" lIns="104269" tIns="52135" rIns="104269" bIns="52135" rtlCol="0">
            <a:spAutoFit/>
          </a:bodyPr>
          <a:lstStyle/>
          <a:p>
            <a:pPr algn="ctr"/>
            <a:r>
              <a:rPr lang="en-GB" sz="1400" dirty="0" smtClean="0"/>
              <a:t>Fixed attenuator</a:t>
            </a:r>
            <a:endParaRPr lang="en-GB" sz="1400" dirty="0"/>
          </a:p>
        </p:txBody>
      </p:sp>
      <p:sp>
        <p:nvSpPr>
          <p:cNvPr id="257" name="Titre 256"/>
          <p:cNvSpPr>
            <a:spLocks noGrp="1"/>
          </p:cNvSpPr>
          <p:nvPr>
            <p:ph type="title"/>
          </p:nvPr>
        </p:nvSpPr>
        <p:spPr>
          <a:xfrm>
            <a:off x="309433" y="634180"/>
            <a:ext cx="9624060" cy="1031564"/>
          </a:xfrm>
        </p:spPr>
        <p:txBody>
          <a:bodyPr/>
          <a:lstStyle/>
          <a:p>
            <a:r>
              <a:rPr lang="en-GB" dirty="0" smtClean="0"/>
              <a:t>Test set-up: General description</a:t>
            </a:r>
            <a:endParaRPr lang="en-GB" dirty="0"/>
          </a:p>
        </p:txBody>
      </p:sp>
      <p:grpSp>
        <p:nvGrpSpPr>
          <p:cNvPr id="21" name="Groupe 20"/>
          <p:cNvGrpSpPr/>
          <p:nvPr/>
        </p:nvGrpSpPr>
        <p:grpSpPr>
          <a:xfrm>
            <a:off x="4821103" y="4586104"/>
            <a:ext cx="1937167" cy="1111492"/>
            <a:chOff x="4787722" y="1474279"/>
            <a:chExt cx="1808177" cy="1018618"/>
          </a:xfrm>
        </p:grpSpPr>
        <p:sp>
          <p:nvSpPr>
            <p:cNvPr id="2" name="Rectangle 1"/>
            <p:cNvSpPr/>
            <p:nvPr/>
          </p:nvSpPr>
          <p:spPr>
            <a:xfrm>
              <a:off x="4787722" y="1474279"/>
              <a:ext cx="1808177" cy="5040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en-GB" sz="3700" b="1" dirty="0" smtClean="0">
                  <a:solidFill>
                    <a:srgbClr val="FF0000"/>
                  </a:solidFill>
                  <a:latin typeface="OCR A Extended" panose="02010509020102010303" pitchFamily="50" charset="0"/>
                </a:rPr>
                <a:t>30</a:t>
              </a:r>
              <a:endParaRPr lang="en-GB" sz="3700" b="1" dirty="0">
                <a:solidFill>
                  <a:srgbClr val="FF0000"/>
                </a:solidFill>
                <a:latin typeface="OCR A Extended" panose="02010509020102010303" pitchFamily="50" charset="0"/>
              </a:endParaRPr>
            </a:p>
          </p:txBody>
        </p:sp>
        <p:sp>
          <p:nvSpPr>
            <p:cNvPr id="138" name="Rectangle 137"/>
            <p:cNvSpPr/>
            <p:nvPr/>
          </p:nvSpPr>
          <p:spPr>
            <a:xfrm>
              <a:off x="4787722" y="1988841"/>
              <a:ext cx="1808177" cy="504056"/>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endParaRPr lang="en-GB" dirty="0"/>
            </a:p>
          </p:txBody>
        </p:sp>
        <p:sp>
          <p:nvSpPr>
            <p:cNvPr id="140" name="Ellipse 139"/>
            <p:cNvSpPr/>
            <p:nvPr/>
          </p:nvSpPr>
          <p:spPr>
            <a:xfrm>
              <a:off x="5031213" y="2168861"/>
              <a:ext cx="144016" cy="14401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1" name="Ellipse 140"/>
            <p:cNvSpPr/>
            <p:nvPr/>
          </p:nvSpPr>
          <p:spPr>
            <a:xfrm>
              <a:off x="6228184" y="2173524"/>
              <a:ext cx="144016" cy="14401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ZoneTexte 19"/>
            <p:cNvSpPr txBox="1"/>
            <p:nvPr/>
          </p:nvSpPr>
          <p:spPr>
            <a:xfrm>
              <a:off x="5379199" y="1619508"/>
              <a:ext cx="511846" cy="296162"/>
            </a:xfrm>
            <a:prstGeom prst="rect">
              <a:avLst/>
            </a:prstGeom>
            <a:noFill/>
          </p:spPr>
          <p:txBody>
            <a:bodyPr wrap="square" rtlCol="0">
              <a:spAutoFit/>
            </a:bodyPr>
            <a:lstStyle/>
            <a:p>
              <a:r>
                <a:rPr lang="en-GB" dirty="0" smtClean="0">
                  <a:solidFill>
                    <a:schemeClr val="bg1"/>
                  </a:solidFill>
                </a:rPr>
                <a:t>dB</a:t>
              </a:r>
              <a:endParaRPr lang="en-GB" dirty="0">
                <a:solidFill>
                  <a:schemeClr val="bg1"/>
                </a:solidFill>
              </a:endParaRPr>
            </a:p>
          </p:txBody>
        </p:sp>
        <p:sp>
          <p:nvSpPr>
            <p:cNvPr id="142" name="Ellipse 141"/>
            <p:cNvSpPr/>
            <p:nvPr/>
          </p:nvSpPr>
          <p:spPr>
            <a:xfrm>
              <a:off x="5391427" y="2024845"/>
              <a:ext cx="252000" cy="252027"/>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dirty="0"/>
            </a:p>
          </p:txBody>
        </p:sp>
        <p:sp>
          <p:nvSpPr>
            <p:cNvPr id="148" name="Ellipse 147"/>
            <p:cNvSpPr/>
            <p:nvPr/>
          </p:nvSpPr>
          <p:spPr>
            <a:xfrm>
              <a:off x="5753736" y="2024845"/>
              <a:ext cx="252000" cy="252027"/>
            </a:xfrm>
            <a:prstGeom prst="ellipse">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GB" dirty="0"/>
            </a:p>
          </p:txBody>
        </p:sp>
        <p:sp>
          <p:nvSpPr>
            <p:cNvPr id="153" name="ZoneTexte 152"/>
            <p:cNvSpPr txBox="1"/>
            <p:nvPr/>
          </p:nvSpPr>
          <p:spPr>
            <a:xfrm>
              <a:off x="5220072" y="2231286"/>
              <a:ext cx="569923" cy="239750"/>
            </a:xfrm>
            <a:prstGeom prst="rect">
              <a:avLst/>
            </a:prstGeom>
            <a:noFill/>
          </p:spPr>
          <p:txBody>
            <a:bodyPr wrap="square" rtlCol="0">
              <a:spAutoFit/>
            </a:bodyPr>
            <a:lstStyle/>
            <a:p>
              <a:r>
                <a:rPr lang="en-GB" sz="1100" dirty="0" smtClean="0"/>
                <a:t>x10dB</a:t>
              </a:r>
              <a:endParaRPr lang="en-GB" sz="1100" dirty="0"/>
            </a:p>
          </p:txBody>
        </p:sp>
        <p:sp>
          <p:nvSpPr>
            <p:cNvPr id="155" name="ZoneTexte 154"/>
            <p:cNvSpPr txBox="1"/>
            <p:nvPr/>
          </p:nvSpPr>
          <p:spPr>
            <a:xfrm>
              <a:off x="5658261" y="2231286"/>
              <a:ext cx="569923" cy="248787"/>
            </a:xfrm>
            <a:prstGeom prst="rect">
              <a:avLst/>
            </a:prstGeom>
            <a:noFill/>
          </p:spPr>
          <p:txBody>
            <a:bodyPr wrap="square" rtlCol="0">
              <a:spAutoFit/>
            </a:bodyPr>
            <a:lstStyle/>
            <a:p>
              <a:r>
                <a:rPr lang="en-GB" sz="1100" dirty="0" smtClean="0"/>
                <a:t>x1dB</a:t>
              </a:r>
              <a:endParaRPr lang="en-GB" sz="1100" dirty="0"/>
            </a:p>
          </p:txBody>
        </p:sp>
      </p:grpSp>
      <p:cxnSp>
        <p:nvCxnSpPr>
          <p:cNvPr id="204" name="Connecteur en arc 203"/>
          <p:cNvCxnSpPr>
            <a:stCxn id="140" idx="2"/>
            <a:endCxn id="172" idx="3"/>
          </p:cNvCxnSpPr>
          <p:nvPr/>
        </p:nvCxnSpPr>
        <p:spPr>
          <a:xfrm rot="10800000">
            <a:off x="4370142" y="4217434"/>
            <a:ext cx="711820" cy="1205154"/>
          </a:xfrm>
          <a:prstGeom prst="curvedConnector3">
            <a:avLst/>
          </a:prstGeom>
        </p:spPr>
        <p:style>
          <a:lnRef idx="2">
            <a:schemeClr val="dk1"/>
          </a:lnRef>
          <a:fillRef idx="0">
            <a:schemeClr val="dk1"/>
          </a:fillRef>
          <a:effectRef idx="1">
            <a:schemeClr val="dk1"/>
          </a:effectRef>
          <a:fontRef idx="minor">
            <a:schemeClr val="tx1"/>
          </a:fontRef>
        </p:style>
      </p:cxnSp>
      <p:cxnSp>
        <p:nvCxnSpPr>
          <p:cNvPr id="201" name="Connecteur en arc 200"/>
          <p:cNvCxnSpPr>
            <a:stCxn id="141" idx="6"/>
            <a:endCxn id="183" idx="1"/>
          </p:cNvCxnSpPr>
          <p:nvPr/>
        </p:nvCxnSpPr>
        <p:spPr>
          <a:xfrm>
            <a:off x="6518611" y="5427679"/>
            <a:ext cx="541511" cy="51845"/>
          </a:xfrm>
          <a:prstGeom prst="curvedConnector3">
            <a:avLst/>
          </a:prstGeom>
        </p:spPr>
        <p:style>
          <a:lnRef idx="2">
            <a:schemeClr val="dk1"/>
          </a:lnRef>
          <a:fillRef idx="0">
            <a:schemeClr val="dk1"/>
          </a:fillRef>
          <a:effectRef idx="1">
            <a:schemeClr val="dk1"/>
          </a:effectRef>
          <a:fontRef idx="minor">
            <a:schemeClr val="tx1"/>
          </a:fontRef>
        </p:style>
      </p:cxnSp>
      <p:pic>
        <p:nvPicPr>
          <p:cNvPr id="307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8420" y="3314847"/>
            <a:ext cx="730976" cy="6664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5" name="Connecteur en arc 174"/>
          <p:cNvCxnSpPr>
            <a:endCxn id="172" idx="3"/>
          </p:cNvCxnSpPr>
          <p:nvPr/>
        </p:nvCxnSpPr>
        <p:spPr>
          <a:xfrm rot="10800000" flipV="1">
            <a:off x="4370144" y="3264728"/>
            <a:ext cx="3434997" cy="952706"/>
          </a:xfrm>
          <a:prstGeom prst="curvedConnector3">
            <a:avLst>
              <a:gd name="adj1" fmla="val 50000"/>
            </a:avLst>
          </a:prstGeom>
        </p:spPr>
        <p:style>
          <a:lnRef idx="3">
            <a:schemeClr val="accent5"/>
          </a:lnRef>
          <a:fillRef idx="0">
            <a:schemeClr val="accent5"/>
          </a:fillRef>
          <a:effectRef idx="2">
            <a:schemeClr val="accent5"/>
          </a:effectRef>
          <a:fontRef idx="minor">
            <a:schemeClr val="tx1"/>
          </a:fontRef>
        </p:style>
      </p:cxnSp>
      <p:cxnSp>
        <p:nvCxnSpPr>
          <p:cNvPr id="176" name="Connecteur en arc 175"/>
          <p:cNvCxnSpPr>
            <a:stCxn id="172" idx="1"/>
            <a:endCxn id="30723" idx="2"/>
          </p:cNvCxnSpPr>
          <p:nvPr/>
        </p:nvCxnSpPr>
        <p:spPr>
          <a:xfrm rot="10800000">
            <a:off x="1733909" y="3981329"/>
            <a:ext cx="2582768" cy="236109"/>
          </a:xfrm>
          <a:prstGeom prst="curvedConnector2">
            <a:avLst/>
          </a:prstGeom>
        </p:spPr>
        <p:style>
          <a:lnRef idx="3">
            <a:schemeClr val="accent5"/>
          </a:lnRef>
          <a:fillRef idx="0">
            <a:schemeClr val="accent5"/>
          </a:fillRef>
          <a:effectRef idx="2">
            <a:schemeClr val="accent5"/>
          </a:effectRef>
          <a:fontRef idx="minor">
            <a:schemeClr val="tx1"/>
          </a:fontRef>
        </p:style>
      </p:cxnSp>
      <p:sp>
        <p:nvSpPr>
          <p:cNvPr id="3" name="laptop"/>
          <p:cNvSpPr>
            <a:spLocks noEditPoints="1" noChangeArrowheads="1"/>
          </p:cNvSpPr>
          <p:nvPr/>
        </p:nvSpPr>
        <p:spPr bwMode="auto">
          <a:xfrm>
            <a:off x="7411554" y="1728788"/>
            <a:ext cx="3004076" cy="1905337"/>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vert="horz" wrap="square" lIns="91408" tIns="45704" rIns="91408" bIns="45704" numCol="1" anchor="t" anchorCtr="0" compatLnSpc="1">
            <a:prstTxWarp prst="textNoShape">
              <a:avLst/>
            </a:prstTxWarp>
          </a:bodyPr>
          <a:lstStyle/>
          <a:p>
            <a:endParaRPr lang="en-GB" dirty="0"/>
          </a:p>
        </p:txBody>
      </p:sp>
      <p:grpSp>
        <p:nvGrpSpPr>
          <p:cNvPr id="143" name="Groupe 142"/>
          <p:cNvGrpSpPr/>
          <p:nvPr/>
        </p:nvGrpSpPr>
        <p:grpSpPr>
          <a:xfrm>
            <a:off x="8186630" y="1994455"/>
            <a:ext cx="1532038" cy="711204"/>
            <a:chOff x="5995781" y="3366604"/>
            <a:chExt cx="1086378" cy="422436"/>
          </a:xfrm>
        </p:grpSpPr>
        <p:sp>
          <p:nvSpPr>
            <p:cNvPr id="156" name="Rectangle 155"/>
            <p:cNvSpPr/>
            <p:nvPr/>
          </p:nvSpPr>
          <p:spPr>
            <a:xfrm>
              <a:off x="5995781" y="3366604"/>
              <a:ext cx="1074274" cy="422436"/>
            </a:xfrm>
            <a:prstGeom prst="rect">
              <a:avLst/>
            </a:prstGeom>
            <a:ln w="127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sz="900" dirty="0">
                <a:ln>
                  <a:solidFill>
                    <a:schemeClr val="tx1"/>
                  </a:solidFill>
                </a:ln>
              </a:endParaRPr>
            </a:p>
          </p:txBody>
        </p:sp>
        <p:cxnSp>
          <p:nvCxnSpPr>
            <p:cNvPr id="157" name="Connecteur droit 156"/>
            <p:cNvCxnSpPr/>
            <p:nvPr/>
          </p:nvCxnSpPr>
          <p:spPr>
            <a:xfrm>
              <a:off x="6002911" y="3502883"/>
              <a:ext cx="10742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Connecteur droit 157"/>
            <p:cNvCxnSpPr/>
            <p:nvPr/>
          </p:nvCxnSpPr>
          <p:spPr>
            <a:xfrm>
              <a:off x="6002916" y="3645022"/>
              <a:ext cx="10742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Connecteur droit 158"/>
            <p:cNvCxnSpPr/>
            <p:nvPr/>
          </p:nvCxnSpPr>
          <p:spPr>
            <a:xfrm>
              <a:off x="6372200" y="3366604"/>
              <a:ext cx="0" cy="2784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Connecteur droit 160"/>
            <p:cNvCxnSpPr/>
            <p:nvPr/>
          </p:nvCxnSpPr>
          <p:spPr>
            <a:xfrm>
              <a:off x="6732240" y="3366604"/>
              <a:ext cx="0" cy="2784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2" name="ZoneTexte 161"/>
            <p:cNvSpPr txBox="1"/>
            <p:nvPr/>
          </p:nvSpPr>
          <p:spPr>
            <a:xfrm>
              <a:off x="6020024" y="3366604"/>
              <a:ext cx="360039" cy="82265"/>
            </a:xfrm>
            <a:prstGeom prst="rect">
              <a:avLst/>
            </a:prstGeom>
            <a:noFill/>
          </p:spPr>
          <p:txBody>
            <a:bodyPr wrap="square" lIns="0" tIns="0" rIns="0" bIns="0" rtlCol="0">
              <a:spAutoFit/>
            </a:bodyPr>
            <a:lstStyle/>
            <a:p>
              <a:pPr algn="ctr"/>
              <a:r>
                <a:rPr lang="en-GB" sz="900" dirty="0" smtClean="0"/>
                <a:t>Phone</a:t>
              </a:r>
              <a:endParaRPr lang="en-GB" sz="900" dirty="0"/>
            </a:p>
          </p:txBody>
        </p:sp>
        <p:sp>
          <p:nvSpPr>
            <p:cNvPr id="164" name="ZoneTexte 163"/>
            <p:cNvSpPr txBox="1"/>
            <p:nvPr/>
          </p:nvSpPr>
          <p:spPr>
            <a:xfrm>
              <a:off x="6362079" y="3366604"/>
              <a:ext cx="360039" cy="82265"/>
            </a:xfrm>
            <a:prstGeom prst="rect">
              <a:avLst/>
            </a:prstGeom>
            <a:noFill/>
          </p:spPr>
          <p:txBody>
            <a:bodyPr wrap="square" lIns="0" tIns="0" rIns="0" bIns="0" rtlCol="0">
              <a:spAutoFit/>
            </a:bodyPr>
            <a:lstStyle/>
            <a:p>
              <a:pPr algn="ctr"/>
              <a:r>
                <a:rPr lang="en-GB" sz="900" dirty="0" smtClean="0"/>
                <a:t>Server</a:t>
              </a:r>
              <a:endParaRPr lang="en-GB" sz="900" dirty="0"/>
            </a:p>
          </p:txBody>
        </p:sp>
        <p:sp>
          <p:nvSpPr>
            <p:cNvPr id="165" name="ZoneTexte 164"/>
            <p:cNvSpPr txBox="1"/>
            <p:nvPr/>
          </p:nvSpPr>
          <p:spPr>
            <a:xfrm>
              <a:off x="6722120" y="3379772"/>
              <a:ext cx="360039" cy="82265"/>
            </a:xfrm>
            <a:prstGeom prst="rect">
              <a:avLst/>
            </a:prstGeom>
            <a:noFill/>
          </p:spPr>
          <p:txBody>
            <a:bodyPr wrap="square" lIns="0" tIns="0" rIns="0" bIns="0" rtlCol="0">
              <a:spAutoFit/>
            </a:bodyPr>
            <a:lstStyle/>
            <a:p>
              <a:pPr algn="ctr"/>
              <a:r>
                <a:rPr lang="en-GB" sz="900" dirty="0" smtClean="0"/>
                <a:t>Diff</a:t>
              </a:r>
              <a:endParaRPr lang="en-GB" sz="900" dirty="0"/>
            </a:p>
          </p:txBody>
        </p:sp>
        <p:sp>
          <p:nvSpPr>
            <p:cNvPr id="166" name="ZoneTexte 165"/>
            <p:cNvSpPr txBox="1"/>
            <p:nvPr/>
          </p:nvSpPr>
          <p:spPr>
            <a:xfrm>
              <a:off x="5995781" y="3506042"/>
              <a:ext cx="360039" cy="82265"/>
            </a:xfrm>
            <a:prstGeom prst="rect">
              <a:avLst/>
            </a:prstGeom>
            <a:noFill/>
          </p:spPr>
          <p:txBody>
            <a:bodyPr wrap="square" lIns="0" tIns="0" rIns="0" bIns="0" rtlCol="0">
              <a:spAutoFit/>
            </a:bodyPr>
            <a:lstStyle/>
            <a:p>
              <a:pPr algn="ctr"/>
              <a:r>
                <a:rPr lang="en-GB" sz="900" dirty="0" smtClean="0"/>
                <a:t>15:53:02</a:t>
              </a:r>
              <a:endParaRPr lang="en-GB" sz="900" dirty="0"/>
            </a:p>
          </p:txBody>
        </p:sp>
        <p:sp>
          <p:nvSpPr>
            <p:cNvPr id="169" name="ZoneTexte 168"/>
            <p:cNvSpPr txBox="1"/>
            <p:nvPr/>
          </p:nvSpPr>
          <p:spPr>
            <a:xfrm>
              <a:off x="6372200" y="3506042"/>
              <a:ext cx="360039" cy="82265"/>
            </a:xfrm>
            <a:prstGeom prst="rect">
              <a:avLst/>
            </a:prstGeom>
            <a:noFill/>
          </p:spPr>
          <p:txBody>
            <a:bodyPr wrap="square" lIns="0" tIns="0" rIns="0" bIns="0" rtlCol="0">
              <a:spAutoFit/>
            </a:bodyPr>
            <a:lstStyle/>
            <a:p>
              <a:pPr algn="ctr"/>
              <a:r>
                <a:rPr lang="en-GB" sz="900" dirty="0" smtClean="0"/>
                <a:t>15:53:00</a:t>
              </a:r>
              <a:endParaRPr lang="en-GB" sz="900" dirty="0"/>
            </a:p>
          </p:txBody>
        </p:sp>
        <p:sp>
          <p:nvSpPr>
            <p:cNvPr id="173" name="ZoneTexte 172"/>
            <p:cNvSpPr txBox="1"/>
            <p:nvPr/>
          </p:nvSpPr>
          <p:spPr>
            <a:xfrm>
              <a:off x="6708277" y="3506042"/>
              <a:ext cx="360039" cy="82265"/>
            </a:xfrm>
            <a:prstGeom prst="rect">
              <a:avLst/>
            </a:prstGeom>
            <a:noFill/>
          </p:spPr>
          <p:txBody>
            <a:bodyPr wrap="square" lIns="0" tIns="0" rIns="0" bIns="0" rtlCol="0">
              <a:spAutoFit/>
            </a:bodyPr>
            <a:lstStyle/>
            <a:p>
              <a:pPr algn="ctr"/>
              <a:r>
                <a:rPr lang="en-GB" sz="900" dirty="0" smtClean="0"/>
                <a:t>2s</a:t>
              </a:r>
              <a:endParaRPr lang="en-GB" sz="900" dirty="0"/>
            </a:p>
          </p:txBody>
        </p:sp>
      </p:grpSp>
      <p:cxnSp>
        <p:nvCxnSpPr>
          <p:cNvPr id="174" name="Connecteur en arc 173"/>
          <p:cNvCxnSpPr>
            <a:stCxn id="139" idx="2"/>
            <a:endCxn id="183" idx="3"/>
          </p:cNvCxnSpPr>
          <p:nvPr/>
        </p:nvCxnSpPr>
        <p:spPr>
          <a:xfrm rot="10800000" flipV="1">
            <a:off x="7536022" y="4956970"/>
            <a:ext cx="737136" cy="522553"/>
          </a:xfrm>
          <a:prstGeom prst="curvedConnector3">
            <a:avLst>
              <a:gd name="adj1" fmla="val 50000"/>
            </a:avLst>
          </a:prstGeom>
        </p:spPr>
        <p:style>
          <a:lnRef idx="2">
            <a:schemeClr val="dk1"/>
          </a:lnRef>
          <a:fillRef idx="0">
            <a:schemeClr val="dk1"/>
          </a:fillRef>
          <a:effectRef idx="1">
            <a:schemeClr val="dk1"/>
          </a:effectRef>
          <a:fontRef idx="minor">
            <a:schemeClr val="tx1"/>
          </a:fontRef>
        </p:style>
      </p:cxnSp>
      <p:sp>
        <p:nvSpPr>
          <p:cNvPr id="32" name="Légende encadrée 2 31"/>
          <p:cNvSpPr/>
          <p:nvPr/>
        </p:nvSpPr>
        <p:spPr bwMode="auto">
          <a:xfrm>
            <a:off x="4800518" y="1665746"/>
            <a:ext cx="2076314" cy="840259"/>
          </a:xfrm>
          <a:prstGeom prst="borderCallout2">
            <a:avLst>
              <a:gd name="adj1" fmla="val 18750"/>
              <a:gd name="adj2" fmla="val -2977"/>
              <a:gd name="adj3" fmla="val 18750"/>
              <a:gd name="adj4" fmla="val -16667"/>
              <a:gd name="adj5" fmla="val 118887"/>
              <a:gd name="adj6" fmla="val -69638"/>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Commercial LTE UE supporting Frequency Band 20</a:t>
            </a:r>
            <a:endParaRPr lang="en-GB" sz="1400" dirty="0"/>
          </a:p>
        </p:txBody>
      </p:sp>
      <p:sp>
        <p:nvSpPr>
          <p:cNvPr id="178" name="Légende encadrée 2 177"/>
          <p:cNvSpPr/>
          <p:nvPr/>
        </p:nvSpPr>
        <p:spPr bwMode="auto">
          <a:xfrm>
            <a:off x="6126007" y="395670"/>
            <a:ext cx="3277356" cy="840259"/>
          </a:xfrm>
          <a:prstGeom prst="borderCallout2">
            <a:avLst>
              <a:gd name="adj1" fmla="val 52573"/>
              <a:gd name="adj2" fmla="val 102347"/>
              <a:gd name="adj3" fmla="val 52573"/>
              <a:gd name="adj4" fmla="val 107407"/>
              <a:gd name="adj5" fmla="val 207121"/>
              <a:gd name="adj6" fmla="val 101232"/>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a:r>
              <a:rPr lang="en-GB" dirty="0" smtClean="0"/>
              <a:t>Remote display of the screen of the smartphone captured by the webcam inside the Faraday shield.</a:t>
            </a:r>
            <a:endParaRPr lang="en-GB" dirty="0"/>
          </a:p>
        </p:txBody>
      </p:sp>
      <p:sp>
        <p:nvSpPr>
          <p:cNvPr id="180" name="Légende encadrée 2 179"/>
          <p:cNvSpPr/>
          <p:nvPr/>
        </p:nvSpPr>
        <p:spPr bwMode="auto">
          <a:xfrm>
            <a:off x="2902943" y="5096394"/>
            <a:ext cx="1143280" cy="543100"/>
          </a:xfrm>
          <a:prstGeom prst="borderCallout2">
            <a:avLst>
              <a:gd name="adj1" fmla="val 18750"/>
              <a:gd name="adj2" fmla="val -2977"/>
              <a:gd name="adj3" fmla="val 18750"/>
              <a:gd name="adj4" fmla="val -16667"/>
              <a:gd name="adj5" fmla="val -271679"/>
              <a:gd name="adj6" fmla="val -71896"/>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webcam</a:t>
            </a:r>
            <a:endParaRPr lang="en-GB" sz="1400" dirty="0"/>
          </a:p>
        </p:txBody>
      </p:sp>
      <p:sp>
        <p:nvSpPr>
          <p:cNvPr id="181" name="ZoneTexte 180"/>
          <p:cNvSpPr txBox="1"/>
          <p:nvPr/>
        </p:nvSpPr>
        <p:spPr>
          <a:xfrm>
            <a:off x="5219894" y="5735718"/>
            <a:ext cx="1237566" cy="536175"/>
          </a:xfrm>
          <a:prstGeom prst="rect">
            <a:avLst/>
          </a:prstGeom>
          <a:noFill/>
        </p:spPr>
        <p:txBody>
          <a:bodyPr wrap="square" lIns="104269" tIns="52135" rIns="104269" bIns="52135" rtlCol="0">
            <a:spAutoFit/>
          </a:bodyPr>
          <a:lstStyle/>
          <a:p>
            <a:pPr algn="ctr"/>
            <a:r>
              <a:rPr lang="en-GB" sz="1400" dirty="0" smtClean="0"/>
              <a:t>variable attenuator</a:t>
            </a:r>
            <a:endParaRPr lang="en-GB" sz="1400" dirty="0"/>
          </a:p>
        </p:txBody>
      </p:sp>
      <p:sp>
        <p:nvSpPr>
          <p:cNvPr id="182" name="ZoneTexte 181"/>
          <p:cNvSpPr txBox="1"/>
          <p:nvPr/>
        </p:nvSpPr>
        <p:spPr>
          <a:xfrm>
            <a:off x="7972598" y="4710719"/>
            <a:ext cx="769540" cy="228435"/>
          </a:xfrm>
          <a:prstGeom prst="rect">
            <a:avLst/>
          </a:prstGeom>
          <a:noFill/>
        </p:spPr>
        <p:txBody>
          <a:bodyPr wrap="square" lIns="104269" tIns="52135" rIns="104269" bIns="52135" rtlCol="0">
            <a:spAutoFit/>
          </a:bodyPr>
          <a:lstStyle/>
          <a:p>
            <a:pPr algn="ctr"/>
            <a:r>
              <a:rPr lang="en-GB" sz="800" dirty="0" smtClean="0"/>
              <a:t>Antenna</a:t>
            </a:r>
            <a:endParaRPr lang="en-GB" sz="800" dirty="0"/>
          </a:p>
        </p:txBody>
      </p:sp>
      <p:sp>
        <p:nvSpPr>
          <p:cNvPr id="33" name="Espace réservé de la date 32"/>
          <p:cNvSpPr>
            <a:spLocks noGrp="1"/>
          </p:cNvSpPr>
          <p:nvPr>
            <p:ph type="dt" sz="half" idx="10"/>
          </p:nvPr>
        </p:nvSpPr>
        <p:spPr/>
        <p:txBody>
          <a:bodyPr/>
          <a:lstStyle/>
          <a:p>
            <a:pPr>
              <a:defRPr/>
            </a:pPr>
            <a:fld id="{BA280A91-3594-4013-82AE-8C1F5336F916}" type="datetime4">
              <a:rPr lang="en-GB" altLang="de-DE" smtClean="0"/>
              <a:t>09 May 2014</a:t>
            </a:fld>
            <a:endParaRPr lang="en-GB" altLang="de-DE" dirty="0"/>
          </a:p>
        </p:txBody>
      </p:sp>
      <p:sp>
        <p:nvSpPr>
          <p:cNvPr id="34" name="Espace réservé du pied de page 33"/>
          <p:cNvSpPr>
            <a:spLocks noGrp="1"/>
          </p:cNvSpPr>
          <p:nvPr>
            <p:ph type="ftr" sz="quarter" idx="11"/>
          </p:nvPr>
        </p:nvSpPr>
        <p:spPr/>
        <p:txBody>
          <a:bodyPr/>
          <a:lstStyle/>
          <a:p>
            <a:pPr>
              <a:defRPr/>
            </a:pPr>
            <a:r>
              <a:rPr lang="en-GB" altLang="de-DE" dirty="0" smtClean="0"/>
              <a:t>R2-142393 - Further </a:t>
            </a:r>
            <a:r>
              <a:rPr lang="en-GB" altLang="de-DE" dirty="0" smtClean="0"/>
              <a:t>investigations on cell barring due to reception failure of MIB or SIB1</a:t>
            </a:r>
            <a:endParaRPr lang="en-GB" altLang="de-DE" dirty="0"/>
          </a:p>
        </p:txBody>
      </p:sp>
      <p:sp>
        <p:nvSpPr>
          <p:cNvPr id="35" name="Espace réservé du numéro de diapositive 34"/>
          <p:cNvSpPr>
            <a:spLocks noGrp="1"/>
          </p:cNvSpPr>
          <p:nvPr>
            <p:ph type="sldNum" sz="quarter" idx="12"/>
          </p:nvPr>
        </p:nvSpPr>
        <p:spPr/>
        <p:txBody>
          <a:bodyPr/>
          <a:lstStyle/>
          <a:p>
            <a:pPr>
              <a:defRPr/>
            </a:pPr>
            <a:fld id="{824D851F-9902-4F41-A781-5BFEB4094795}" type="slidenum">
              <a:rPr lang="en-GB" altLang="de-DE" smtClean="0"/>
              <a:pPr>
                <a:defRPr/>
              </a:pPr>
              <a:t>3</a:t>
            </a:fld>
            <a:endParaRPr lang="en-GB" altLang="de-DE" dirty="0"/>
          </a:p>
        </p:txBody>
      </p:sp>
      <p:sp>
        <p:nvSpPr>
          <p:cNvPr id="177" name="Légende encadrée 2 176"/>
          <p:cNvSpPr/>
          <p:nvPr/>
        </p:nvSpPr>
        <p:spPr bwMode="auto">
          <a:xfrm>
            <a:off x="2371878" y="5823804"/>
            <a:ext cx="1298222" cy="543100"/>
          </a:xfrm>
          <a:prstGeom prst="borderCallout2">
            <a:avLst>
              <a:gd name="adj1" fmla="val 18750"/>
              <a:gd name="adj2" fmla="val -2977"/>
              <a:gd name="adj3" fmla="val 18750"/>
              <a:gd name="adj4" fmla="val -16667"/>
              <a:gd name="adj5" fmla="val -173167"/>
              <a:gd name="adj6" fmla="val -57432"/>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Faraday shield</a:t>
            </a:r>
            <a:endParaRPr lang="en-GB" sz="1400" dirty="0"/>
          </a:p>
        </p:txBody>
      </p:sp>
    </p:spTree>
    <p:extLst>
      <p:ext uri="{BB962C8B-B14F-4D97-AF65-F5344CB8AC3E}">
        <p14:creationId xmlns:p14="http://schemas.microsoft.com/office/powerpoint/2010/main" val="25035483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Test set-up – General overview</a:t>
            </a:r>
            <a:endParaRPr lang="en-GB" dirty="0"/>
          </a:p>
        </p:txBody>
      </p:sp>
      <p:sp>
        <p:nvSpPr>
          <p:cNvPr id="3" name="Espace réservé de la date 2"/>
          <p:cNvSpPr>
            <a:spLocks noGrp="1"/>
          </p:cNvSpPr>
          <p:nvPr>
            <p:ph type="dt" sz="half" idx="10"/>
          </p:nvPr>
        </p:nvSpPr>
        <p:spPr/>
        <p:txBody>
          <a:bodyPr/>
          <a:lstStyle/>
          <a:p>
            <a:pPr>
              <a:defRPr/>
            </a:pPr>
            <a:fld id="{8E2746D0-567B-4614-B717-527328C3E531}" type="datetime4">
              <a:rPr lang="en-GB" altLang="de-DE" smtClean="0"/>
              <a:t>09 May 2014</a:t>
            </a:fld>
            <a:endParaRPr lang="en-GB" altLang="de-DE" dirty="0"/>
          </a:p>
        </p:txBody>
      </p:sp>
      <p:sp>
        <p:nvSpPr>
          <p:cNvPr id="4" name="Espace réservé du pied de page 3"/>
          <p:cNvSpPr>
            <a:spLocks noGrp="1"/>
          </p:cNvSpPr>
          <p:nvPr>
            <p:ph type="ftr" sz="quarter" idx="11"/>
          </p:nvPr>
        </p:nvSpPr>
        <p:spPr/>
        <p:txBody>
          <a:bodyPr/>
          <a:lstStyle/>
          <a:p>
            <a:pPr>
              <a:defRPr/>
            </a:pPr>
            <a:r>
              <a:rPr lang="en-GB" altLang="de-DE" dirty="0" smtClean="0"/>
              <a:t>Further investigations on cell barring due to reception failure of MIB or SIB1</a:t>
            </a:r>
            <a:endParaRPr lang="en-GB" altLang="de-DE" dirty="0"/>
          </a:p>
        </p:txBody>
      </p:sp>
      <p:sp>
        <p:nvSpPr>
          <p:cNvPr id="5" name="Espace réservé du numéro de diapositive 4"/>
          <p:cNvSpPr>
            <a:spLocks noGrp="1"/>
          </p:cNvSpPr>
          <p:nvPr>
            <p:ph type="sldNum" sz="quarter" idx="12"/>
          </p:nvPr>
        </p:nvSpPr>
        <p:spPr/>
        <p:txBody>
          <a:bodyPr/>
          <a:lstStyle/>
          <a:p>
            <a:pPr>
              <a:defRPr/>
            </a:pPr>
            <a:fld id="{824D851F-9902-4F41-A781-5BFEB4094795}" type="slidenum">
              <a:rPr lang="en-GB" altLang="de-DE" smtClean="0"/>
              <a:pPr>
                <a:defRPr/>
              </a:pPr>
              <a:t>4</a:t>
            </a:fld>
            <a:endParaRPr lang="en-GB" altLang="de-DE"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488" y="1350768"/>
            <a:ext cx="7021699" cy="5266274"/>
          </a:xfrm>
          <a:prstGeom prst="rect">
            <a:avLst/>
          </a:prstGeom>
        </p:spPr>
      </p:pic>
      <p:sp>
        <p:nvSpPr>
          <p:cNvPr id="7" name="Légende encadrée 2 6"/>
          <p:cNvSpPr/>
          <p:nvPr/>
        </p:nvSpPr>
        <p:spPr bwMode="auto">
          <a:xfrm>
            <a:off x="8075059" y="671147"/>
            <a:ext cx="2076314" cy="840259"/>
          </a:xfrm>
          <a:prstGeom prst="borderCallout2">
            <a:avLst>
              <a:gd name="adj1" fmla="val 18750"/>
              <a:gd name="adj2" fmla="val -2977"/>
              <a:gd name="adj3" fmla="val 18750"/>
              <a:gd name="adj4" fmla="val -16667"/>
              <a:gd name="adj5" fmla="val 261533"/>
              <a:gd name="adj6" fmla="val -218420"/>
            </a:avLst>
          </a:prstGeom>
          <a:ln w="19050">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Commercial LTE UE supporting Frequency Band 20</a:t>
            </a:r>
            <a:endParaRPr lang="en-GB" sz="1400" dirty="0"/>
          </a:p>
        </p:txBody>
      </p:sp>
      <p:sp>
        <p:nvSpPr>
          <p:cNvPr id="8" name="Légende encadrée 2 7"/>
          <p:cNvSpPr/>
          <p:nvPr/>
        </p:nvSpPr>
        <p:spPr bwMode="auto">
          <a:xfrm>
            <a:off x="8075059" y="1933353"/>
            <a:ext cx="2076314" cy="921060"/>
          </a:xfrm>
          <a:prstGeom prst="borderCallout2">
            <a:avLst>
              <a:gd name="adj1" fmla="val 18750"/>
              <a:gd name="adj2" fmla="val -2977"/>
              <a:gd name="adj3" fmla="val 18750"/>
              <a:gd name="adj4" fmla="val -16667"/>
              <a:gd name="adj5" fmla="val 67336"/>
              <a:gd name="adj6" fmla="val -52379"/>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External PC connected to the webcam displaying the screen of the smartphone</a:t>
            </a:r>
            <a:endParaRPr lang="en-GB" sz="1400" dirty="0"/>
          </a:p>
        </p:txBody>
      </p:sp>
      <p:sp>
        <p:nvSpPr>
          <p:cNvPr id="9" name="Légende encadrée 2 8"/>
          <p:cNvSpPr/>
          <p:nvPr/>
        </p:nvSpPr>
        <p:spPr bwMode="auto">
          <a:xfrm>
            <a:off x="8075055" y="5917731"/>
            <a:ext cx="2076314" cy="672291"/>
          </a:xfrm>
          <a:prstGeom prst="borderCallout2">
            <a:avLst>
              <a:gd name="adj1" fmla="val 18750"/>
              <a:gd name="adj2" fmla="val -2977"/>
              <a:gd name="adj3" fmla="val 18750"/>
              <a:gd name="adj4" fmla="val -16667"/>
              <a:gd name="adj5" fmla="val -267828"/>
              <a:gd name="adj6" fmla="val -174975"/>
            </a:avLst>
          </a:prstGeom>
          <a:ln w="19050">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eNodeB feeder going through the variable attenuator</a:t>
            </a:r>
            <a:endParaRPr lang="en-GB" sz="1400" dirty="0"/>
          </a:p>
        </p:txBody>
      </p:sp>
    </p:spTree>
    <p:extLst>
      <p:ext uri="{BB962C8B-B14F-4D97-AF65-F5344CB8AC3E}">
        <p14:creationId xmlns:p14="http://schemas.microsoft.com/office/powerpoint/2010/main" val="30347564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Test set-up – Band 20 LTE UE &amp; Webcam in the Faraday Shield</a:t>
            </a:r>
            <a:endParaRPr lang="en-GB" dirty="0"/>
          </a:p>
        </p:txBody>
      </p:sp>
      <p:sp>
        <p:nvSpPr>
          <p:cNvPr id="3" name="Espace réservé de la date 2"/>
          <p:cNvSpPr>
            <a:spLocks noGrp="1"/>
          </p:cNvSpPr>
          <p:nvPr>
            <p:ph type="dt" sz="half" idx="10"/>
          </p:nvPr>
        </p:nvSpPr>
        <p:spPr/>
        <p:txBody>
          <a:bodyPr/>
          <a:lstStyle/>
          <a:p>
            <a:pPr>
              <a:defRPr/>
            </a:pPr>
            <a:fld id="{57BF6509-69EB-47CD-88E1-3B721B81C4D4}" type="datetime4">
              <a:rPr lang="en-GB" altLang="de-DE" smtClean="0"/>
              <a:t>09 May 2014</a:t>
            </a:fld>
            <a:endParaRPr lang="en-GB" altLang="de-DE" dirty="0"/>
          </a:p>
        </p:txBody>
      </p:sp>
      <p:sp>
        <p:nvSpPr>
          <p:cNvPr id="4" name="Espace réservé du pied de page 3"/>
          <p:cNvSpPr>
            <a:spLocks noGrp="1"/>
          </p:cNvSpPr>
          <p:nvPr>
            <p:ph type="ftr" sz="quarter" idx="11"/>
          </p:nvPr>
        </p:nvSpPr>
        <p:spPr/>
        <p:txBody>
          <a:bodyPr/>
          <a:lstStyle/>
          <a:p>
            <a:pPr>
              <a:defRPr/>
            </a:pPr>
            <a:r>
              <a:rPr lang="en-GB" altLang="de-DE" dirty="0" smtClean="0"/>
              <a:t>Further investigations on cell barring due to reception failure of MIB or SIB1</a:t>
            </a:r>
            <a:endParaRPr lang="en-GB" altLang="de-DE" dirty="0"/>
          </a:p>
        </p:txBody>
      </p:sp>
      <p:sp>
        <p:nvSpPr>
          <p:cNvPr id="5" name="Espace réservé du numéro de diapositive 4"/>
          <p:cNvSpPr>
            <a:spLocks noGrp="1"/>
          </p:cNvSpPr>
          <p:nvPr>
            <p:ph type="sldNum" sz="quarter" idx="12"/>
          </p:nvPr>
        </p:nvSpPr>
        <p:spPr/>
        <p:txBody>
          <a:bodyPr/>
          <a:lstStyle/>
          <a:p>
            <a:pPr>
              <a:defRPr/>
            </a:pPr>
            <a:fld id="{824D851F-9902-4F41-A781-5BFEB4094795}" type="slidenum">
              <a:rPr lang="en-GB" altLang="de-DE" smtClean="0"/>
              <a:pPr>
                <a:defRPr/>
              </a:pPr>
              <a:t>5</a:t>
            </a:fld>
            <a:endParaRPr lang="en-GB" altLang="de-DE"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915" y="1350766"/>
            <a:ext cx="7021699" cy="5266275"/>
          </a:xfrm>
          <a:prstGeom prst="rect">
            <a:avLst/>
          </a:prstGeom>
        </p:spPr>
      </p:pic>
      <p:sp>
        <p:nvSpPr>
          <p:cNvPr id="7" name="Légende encadrée 2 6"/>
          <p:cNvSpPr/>
          <p:nvPr/>
        </p:nvSpPr>
        <p:spPr bwMode="auto">
          <a:xfrm>
            <a:off x="8075059" y="2475231"/>
            <a:ext cx="2076314" cy="840259"/>
          </a:xfrm>
          <a:prstGeom prst="borderCallout2">
            <a:avLst>
              <a:gd name="adj1" fmla="val 18750"/>
              <a:gd name="adj2" fmla="val -2977"/>
              <a:gd name="adj3" fmla="val 18750"/>
              <a:gd name="adj4" fmla="val -16667"/>
              <a:gd name="adj5" fmla="val 140945"/>
              <a:gd name="adj6" fmla="val -174976"/>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Commercial LTE UE supporting Frequency Band 20</a:t>
            </a:r>
            <a:endParaRPr lang="en-GB" sz="1400" dirty="0"/>
          </a:p>
        </p:txBody>
      </p:sp>
      <p:sp>
        <p:nvSpPr>
          <p:cNvPr id="8" name="Légende encadrée 2 7"/>
          <p:cNvSpPr/>
          <p:nvPr/>
        </p:nvSpPr>
        <p:spPr bwMode="auto">
          <a:xfrm>
            <a:off x="8075058" y="5121397"/>
            <a:ext cx="2076314" cy="420129"/>
          </a:xfrm>
          <a:prstGeom prst="borderCallout2">
            <a:avLst>
              <a:gd name="adj1" fmla="val 18750"/>
              <a:gd name="adj2" fmla="val -2977"/>
              <a:gd name="adj3" fmla="val 18750"/>
              <a:gd name="adj4" fmla="val -16667"/>
              <a:gd name="adj5" fmla="val -163467"/>
              <a:gd name="adj6" fmla="val -221991"/>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Webcam</a:t>
            </a:r>
            <a:endParaRPr lang="en-GB" sz="1400" dirty="0"/>
          </a:p>
        </p:txBody>
      </p:sp>
      <p:sp>
        <p:nvSpPr>
          <p:cNvPr id="9" name="Légende encadrée 2 8"/>
          <p:cNvSpPr/>
          <p:nvPr/>
        </p:nvSpPr>
        <p:spPr bwMode="auto">
          <a:xfrm>
            <a:off x="8075059" y="1821472"/>
            <a:ext cx="2076314" cy="420129"/>
          </a:xfrm>
          <a:prstGeom prst="borderCallout2">
            <a:avLst>
              <a:gd name="adj1" fmla="val 18750"/>
              <a:gd name="adj2" fmla="val -2977"/>
              <a:gd name="adj3" fmla="val 18750"/>
              <a:gd name="adj4" fmla="val -16667"/>
              <a:gd name="adj5" fmla="val 136533"/>
              <a:gd name="adj6" fmla="val -172000"/>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eNodeB antenna</a:t>
            </a:r>
            <a:endParaRPr lang="en-GB" sz="1400" dirty="0"/>
          </a:p>
        </p:txBody>
      </p:sp>
    </p:spTree>
    <p:extLst>
      <p:ext uri="{BB962C8B-B14F-4D97-AF65-F5344CB8AC3E}">
        <p14:creationId xmlns:p14="http://schemas.microsoft.com/office/powerpoint/2010/main" val="11661043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Test set-up – Band 20 LTE UE &amp; Webcam in the Faraday Shield</a:t>
            </a:r>
            <a:endParaRPr lang="en-GB" dirty="0"/>
          </a:p>
        </p:txBody>
      </p:sp>
      <p:sp>
        <p:nvSpPr>
          <p:cNvPr id="3" name="Espace réservé de la date 2"/>
          <p:cNvSpPr>
            <a:spLocks noGrp="1"/>
          </p:cNvSpPr>
          <p:nvPr>
            <p:ph type="dt" sz="half" idx="10"/>
          </p:nvPr>
        </p:nvSpPr>
        <p:spPr/>
        <p:txBody>
          <a:bodyPr/>
          <a:lstStyle/>
          <a:p>
            <a:pPr>
              <a:defRPr/>
            </a:pPr>
            <a:fld id="{9BD5DC52-EAAC-4BA6-8885-92A622112594}" type="datetime4">
              <a:rPr lang="en-GB" altLang="de-DE" smtClean="0"/>
              <a:t>09 May 2014</a:t>
            </a:fld>
            <a:endParaRPr lang="en-GB" altLang="de-DE" dirty="0"/>
          </a:p>
        </p:txBody>
      </p:sp>
      <p:sp>
        <p:nvSpPr>
          <p:cNvPr id="4" name="Espace réservé du pied de page 3"/>
          <p:cNvSpPr>
            <a:spLocks noGrp="1"/>
          </p:cNvSpPr>
          <p:nvPr>
            <p:ph type="ftr" sz="quarter" idx="11"/>
          </p:nvPr>
        </p:nvSpPr>
        <p:spPr/>
        <p:txBody>
          <a:bodyPr/>
          <a:lstStyle/>
          <a:p>
            <a:pPr>
              <a:defRPr/>
            </a:pPr>
            <a:r>
              <a:rPr lang="en-GB" altLang="de-DE" dirty="0" smtClean="0"/>
              <a:t>Further investigations on cell barring due to reception failure of MIB or SIB1</a:t>
            </a:r>
            <a:endParaRPr lang="en-GB" altLang="de-DE" dirty="0"/>
          </a:p>
        </p:txBody>
      </p:sp>
      <p:sp>
        <p:nvSpPr>
          <p:cNvPr id="5" name="Espace réservé du numéro de diapositive 4"/>
          <p:cNvSpPr>
            <a:spLocks noGrp="1"/>
          </p:cNvSpPr>
          <p:nvPr>
            <p:ph type="sldNum" sz="quarter" idx="12"/>
          </p:nvPr>
        </p:nvSpPr>
        <p:spPr/>
        <p:txBody>
          <a:bodyPr/>
          <a:lstStyle/>
          <a:p>
            <a:pPr>
              <a:defRPr/>
            </a:pPr>
            <a:fld id="{824D851F-9902-4F41-A781-5BFEB4094795}" type="slidenum">
              <a:rPr lang="en-GB" altLang="de-DE" smtClean="0"/>
              <a:pPr>
                <a:defRPr/>
              </a:pPr>
              <a:t>6</a:t>
            </a:fld>
            <a:endParaRPr lang="en-GB" altLang="de-DE" dirty="0"/>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487" y="1363125"/>
            <a:ext cx="7021699" cy="5266274"/>
          </a:xfrm>
          <a:prstGeom prst="rect">
            <a:avLst/>
          </a:prstGeom>
        </p:spPr>
      </p:pic>
      <p:sp>
        <p:nvSpPr>
          <p:cNvPr id="7" name="Légende encadrée 2 6"/>
          <p:cNvSpPr/>
          <p:nvPr/>
        </p:nvSpPr>
        <p:spPr bwMode="auto">
          <a:xfrm>
            <a:off x="8075059" y="2475231"/>
            <a:ext cx="2076314" cy="840259"/>
          </a:xfrm>
          <a:prstGeom prst="borderCallout2">
            <a:avLst>
              <a:gd name="adj1" fmla="val 18750"/>
              <a:gd name="adj2" fmla="val -2977"/>
              <a:gd name="adj3" fmla="val 18750"/>
              <a:gd name="adj4" fmla="val -16667"/>
              <a:gd name="adj5" fmla="val 99769"/>
              <a:gd name="adj6" fmla="val -130341"/>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Commercial LTE UE supporting Frequency Band 20</a:t>
            </a:r>
            <a:endParaRPr lang="en-GB" sz="1400" dirty="0"/>
          </a:p>
        </p:txBody>
      </p:sp>
      <p:sp>
        <p:nvSpPr>
          <p:cNvPr id="8" name="Légende encadrée 2 7"/>
          <p:cNvSpPr/>
          <p:nvPr/>
        </p:nvSpPr>
        <p:spPr bwMode="auto">
          <a:xfrm>
            <a:off x="8075059" y="4021644"/>
            <a:ext cx="2076314" cy="420129"/>
          </a:xfrm>
          <a:prstGeom prst="borderCallout2">
            <a:avLst>
              <a:gd name="adj1" fmla="val 18750"/>
              <a:gd name="adj2" fmla="val -2977"/>
              <a:gd name="adj3" fmla="val 18750"/>
              <a:gd name="adj4" fmla="val -16667"/>
              <a:gd name="adj5" fmla="val -125232"/>
              <a:gd name="adj6" fmla="val -146410"/>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Webcam</a:t>
            </a:r>
            <a:endParaRPr lang="en-GB" sz="1400" dirty="0"/>
          </a:p>
        </p:txBody>
      </p:sp>
      <p:sp>
        <p:nvSpPr>
          <p:cNvPr id="9" name="Légende encadrée 2 8"/>
          <p:cNvSpPr/>
          <p:nvPr/>
        </p:nvSpPr>
        <p:spPr bwMode="auto">
          <a:xfrm>
            <a:off x="8075059" y="4824163"/>
            <a:ext cx="2076314" cy="545505"/>
          </a:xfrm>
          <a:prstGeom prst="borderCallout2">
            <a:avLst>
              <a:gd name="adj1" fmla="val 18750"/>
              <a:gd name="adj2" fmla="val -2977"/>
              <a:gd name="adj3" fmla="val 18750"/>
              <a:gd name="adj4" fmla="val -16667"/>
              <a:gd name="adj5" fmla="val 279469"/>
              <a:gd name="adj6" fmla="val -128303"/>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LTE 10MHz Band 20 eNodeB feeder</a:t>
            </a:r>
            <a:endParaRPr lang="en-GB" sz="1400" dirty="0"/>
          </a:p>
        </p:txBody>
      </p:sp>
      <p:sp>
        <p:nvSpPr>
          <p:cNvPr id="10" name="Légende encadrée 2 9"/>
          <p:cNvSpPr/>
          <p:nvPr/>
        </p:nvSpPr>
        <p:spPr bwMode="auto">
          <a:xfrm>
            <a:off x="8075059" y="1821472"/>
            <a:ext cx="2076314" cy="420129"/>
          </a:xfrm>
          <a:prstGeom prst="borderCallout2">
            <a:avLst>
              <a:gd name="adj1" fmla="val 18750"/>
              <a:gd name="adj2" fmla="val -2977"/>
              <a:gd name="adj3" fmla="val 18750"/>
              <a:gd name="adj4" fmla="val -16667"/>
              <a:gd name="adj5" fmla="val 210062"/>
              <a:gd name="adj6" fmla="val -143434"/>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eNodeB antenna</a:t>
            </a:r>
            <a:endParaRPr lang="en-GB" sz="1400" dirty="0"/>
          </a:p>
        </p:txBody>
      </p:sp>
      <p:sp>
        <p:nvSpPr>
          <p:cNvPr id="11" name="Légende encadrée 2 10"/>
          <p:cNvSpPr/>
          <p:nvPr/>
        </p:nvSpPr>
        <p:spPr bwMode="auto">
          <a:xfrm>
            <a:off x="5757871" y="6796217"/>
            <a:ext cx="2076314" cy="666108"/>
          </a:xfrm>
          <a:prstGeom prst="borderCallout2">
            <a:avLst>
              <a:gd name="adj1" fmla="val 18750"/>
              <a:gd name="adj2" fmla="val -2977"/>
              <a:gd name="adj3" fmla="val 18750"/>
              <a:gd name="adj4" fmla="val -16667"/>
              <a:gd name="adj5" fmla="val -61018"/>
              <a:gd name="adj6" fmla="val -100585"/>
            </a:avLst>
          </a:prstGeom>
          <a:ln>
            <a:headEnd type="none" w="med" len="med"/>
            <a:tailEnd type="none" w="med" len="med"/>
          </a:ln>
          <a:extLst/>
        </p:spPr>
        <p:style>
          <a:lnRef idx="1">
            <a:schemeClr val="accent6"/>
          </a:lnRef>
          <a:fillRef idx="2">
            <a:schemeClr val="accent6"/>
          </a:fillRef>
          <a:effectRef idx="1">
            <a:schemeClr val="accent6"/>
          </a:effectRef>
          <a:fontRef idx="minor">
            <a:schemeClr val="dk1"/>
          </a:fontRef>
        </p:style>
        <p:txBody>
          <a:bodyPr vert="horz" wrap="square" lIns="0" tIns="0" rIns="0" bIns="0" numCol="1" rtlCol="0" anchor="ctr" anchorCtr="0" compatLnSpc="1">
            <a:prstTxWarp prst="textNoShape">
              <a:avLst/>
            </a:prstTxWarp>
          </a:bodyPr>
          <a:lstStyle/>
          <a:p>
            <a:pPr algn="ctr" defTabSz="1042620">
              <a:lnSpc>
                <a:spcPct val="115000"/>
              </a:lnSpc>
            </a:pPr>
            <a:r>
              <a:rPr lang="en-GB" sz="1400" dirty="0" smtClean="0"/>
              <a:t>Webcam USB connection to external PC</a:t>
            </a:r>
            <a:endParaRPr lang="en-GB" sz="1400" dirty="0"/>
          </a:p>
        </p:txBody>
      </p:sp>
    </p:spTree>
    <p:extLst>
      <p:ext uri="{BB962C8B-B14F-4D97-AF65-F5344CB8AC3E}">
        <p14:creationId xmlns:p14="http://schemas.microsoft.com/office/powerpoint/2010/main" val="28901757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Test Setup</a:t>
            </a:r>
            <a:endParaRPr lang="en-US" dirty="0"/>
          </a:p>
        </p:txBody>
      </p:sp>
      <p:sp>
        <p:nvSpPr>
          <p:cNvPr id="6" name="Espace réservé du contenu 5"/>
          <p:cNvSpPr>
            <a:spLocks noGrp="1"/>
          </p:cNvSpPr>
          <p:nvPr>
            <p:ph idx="1"/>
          </p:nvPr>
        </p:nvSpPr>
        <p:spPr/>
        <p:txBody>
          <a:bodyPr/>
          <a:lstStyle/>
          <a:p>
            <a:pPr marL="0"/>
            <a:r>
              <a:rPr lang="en-US" dirty="0" smtClean="0"/>
              <a:t>The UE runs Internet browser displaying an HTML page running two JavaScript functions called every seconds:</a:t>
            </a:r>
          </a:p>
          <a:p>
            <a:pPr>
              <a:buFont typeface="+mj-lt"/>
              <a:buAutoNum type="arabicPeriod"/>
            </a:pPr>
            <a:r>
              <a:rPr lang="en-US" dirty="0" smtClean="0"/>
              <a:t>Displays the local UE clock</a:t>
            </a:r>
          </a:p>
          <a:p>
            <a:pPr>
              <a:buFont typeface="+mj-lt"/>
              <a:buAutoNum type="arabicPeriod"/>
            </a:pPr>
            <a:r>
              <a:rPr lang="en-US" dirty="0" smtClean="0"/>
              <a:t>Sends an Ajax query that retrieves the server clock. This operation needs a running LTE connection to be successful</a:t>
            </a:r>
          </a:p>
          <a:p>
            <a:r>
              <a:rPr lang="en-US" dirty="0" smtClean="0"/>
              <a:t>The difference between the two clocks is displayed: </a:t>
            </a:r>
          </a:p>
          <a:p>
            <a:pPr>
              <a:buFont typeface="Arial" panose="020B0604020202020204" pitchFamily="34" charset="0"/>
              <a:buChar char="•"/>
            </a:pPr>
            <a:r>
              <a:rPr lang="en-US" dirty="0" smtClean="0"/>
              <a:t>it is fixed when the connection is up</a:t>
            </a:r>
          </a:p>
          <a:p>
            <a:pPr>
              <a:buFont typeface="Arial" panose="020B0604020202020204" pitchFamily="34" charset="0"/>
              <a:buChar char="•"/>
            </a:pPr>
            <a:r>
              <a:rPr lang="en-US" dirty="0" smtClean="0"/>
              <a:t>It increases when the LTE connection to the server is lost. If disconnection is larger than 4s, the duration is displayed on the third line.</a:t>
            </a:r>
            <a:endParaRPr lang="en-US" dirty="0"/>
          </a:p>
        </p:txBody>
      </p:sp>
      <p:graphicFrame>
        <p:nvGraphicFramePr>
          <p:cNvPr id="8" name="Espace réservé du contenu 7"/>
          <p:cNvGraphicFramePr>
            <a:graphicFrameLocks noGrp="1"/>
          </p:cNvGraphicFramePr>
          <p:nvPr>
            <p:ph idx="13"/>
            <p:extLst>
              <p:ext uri="{D42A27DB-BD31-4B8C-83A1-F6EECF244321}">
                <p14:modId xmlns:p14="http://schemas.microsoft.com/office/powerpoint/2010/main" val="2135085104"/>
              </p:ext>
            </p:extLst>
          </p:nvPr>
        </p:nvGraphicFramePr>
        <p:xfrm>
          <a:off x="5526088" y="2006600"/>
          <a:ext cx="4752975" cy="1381760"/>
        </p:xfrm>
        <a:graphic>
          <a:graphicData uri="http://schemas.openxmlformats.org/drawingml/2006/table">
            <a:tbl>
              <a:tblPr firstRow="1" bandRow="1">
                <a:tableStyleId>{5C22544A-7EE6-4342-B048-85BDC9FD1C3A}</a:tableStyleId>
              </a:tblPr>
              <a:tblGrid>
                <a:gridCol w="1584325"/>
                <a:gridCol w="1584325"/>
                <a:gridCol w="1584325"/>
              </a:tblGrid>
              <a:tr h="370840">
                <a:tc>
                  <a:txBody>
                    <a:bodyPr/>
                    <a:lstStyle/>
                    <a:p>
                      <a:pPr algn="ctr"/>
                      <a:r>
                        <a:rPr lang="en-GB" noProof="0" dirty="0" smtClean="0"/>
                        <a:t>Phone Clock</a:t>
                      </a:r>
                      <a:endParaRPr lang="en-GB" noProof="0" dirty="0"/>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GB" noProof="0" dirty="0" smtClean="0"/>
                        <a:t>Server Clock</a:t>
                      </a:r>
                      <a:endParaRPr lang="en-GB" noProof="0"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GB" noProof="0" dirty="0" smtClean="0"/>
                        <a:t>Time difference</a:t>
                      </a:r>
                      <a:endParaRPr lang="en-GB" noProof="0" dirty="0"/>
                    </a:p>
                  </a:txBody>
                  <a:tcPr>
                    <a:lnL w="1905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70840">
                <a:tc>
                  <a:txBody>
                    <a:bodyPr/>
                    <a:lstStyle/>
                    <a:p>
                      <a:pPr algn="ctr"/>
                      <a:r>
                        <a:rPr lang="en-GB" noProof="0" dirty="0" smtClean="0">
                          <a:solidFill>
                            <a:schemeClr val="bg1"/>
                          </a:solidFill>
                        </a:rPr>
                        <a:t>18:35:42</a:t>
                      </a:r>
                      <a:endParaRPr lang="en-GB" noProof="0" dirty="0">
                        <a:solidFill>
                          <a:schemeClr val="bg1"/>
                        </a:solidFill>
                      </a:endParaRPr>
                    </a:p>
                  </a:txBody>
                  <a:tcPr>
                    <a:lnL w="12700" cap="flat" cmpd="sng" algn="ctr">
                      <a:solidFill>
                        <a:schemeClr val="tx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GB" noProof="0" dirty="0" smtClean="0">
                          <a:solidFill>
                            <a:schemeClr val="bg1"/>
                          </a:solidFill>
                        </a:rPr>
                        <a:t>18:35:02</a:t>
                      </a:r>
                      <a:endParaRPr lang="en-GB" noProof="0" dirty="0">
                        <a:solidFill>
                          <a:schemeClr val="bg1"/>
                        </a:solidFill>
                      </a:endParaRP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GB" noProof="0" dirty="0" smtClean="0">
                          <a:solidFill>
                            <a:schemeClr val="bg1"/>
                          </a:solidFill>
                        </a:rPr>
                        <a:t>40s</a:t>
                      </a:r>
                      <a:endParaRPr lang="en-GB" noProof="0" dirty="0">
                        <a:solidFill>
                          <a:schemeClr val="bg1"/>
                        </a:solidFill>
                      </a:endParaRPr>
                    </a:p>
                  </a:txBody>
                  <a:tcPr>
                    <a:lnL w="1905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70840">
                <a:tc gridSpan="3">
                  <a:txBody>
                    <a:bodyPr/>
                    <a:lstStyle/>
                    <a:p>
                      <a:pPr algn="ctr"/>
                      <a:endParaRPr lang="en-GB" noProof="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fr-FR" dirty="0"/>
                    </a:p>
                  </a:txBody>
                  <a:tcPr>
                    <a:solidFill>
                      <a:schemeClr val="tx1"/>
                    </a:solidFill>
                  </a:tcPr>
                </a:tc>
                <a:tc hMerge="1">
                  <a:txBody>
                    <a:bodyPr/>
                    <a:lstStyle/>
                    <a:p>
                      <a:endParaRPr lang="fr-FR" dirty="0"/>
                    </a:p>
                  </a:txBody>
                  <a:tcPr>
                    <a:solidFill>
                      <a:schemeClr val="tx1"/>
                    </a:solidFill>
                  </a:tcPr>
                </a:tc>
              </a:tr>
            </a:tbl>
          </a:graphicData>
        </a:graphic>
      </p:graphicFrame>
      <p:sp>
        <p:nvSpPr>
          <p:cNvPr id="3" name="Espace réservé de la date 2"/>
          <p:cNvSpPr>
            <a:spLocks noGrp="1"/>
          </p:cNvSpPr>
          <p:nvPr>
            <p:ph type="dt" sz="half" idx="14"/>
          </p:nvPr>
        </p:nvSpPr>
        <p:spPr/>
        <p:txBody>
          <a:bodyPr/>
          <a:lstStyle/>
          <a:p>
            <a:pPr>
              <a:defRPr/>
            </a:pPr>
            <a:fld id="{A1EF997B-5DD9-4C2E-8FA9-507C4EB0F0E1}" type="datetime4">
              <a:rPr lang="en-US" altLang="de-DE" smtClean="0"/>
              <a:t>May 9, 2014</a:t>
            </a:fld>
            <a:endParaRPr lang="en-US" altLang="de-DE" dirty="0"/>
          </a:p>
        </p:txBody>
      </p:sp>
      <p:sp>
        <p:nvSpPr>
          <p:cNvPr id="4" name="Espace réservé du pied de page 3"/>
          <p:cNvSpPr>
            <a:spLocks noGrp="1"/>
          </p:cNvSpPr>
          <p:nvPr>
            <p:ph type="ftr" sz="quarter" idx="15"/>
          </p:nvPr>
        </p:nvSpPr>
        <p:spPr/>
        <p:txBody>
          <a:bodyPr/>
          <a:lstStyle/>
          <a:p>
            <a:pPr>
              <a:defRPr/>
            </a:pPr>
            <a:r>
              <a:rPr lang="en-US" altLang="de-DE" dirty="0" smtClean="0"/>
              <a:t>Further investigations on cell barring due to reception failure of MIB or SIB1</a:t>
            </a:r>
            <a:endParaRPr lang="en-US" altLang="de-DE" dirty="0"/>
          </a:p>
        </p:txBody>
      </p:sp>
      <p:sp>
        <p:nvSpPr>
          <p:cNvPr id="5" name="Espace réservé du numéro de diapositive 4"/>
          <p:cNvSpPr>
            <a:spLocks noGrp="1"/>
          </p:cNvSpPr>
          <p:nvPr>
            <p:ph type="sldNum" sz="quarter" idx="16"/>
          </p:nvPr>
        </p:nvSpPr>
        <p:spPr/>
        <p:txBody>
          <a:bodyPr/>
          <a:lstStyle/>
          <a:p>
            <a:pPr>
              <a:defRPr/>
            </a:pPr>
            <a:fld id="{824D851F-9902-4F41-A781-5BFEB4094795}" type="slidenum">
              <a:rPr lang="en-US" altLang="de-DE" smtClean="0"/>
              <a:pPr>
                <a:defRPr/>
              </a:pPr>
              <a:t>7</a:t>
            </a:fld>
            <a:endParaRPr lang="en-US" altLang="de-DE" dirty="0"/>
          </a:p>
        </p:txBody>
      </p:sp>
      <p:graphicFrame>
        <p:nvGraphicFramePr>
          <p:cNvPr id="9" name="Espace réservé du contenu 7"/>
          <p:cNvGraphicFramePr>
            <a:graphicFrameLocks/>
          </p:cNvGraphicFramePr>
          <p:nvPr>
            <p:extLst>
              <p:ext uri="{D42A27DB-BD31-4B8C-83A1-F6EECF244321}">
                <p14:modId xmlns:p14="http://schemas.microsoft.com/office/powerpoint/2010/main" val="1373818509"/>
              </p:ext>
            </p:extLst>
          </p:nvPr>
        </p:nvGraphicFramePr>
        <p:xfrm>
          <a:off x="5513118" y="4435273"/>
          <a:ext cx="4752975" cy="1381760"/>
        </p:xfrm>
        <a:graphic>
          <a:graphicData uri="http://schemas.openxmlformats.org/drawingml/2006/table">
            <a:tbl>
              <a:tblPr firstRow="1" bandRow="1">
                <a:tableStyleId>{5C22544A-7EE6-4342-B048-85BDC9FD1C3A}</a:tableStyleId>
              </a:tblPr>
              <a:tblGrid>
                <a:gridCol w="1584325"/>
                <a:gridCol w="1584325"/>
                <a:gridCol w="1584325"/>
              </a:tblGrid>
              <a:tr h="370840">
                <a:tc>
                  <a:txBody>
                    <a:bodyPr/>
                    <a:lstStyle/>
                    <a:p>
                      <a:pPr algn="ctr"/>
                      <a:r>
                        <a:rPr lang="en-GB" noProof="0" dirty="0" smtClean="0"/>
                        <a:t>Phone Clock</a:t>
                      </a:r>
                      <a:endParaRPr lang="en-GB" noProof="0" dirty="0"/>
                    </a:p>
                  </a:txBody>
                  <a:tcPr>
                    <a:lnB w="19050" cap="flat" cmpd="sng" algn="ctr">
                      <a:solidFill>
                        <a:schemeClr val="bg1"/>
                      </a:solidFill>
                      <a:prstDash val="solid"/>
                      <a:round/>
                      <a:headEnd type="none" w="med" len="med"/>
                      <a:tailEnd type="none" w="med" len="med"/>
                    </a:lnB>
                    <a:solidFill>
                      <a:schemeClr val="tx1"/>
                    </a:solidFill>
                  </a:tcPr>
                </a:tc>
                <a:tc>
                  <a:txBody>
                    <a:bodyPr/>
                    <a:lstStyle/>
                    <a:p>
                      <a:pPr algn="ctr"/>
                      <a:r>
                        <a:rPr lang="en-GB" noProof="0" dirty="0" smtClean="0"/>
                        <a:t>Server Clock</a:t>
                      </a:r>
                      <a:endParaRPr lang="en-GB" noProof="0" dirty="0"/>
                    </a:p>
                  </a:txBody>
                  <a:tcPr>
                    <a:lnB w="19050" cap="flat" cmpd="sng" algn="ctr">
                      <a:solidFill>
                        <a:schemeClr val="bg1"/>
                      </a:solidFill>
                      <a:prstDash val="solid"/>
                      <a:round/>
                      <a:headEnd type="none" w="med" len="med"/>
                      <a:tailEnd type="none" w="med" len="med"/>
                    </a:lnB>
                    <a:solidFill>
                      <a:srgbClr val="E31E30"/>
                    </a:solidFill>
                  </a:tcPr>
                </a:tc>
                <a:tc>
                  <a:txBody>
                    <a:bodyPr/>
                    <a:lstStyle/>
                    <a:p>
                      <a:pPr algn="ctr"/>
                      <a:r>
                        <a:rPr lang="en-GB" noProof="0" dirty="0" smtClean="0"/>
                        <a:t>Time difference</a:t>
                      </a:r>
                      <a:endParaRPr lang="en-GB" noProof="0" dirty="0"/>
                    </a:p>
                  </a:txBody>
                  <a:tcPr>
                    <a:lnB w="19050" cap="flat" cmpd="sng" algn="ctr">
                      <a:solidFill>
                        <a:schemeClr val="bg1"/>
                      </a:solidFill>
                      <a:prstDash val="solid"/>
                      <a:round/>
                      <a:headEnd type="none" w="med" len="med"/>
                      <a:tailEnd type="none" w="med" len="med"/>
                    </a:lnB>
                    <a:solidFill>
                      <a:schemeClr val="tx1"/>
                    </a:solidFill>
                  </a:tcPr>
                </a:tc>
              </a:tr>
              <a:tr h="370840">
                <a:tc>
                  <a:txBody>
                    <a:bodyPr/>
                    <a:lstStyle/>
                    <a:p>
                      <a:pPr algn="ctr"/>
                      <a:r>
                        <a:rPr lang="en-GB" noProof="0" dirty="0" smtClean="0">
                          <a:solidFill>
                            <a:schemeClr val="bg1"/>
                          </a:solidFill>
                        </a:rPr>
                        <a:t>18:35:52</a:t>
                      </a:r>
                      <a:endParaRPr lang="en-GB" noProof="0" dirty="0">
                        <a:solidFill>
                          <a:schemeClr val="bg1"/>
                        </a:solidFill>
                      </a:endParaRPr>
                    </a:p>
                  </a:txBody>
                  <a:tcPr>
                    <a:lnT w="19050" cap="flat" cmpd="sng" algn="ctr">
                      <a:solidFill>
                        <a:schemeClr val="bg1"/>
                      </a:solidFill>
                      <a:prstDash val="solid"/>
                      <a:round/>
                      <a:headEnd type="none" w="med" len="med"/>
                      <a:tailEnd type="none" w="med" len="med"/>
                    </a:lnT>
                    <a:solidFill>
                      <a:schemeClr val="tx1"/>
                    </a:solidFill>
                  </a:tcPr>
                </a:tc>
                <a:tc>
                  <a:txBody>
                    <a:bodyPr/>
                    <a:lstStyle/>
                    <a:p>
                      <a:pPr algn="ctr"/>
                      <a:r>
                        <a:rPr lang="en-GB" noProof="0" dirty="0" smtClean="0">
                          <a:solidFill>
                            <a:schemeClr val="bg1"/>
                          </a:solidFill>
                        </a:rPr>
                        <a:t>18:35:02</a:t>
                      </a:r>
                      <a:endParaRPr lang="en-GB" noProof="0" dirty="0">
                        <a:solidFill>
                          <a:schemeClr val="bg1"/>
                        </a:solidFill>
                      </a:endParaRPr>
                    </a:p>
                  </a:txBody>
                  <a:tcPr>
                    <a:lnT w="19050" cap="flat" cmpd="sng" algn="ctr">
                      <a:solidFill>
                        <a:schemeClr val="bg1"/>
                      </a:solidFill>
                      <a:prstDash val="solid"/>
                      <a:round/>
                      <a:headEnd type="none" w="med" len="med"/>
                      <a:tailEnd type="none" w="med" len="med"/>
                    </a:lnT>
                    <a:solidFill>
                      <a:schemeClr val="tx1"/>
                    </a:solidFill>
                  </a:tcPr>
                </a:tc>
                <a:tc>
                  <a:txBody>
                    <a:bodyPr/>
                    <a:lstStyle/>
                    <a:p>
                      <a:pPr algn="ctr"/>
                      <a:r>
                        <a:rPr lang="en-GB" noProof="0" dirty="0" smtClean="0">
                          <a:solidFill>
                            <a:schemeClr val="bg1"/>
                          </a:solidFill>
                        </a:rPr>
                        <a:t>50s</a:t>
                      </a:r>
                      <a:endParaRPr lang="en-GB" noProof="0" dirty="0">
                        <a:solidFill>
                          <a:schemeClr val="bg1"/>
                        </a:solidFill>
                      </a:endParaRPr>
                    </a:p>
                  </a:txBody>
                  <a:tcPr>
                    <a:lnT w="19050" cap="flat" cmpd="sng" algn="ctr">
                      <a:solidFill>
                        <a:schemeClr val="bg1"/>
                      </a:solidFill>
                      <a:prstDash val="solid"/>
                      <a:round/>
                      <a:headEnd type="none" w="med" len="med"/>
                      <a:tailEnd type="none" w="med" len="med"/>
                    </a:lnT>
                    <a:solidFill>
                      <a:schemeClr val="tx1"/>
                    </a:solidFill>
                  </a:tcPr>
                </a:tc>
              </a:tr>
              <a:tr h="370840">
                <a:tc gridSpan="3">
                  <a:txBody>
                    <a:bodyPr/>
                    <a:lstStyle/>
                    <a:p>
                      <a:pPr algn="ctr"/>
                      <a:r>
                        <a:rPr lang="en-GB" noProof="0" dirty="0" smtClean="0">
                          <a:solidFill>
                            <a:schemeClr val="bg1"/>
                          </a:solidFill>
                        </a:rPr>
                        <a:t>Connection loss: 10s</a:t>
                      </a:r>
                      <a:endParaRPr lang="en-GB" noProof="0" dirty="0">
                        <a:solidFill>
                          <a:schemeClr val="bg1"/>
                        </a:solidFill>
                      </a:endParaRPr>
                    </a:p>
                  </a:txBody>
                  <a:tcPr>
                    <a:solidFill>
                      <a:schemeClr val="tx1"/>
                    </a:solidFill>
                  </a:tcPr>
                </a:tc>
                <a:tc hMerge="1">
                  <a:txBody>
                    <a:bodyPr/>
                    <a:lstStyle/>
                    <a:p>
                      <a:endParaRPr lang="fr-FR" dirty="0"/>
                    </a:p>
                  </a:txBody>
                  <a:tcPr>
                    <a:solidFill>
                      <a:schemeClr val="tx1"/>
                    </a:solidFill>
                  </a:tcPr>
                </a:tc>
                <a:tc hMerge="1">
                  <a:txBody>
                    <a:bodyPr/>
                    <a:lstStyle/>
                    <a:p>
                      <a:endParaRPr lang="fr-FR" dirty="0"/>
                    </a:p>
                  </a:txBody>
                  <a:tcPr>
                    <a:solidFill>
                      <a:schemeClr val="tx1"/>
                    </a:solidFill>
                  </a:tcPr>
                </a:tc>
              </a:tr>
            </a:tbl>
          </a:graphicData>
        </a:graphic>
      </p:graphicFrame>
      <p:sp>
        <p:nvSpPr>
          <p:cNvPr id="10" name="ZoneTexte 9"/>
          <p:cNvSpPr txBox="1"/>
          <p:nvPr/>
        </p:nvSpPr>
        <p:spPr>
          <a:xfrm>
            <a:off x="6381345" y="3365770"/>
            <a:ext cx="2957208" cy="323165"/>
          </a:xfrm>
          <a:prstGeom prst="rect">
            <a:avLst/>
          </a:prstGeom>
          <a:noFill/>
        </p:spPr>
        <p:txBody>
          <a:bodyPr wrap="square" rtlCol="0">
            <a:spAutoFit/>
          </a:bodyPr>
          <a:lstStyle/>
          <a:p>
            <a:r>
              <a:rPr lang="en-US" dirty="0" smtClean="0"/>
              <a:t>LTE connection is running</a:t>
            </a:r>
            <a:endParaRPr lang="en-US" dirty="0"/>
          </a:p>
        </p:txBody>
      </p:sp>
      <p:sp>
        <p:nvSpPr>
          <p:cNvPr id="11" name="ZoneTexte 10"/>
          <p:cNvSpPr txBox="1"/>
          <p:nvPr/>
        </p:nvSpPr>
        <p:spPr>
          <a:xfrm>
            <a:off x="6381345" y="5817140"/>
            <a:ext cx="2957208" cy="323165"/>
          </a:xfrm>
          <a:prstGeom prst="rect">
            <a:avLst/>
          </a:prstGeom>
          <a:noFill/>
        </p:spPr>
        <p:txBody>
          <a:bodyPr wrap="square" rtlCol="0">
            <a:spAutoFit/>
          </a:bodyPr>
          <a:lstStyle/>
          <a:p>
            <a:r>
              <a:rPr lang="en-US" dirty="0" smtClean="0"/>
              <a:t>LTE connection is lost</a:t>
            </a:r>
            <a:endParaRPr lang="en-US" dirty="0"/>
          </a:p>
        </p:txBody>
      </p:sp>
    </p:spTree>
    <p:extLst>
      <p:ext uri="{BB962C8B-B14F-4D97-AF65-F5344CB8AC3E}">
        <p14:creationId xmlns:p14="http://schemas.microsoft.com/office/powerpoint/2010/main" val="28530867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smtClean="0"/>
              <a:t>Test Results with LTE Band 20 commercial UE</a:t>
            </a:r>
            <a:endParaRPr lang="en-GB" dirty="0"/>
          </a:p>
        </p:txBody>
      </p:sp>
      <p:sp>
        <p:nvSpPr>
          <p:cNvPr id="3" name="Espace réservé de la date 2"/>
          <p:cNvSpPr>
            <a:spLocks noGrp="1"/>
          </p:cNvSpPr>
          <p:nvPr>
            <p:ph type="dt" sz="half" idx="10"/>
          </p:nvPr>
        </p:nvSpPr>
        <p:spPr/>
        <p:txBody>
          <a:bodyPr/>
          <a:lstStyle/>
          <a:p>
            <a:pPr>
              <a:defRPr/>
            </a:pPr>
            <a:fld id="{A1EF997B-5DD9-4C2E-8FA9-507C4EB0F0E1}" type="datetime4">
              <a:rPr lang="en-GB" altLang="de-DE" smtClean="0"/>
              <a:t>09 May 2014</a:t>
            </a:fld>
            <a:endParaRPr lang="en-GB" altLang="de-DE" dirty="0"/>
          </a:p>
        </p:txBody>
      </p:sp>
      <p:sp>
        <p:nvSpPr>
          <p:cNvPr id="4" name="Espace réservé du pied de page 3"/>
          <p:cNvSpPr>
            <a:spLocks noGrp="1"/>
          </p:cNvSpPr>
          <p:nvPr>
            <p:ph type="ftr" sz="quarter" idx="11"/>
          </p:nvPr>
        </p:nvSpPr>
        <p:spPr/>
        <p:txBody>
          <a:bodyPr/>
          <a:lstStyle/>
          <a:p>
            <a:pPr>
              <a:defRPr/>
            </a:pPr>
            <a:r>
              <a:rPr lang="en-GB" altLang="de-DE" dirty="0" smtClean="0"/>
              <a:t>Further investigations on cell barring due to reception failure of MIB or SIB1</a:t>
            </a:r>
            <a:endParaRPr lang="en-GB" altLang="de-DE" dirty="0"/>
          </a:p>
        </p:txBody>
      </p:sp>
      <p:sp>
        <p:nvSpPr>
          <p:cNvPr id="5" name="Espace réservé du numéro de diapositive 4"/>
          <p:cNvSpPr>
            <a:spLocks noGrp="1"/>
          </p:cNvSpPr>
          <p:nvPr>
            <p:ph type="sldNum" sz="quarter" idx="12"/>
          </p:nvPr>
        </p:nvSpPr>
        <p:spPr/>
        <p:txBody>
          <a:bodyPr/>
          <a:lstStyle/>
          <a:p>
            <a:pPr>
              <a:defRPr/>
            </a:pPr>
            <a:fld id="{824D851F-9902-4F41-A781-5BFEB4094795}" type="slidenum">
              <a:rPr lang="en-GB" altLang="de-DE" smtClean="0"/>
              <a:pPr>
                <a:defRPr/>
              </a:pPr>
              <a:t>8</a:t>
            </a:fld>
            <a:endParaRPr lang="en-GB" altLang="de-DE" dirty="0"/>
          </a:p>
        </p:txBody>
      </p:sp>
      <p:pic>
        <p:nvPicPr>
          <p:cNvPr id="6" name="att10dB_329s_mp4.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990459" y="1594998"/>
            <a:ext cx="3048000" cy="2286000"/>
          </a:xfrm>
          <a:prstGeom prst="rect">
            <a:avLst/>
          </a:prstGeom>
        </p:spPr>
      </p:pic>
      <p:cxnSp>
        <p:nvCxnSpPr>
          <p:cNvPr id="8" name="Connecteur en angle 7"/>
          <p:cNvCxnSpPr/>
          <p:nvPr/>
        </p:nvCxnSpPr>
        <p:spPr>
          <a:xfrm>
            <a:off x="507350" y="4471413"/>
            <a:ext cx="836508" cy="324036"/>
          </a:xfrm>
          <a:prstGeom prst="bentConnector3">
            <a:avLst>
              <a:gd name="adj1" fmla="val 85088"/>
            </a:avLst>
          </a:prstGeom>
        </p:spPr>
        <p:style>
          <a:lnRef idx="1">
            <a:schemeClr val="accent1"/>
          </a:lnRef>
          <a:fillRef idx="0">
            <a:schemeClr val="accent1"/>
          </a:fillRef>
          <a:effectRef idx="0">
            <a:schemeClr val="accent1"/>
          </a:effectRef>
          <a:fontRef idx="minor">
            <a:schemeClr val="tx1"/>
          </a:fontRef>
        </p:style>
      </p:cxnSp>
      <p:cxnSp>
        <p:nvCxnSpPr>
          <p:cNvPr id="9" name="Connecteur en angle 8"/>
          <p:cNvCxnSpPr/>
          <p:nvPr/>
        </p:nvCxnSpPr>
        <p:spPr>
          <a:xfrm rot="10800000" flipV="1">
            <a:off x="1343860" y="4471413"/>
            <a:ext cx="989035" cy="324036"/>
          </a:xfrm>
          <a:prstGeom prst="bentConnector3">
            <a:avLst>
              <a:gd name="adj1" fmla="val 80818"/>
            </a:avLst>
          </a:prstGeom>
        </p:spPr>
        <p:style>
          <a:lnRef idx="1">
            <a:schemeClr val="accent1"/>
          </a:lnRef>
          <a:fillRef idx="0">
            <a:schemeClr val="accent1"/>
          </a:fillRef>
          <a:effectRef idx="0">
            <a:schemeClr val="accent1"/>
          </a:effectRef>
          <a:fontRef idx="minor">
            <a:schemeClr val="tx1"/>
          </a:fontRef>
        </p:style>
      </p:cxnSp>
      <p:cxnSp>
        <p:nvCxnSpPr>
          <p:cNvPr id="10" name="Connecteur droit 9"/>
          <p:cNvCxnSpPr/>
          <p:nvPr/>
        </p:nvCxnSpPr>
        <p:spPr>
          <a:xfrm>
            <a:off x="2296894" y="4471412"/>
            <a:ext cx="267394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1838376" y="4471414"/>
            <a:ext cx="0" cy="32403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1838376" y="4471412"/>
            <a:ext cx="641735" cy="292355"/>
          </a:xfrm>
          <a:prstGeom prst="rect">
            <a:avLst/>
          </a:prstGeom>
          <a:noFill/>
        </p:spPr>
        <p:txBody>
          <a:bodyPr wrap="square" lIns="91408" tIns="45704" rIns="91408" bIns="45704" rtlCol="0">
            <a:spAutoFit/>
          </a:bodyPr>
          <a:lstStyle/>
          <a:p>
            <a:r>
              <a:rPr lang="en-GB" sz="1300" dirty="0" smtClean="0"/>
              <a:t>10dB</a:t>
            </a:r>
            <a:endParaRPr lang="en-GB" sz="1300" dirty="0"/>
          </a:p>
        </p:txBody>
      </p:sp>
      <p:sp>
        <p:nvSpPr>
          <p:cNvPr id="13" name="Pentagone 12"/>
          <p:cNvSpPr/>
          <p:nvPr/>
        </p:nvSpPr>
        <p:spPr>
          <a:xfrm>
            <a:off x="314704" y="5234318"/>
            <a:ext cx="1029154" cy="26985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r>
              <a:rPr lang="en-GB" sz="1000" dirty="0" smtClean="0"/>
              <a:t>RRC connected</a:t>
            </a:r>
            <a:endParaRPr lang="en-GB" sz="1000" dirty="0"/>
          </a:p>
        </p:txBody>
      </p:sp>
      <p:sp>
        <p:nvSpPr>
          <p:cNvPr id="14" name="Pentagone 13"/>
          <p:cNvSpPr/>
          <p:nvPr/>
        </p:nvSpPr>
        <p:spPr>
          <a:xfrm flipH="1">
            <a:off x="4323567" y="5234317"/>
            <a:ext cx="1029154" cy="26985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r>
              <a:rPr lang="en-GB" sz="1000" dirty="0" smtClean="0"/>
              <a:t>RRC connected</a:t>
            </a:r>
            <a:endParaRPr lang="en-GB" sz="1000" dirty="0"/>
          </a:p>
        </p:txBody>
      </p:sp>
      <p:cxnSp>
        <p:nvCxnSpPr>
          <p:cNvPr id="15" name="Connecteur droit 14"/>
          <p:cNvCxnSpPr>
            <a:stCxn id="13" idx="3"/>
            <a:endCxn id="14" idx="3"/>
          </p:cNvCxnSpPr>
          <p:nvPr/>
        </p:nvCxnSpPr>
        <p:spPr>
          <a:xfrm flipV="1">
            <a:off x="1343860" y="5369249"/>
            <a:ext cx="2979707" cy="1"/>
          </a:xfrm>
          <a:prstGeom prst="line">
            <a:avLst/>
          </a:prstGeom>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3135599" y="4266423"/>
            <a:ext cx="1515426" cy="492410"/>
          </a:xfrm>
          <a:prstGeom prst="rect">
            <a:avLst/>
          </a:prstGeom>
          <a:noFill/>
        </p:spPr>
        <p:txBody>
          <a:bodyPr wrap="square" lIns="91408" tIns="45704" rIns="91408" bIns="45704" rtlCol="0">
            <a:spAutoFit/>
          </a:bodyPr>
          <a:lstStyle/>
          <a:p>
            <a:pPr algn="r"/>
            <a:r>
              <a:rPr lang="en-GB" sz="1300" dirty="0" smtClean="0"/>
              <a:t>Variable attenuator</a:t>
            </a:r>
            <a:endParaRPr lang="en-GB" sz="1300" dirty="0"/>
          </a:p>
        </p:txBody>
      </p:sp>
      <p:cxnSp>
        <p:nvCxnSpPr>
          <p:cNvPr id="17" name="Connecteur droit avec flèche 16"/>
          <p:cNvCxnSpPr/>
          <p:nvPr/>
        </p:nvCxnSpPr>
        <p:spPr>
          <a:xfrm>
            <a:off x="1214609" y="4604396"/>
            <a:ext cx="326234"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1053728" y="4266422"/>
            <a:ext cx="647997" cy="292355"/>
          </a:xfrm>
          <a:prstGeom prst="rect">
            <a:avLst/>
          </a:prstGeom>
          <a:noFill/>
        </p:spPr>
        <p:txBody>
          <a:bodyPr wrap="square" lIns="91408" tIns="45704" rIns="91408" bIns="45704" rtlCol="0">
            <a:spAutoFit/>
          </a:bodyPr>
          <a:lstStyle/>
          <a:p>
            <a:pPr algn="ctr"/>
            <a:r>
              <a:rPr lang="en-GB" sz="1300" dirty="0" smtClean="0"/>
              <a:t>~20s</a:t>
            </a:r>
            <a:endParaRPr lang="en-GB" sz="1300" dirty="0"/>
          </a:p>
        </p:txBody>
      </p:sp>
      <p:cxnSp>
        <p:nvCxnSpPr>
          <p:cNvPr id="19" name="Connecteur droit avec flèche 18"/>
          <p:cNvCxnSpPr/>
          <p:nvPr/>
        </p:nvCxnSpPr>
        <p:spPr>
          <a:xfrm>
            <a:off x="1343857" y="5882390"/>
            <a:ext cx="2993518"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Connecteur droit 19"/>
          <p:cNvCxnSpPr>
            <a:stCxn id="13" idx="3"/>
          </p:cNvCxnSpPr>
          <p:nvPr/>
        </p:nvCxnSpPr>
        <p:spPr>
          <a:xfrm flipH="1">
            <a:off x="1343860" y="5369248"/>
            <a:ext cx="1" cy="58515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21" name="Connecteur droit 20"/>
          <p:cNvCxnSpPr>
            <a:stCxn id="14" idx="3"/>
          </p:cNvCxnSpPr>
          <p:nvPr/>
        </p:nvCxnSpPr>
        <p:spPr>
          <a:xfrm>
            <a:off x="4323565" y="5369247"/>
            <a:ext cx="13810" cy="5976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2747171" y="5605391"/>
            <a:ext cx="647997" cy="292355"/>
          </a:xfrm>
          <a:prstGeom prst="rect">
            <a:avLst/>
          </a:prstGeom>
          <a:noFill/>
        </p:spPr>
        <p:txBody>
          <a:bodyPr wrap="square" lIns="91408" tIns="45704" rIns="91408" bIns="45704" rtlCol="0">
            <a:spAutoFit/>
          </a:bodyPr>
          <a:lstStyle/>
          <a:p>
            <a:pPr algn="ctr"/>
            <a:r>
              <a:rPr lang="en-GB" sz="1300" dirty="0" smtClean="0"/>
              <a:t>~329s</a:t>
            </a:r>
            <a:endParaRPr lang="en-GB" sz="1300" dirty="0"/>
          </a:p>
        </p:txBody>
      </p:sp>
      <p:sp>
        <p:nvSpPr>
          <p:cNvPr id="23" name="ZoneTexte 22"/>
          <p:cNvSpPr txBox="1"/>
          <p:nvPr/>
        </p:nvSpPr>
        <p:spPr>
          <a:xfrm>
            <a:off x="422281" y="4968965"/>
            <a:ext cx="720501" cy="292355"/>
          </a:xfrm>
          <a:prstGeom prst="rect">
            <a:avLst/>
          </a:prstGeom>
          <a:noFill/>
        </p:spPr>
        <p:txBody>
          <a:bodyPr wrap="square" lIns="91408" tIns="45704" rIns="91408" bIns="45704" rtlCol="0">
            <a:spAutoFit/>
          </a:bodyPr>
          <a:lstStyle/>
          <a:p>
            <a:r>
              <a:rPr lang="en-GB" sz="1300" dirty="0" smtClean="0"/>
              <a:t>QCI 7</a:t>
            </a:r>
            <a:endParaRPr lang="en-GB" sz="1300" dirty="0"/>
          </a:p>
        </p:txBody>
      </p:sp>
      <p:pic>
        <p:nvPicPr>
          <p:cNvPr id="30" name="att20dB_35s_mp4.avi">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6"/>
          <a:stretch>
            <a:fillRect/>
          </a:stretch>
        </p:blipFill>
        <p:spPr>
          <a:xfrm>
            <a:off x="7043455" y="1594998"/>
            <a:ext cx="3048000" cy="2286000"/>
          </a:xfrm>
          <a:prstGeom prst="rect">
            <a:avLst/>
          </a:prstGeom>
        </p:spPr>
      </p:pic>
      <p:cxnSp>
        <p:nvCxnSpPr>
          <p:cNvPr id="31" name="Connecteur en angle 30"/>
          <p:cNvCxnSpPr/>
          <p:nvPr/>
        </p:nvCxnSpPr>
        <p:spPr>
          <a:xfrm>
            <a:off x="6182086" y="4471413"/>
            <a:ext cx="820633" cy="443083"/>
          </a:xfrm>
          <a:prstGeom prst="bentConnector3">
            <a:avLst>
              <a:gd name="adj1" fmla="val 84391"/>
            </a:avLst>
          </a:prstGeom>
        </p:spPr>
        <p:style>
          <a:lnRef idx="1">
            <a:schemeClr val="accent1"/>
          </a:lnRef>
          <a:fillRef idx="0">
            <a:schemeClr val="accent1"/>
          </a:fillRef>
          <a:effectRef idx="0">
            <a:schemeClr val="accent1"/>
          </a:effectRef>
          <a:fontRef idx="minor">
            <a:schemeClr val="tx1"/>
          </a:fontRef>
        </p:style>
      </p:cxnSp>
      <p:cxnSp>
        <p:nvCxnSpPr>
          <p:cNvPr id="32" name="Connecteur en angle 31"/>
          <p:cNvCxnSpPr/>
          <p:nvPr/>
        </p:nvCxnSpPr>
        <p:spPr>
          <a:xfrm rot="10800000" flipV="1">
            <a:off x="6982589" y="4471413"/>
            <a:ext cx="989035" cy="443083"/>
          </a:xfrm>
          <a:prstGeom prst="bentConnector3">
            <a:avLst>
              <a:gd name="adj1" fmla="val 79676"/>
            </a:avLst>
          </a:prstGeom>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flipV="1">
            <a:off x="7935619" y="4471413"/>
            <a:ext cx="2363291" cy="1"/>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Connecteur droit avec flèche 33"/>
          <p:cNvCxnSpPr/>
          <p:nvPr/>
        </p:nvCxnSpPr>
        <p:spPr>
          <a:xfrm flipH="1">
            <a:off x="7477103" y="4471413"/>
            <a:ext cx="2" cy="443083"/>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5" name="ZoneTexte 34"/>
          <p:cNvSpPr txBox="1"/>
          <p:nvPr/>
        </p:nvSpPr>
        <p:spPr>
          <a:xfrm>
            <a:off x="7477107" y="4471411"/>
            <a:ext cx="870126" cy="292355"/>
          </a:xfrm>
          <a:prstGeom prst="rect">
            <a:avLst/>
          </a:prstGeom>
          <a:noFill/>
        </p:spPr>
        <p:txBody>
          <a:bodyPr wrap="square" lIns="91408" tIns="45704" rIns="91408" bIns="45704" rtlCol="0">
            <a:spAutoFit/>
          </a:bodyPr>
          <a:lstStyle/>
          <a:p>
            <a:pPr algn="ctr"/>
            <a:r>
              <a:rPr lang="en-GB" sz="1300" dirty="0" smtClean="0"/>
              <a:t>≥20dB</a:t>
            </a:r>
            <a:endParaRPr lang="en-GB" sz="1300" dirty="0"/>
          </a:p>
        </p:txBody>
      </p:sp>
      <p:sp>
        <p:nvSpPr>
          <p:cNvPr id="37" name="Pentagone 36"/>
          <p:cNvSpPr/>
          <p:nvPr/>
        </p:nvSpPr>
        <p:spPr>
          <a:xfrm>
            <a:off x="5903622" y="5252764"/>
            <a:ext cx="1029154" cy="26985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r>
              <a:rPr lang="en-GB" sz="1000" dirty="0" smtClean="0"/>
              <a:t>RRC connected</a:t>
            </a:r>
            <a:endParaRPr lang="en-GB" sz="1000" dirty="0"/>
          </a:p>
        </p:txBody>
      </p:sp>
      <p:sp>
        <p:nvSpPr>
          <p:cNvPr id="38" name="Pentagone 37"/>
          <p:cNvSpPr/>
          <p:nvPr/>
        </p:nvSpPr>
        <p:spPr>
          <a:xfrm flipH="1">
            <a:off x="7669436" y="5252762"/>
            <a:ext cx="2615664" cy="26986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r>
              <a:rPr lang="en-GB" sz="1000" dirty="0" smtClean="0"/>
              <a:t>RRC connected</a:t>
            </a:r>
            <a:endParaRPr lang="en-GB" sz="1000" dirty="0"/>
          </a:p>
        </p:txBody>
      </p:sp>
      <p:cxnSp>
        <p:nvCxnSpPr>
          <p:cNvPr id="39" name="Connecteur droit 38"/>
          <p:cNvCxnSpPr>
            <a:stCxn id="37" idx="3"/>
          </p:cNvCxnSpPr>
          <p:nvPr/>
        </p:nvCxnSpPr>
        <p:spPr>
          <a:xfrm>
            <a:off x="6932774" y="5387692"/>
            <a:ext cx="722852" cy="0"/>
          </a:xfrm>
          <a:prstGeom prst="line">
            <a:avLst/>
          </a:prstGeom>
        </p:spPr>
        <p:style>
          <a:lnRef idx="1">
            <a:schemeClr val="accent1"/>
          </a:lnRef>
          <a:fillRef idx="0">
            <a:schemeClr val="accent1"/>
          </a:fillRef>
          <a:effectRef idx="0">
            <a:schemeClr val="accent1"/>
          </a:effectRef>
          <a:fontRef idx="minor">
            <a:schemeClr val="tx1"/>
          </a:fontRef>
        </p:style>
      </p:cxnSp>
      <p:sp>
        <p:nvSpPr>
          <p:cNvPr id="40" name="ZoneTexte 39"/>
          <p:cNvSpPr txBox="1"/>
          <p:nvPr/>
        </p:nvSpPr>
        <p:spPr>
          <a:xfrm>
            <a:off x="8451260" y="4262511"/>
            <a:ext cx="1515426" cy="492410"/>
          </a:xfrm>
          <a:prstGeom prst="rect">
            <a:avLst/>
          </a:prstGeom>
          <a:noFill/>
        </p:spPr>
        <p:txBody>
          <a:bodyPr wrap="square" lIns="91408" tIns="45704" rIns="91408" bIns="45704" rtlCol="0">
            <a:spAutoFit/>
          </a:bodyPr>
          <a:lstStyle/>
          <a:p>
            <a:pPr algn="r"/>
            <a:r>
              <a:rPr lang="en-GB" sz="1300" dirty="0" smtClean="0"/>
              <a:t>Variable attenuator</a:t>
            </a:r>
            <a:endParaRPr lang="en-GB" sz="1300" dirty="0"/>
          </a:p>
        </p:txBody>
      </p:sp>
      <p:cxnSp>
        <p:nvCxnSpPr>
          <p:cNvPr id="41" name="Connecteur droit avec flèche 40"/>
          <p:cNvCxnSpPr/>
          <p:nvPr/>
        </p:nvCxnSpPr>
        <p:spPr>
          <a:xfrm>
            <a:off x="6853338" y="4604395"/>
            <a:ext cx="326234"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a:off x="6692456" y="4266421"/>
            <a:ext cx="647997" cy="292355"/>
          </a:xfrm>
          <a:prstGeom prst="rect">
            <a:avLst/>
          </a:prstGeom>
          <a:noFill/>
        </p:spPr>
        <p:txBody>
          <a:bodyPr wrap="square" lIns="91408" tIns="45704" rIns="91408" bIns="45704" rtlCol="0">
            <a:spAutoFit/>
          </a:bodyPr>
          <a:lstStyle/>
          <a:p>
            <a:pPr algn="ctr"/>
            <a:r>
              <a:rPr lang="en-GB" sz="1300" dirty="0" smtClean="0"/>
              <a:t>~20s</a:t>
            </a:r>
            <a:endParaRPr lang="en-GB" sz="1300" dirty="0"/>
          </a:p>
        </p:txBody>
      </p:sp>
      <p:cxnSp>
        <p:nvCxnSpPr>
          <p:cNvPr id="43" name="Connecteur droit avec flèche 42"/>
          <p:cNvCxnSpPr/>
          <p:nvPr/>
        </p:nvCxnSpPr>
        <p:spPr>
          <a:xfrm>
            <a:off x="6932775" y="5900834"/>
            <a:ext cx="72285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43"/>
          <p:cNvCxnSpPr>
            <a:stCxn id="37" idx="3"/>
          </p:cNvCxnSpPr>
          <p:nvPr/>
        </p:nvCxnSpPr>
        <p:spPr>
          <a:xfrm flipH="1">
            <a:off x="6932775" y="5387692"/>
            <a:ext cx="1" cy="58515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45" name="Connecteur droit 44"/>
          <p:cNvCxnSpPr/>
          <p:nvPr/>
        </p:nvCxnSpPr>
        <p:spPr>
          <a:xfrm>
            <a:off x="7655627" y="5375152"/>
            <a:ext cx="13810" cy="59769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6" name="ZoneTexte 45"/>
          <p:cNvSpPr txBox="1"/>
          <p:nvPr/>
        </p:nvSpPr>
        <p:spPr>
          <a:xfrm>
            <a:off x="6916901" y="5623836"/>
            <a:ext cx="647997" cy="292355"/>
          </a:xfrm>
          <a:prstGeom prst="rect">
            <a:avLst/>
          </a:prstGeom>
          <a:noFill/>
        </p:spPr>
        <p:txBody>
          <a:bodyPr wrap="square" lIns="91408" tIns="45704" rIns="91408" bIns="45704" rtlCol="0">
            <a:spAutoFit/>
          </a:bodyPr>
          <a:lstStyle/>
          <a:p>
            <a:pPr algn="ctr"/>
            <a:r>
              <a:rPr lang="en-GB" sz="1300" dirty="0" smtClean="0"/>
              <a:t>~35s</a:t>
            </a:r>
            <a:endParaRPr lang="en-GB" sz="1300" dirty="0"/>
          </a:p>
        </p:txBody>
      </p:sp>
      <p:sp>
        <p:nvSpPr>
          <p:cNvPr id="47" name="ZoneTexte 46"/>
          <p:cNvSpPr txBox="1"/>
          <p:nvPr/>
        </p:nvSpPr>
        <p:spPr>
          <a:xfrm>
            <a:off x="6011197" y="4975763"/>
            <a:ext cx="667449" cy="292355"/>
          </a:xfrm>
          <a:prstGeom prst="rect">
            <a:avLst/>
          </a:prstGeom>
          <a:noFill/>
        </p:spPr>
        <p:txBody>
          <a:bodyPr wrap="square" lIns="91408" tIns="45704" rIns="91408" bIns="45704" rtlCol="0">
            <a:spAutoFit/>
          </a:bodyPr>
          <a:lstStyle/>
          <a:p>
            <a:r>
              <a:rPr lang="en-GB" sz="1300" dirty="0" smtClean="0"/>
              <a:t>QCI 7</a:t>
            </a:r>
            <a:endParaRPr lang="en-GB" sz="1300" dirty="0"/>
          </a:p>
        </p:txBody>
      </p:sp>
      <p:sp>
        <p:nvSpPr>
          <p:cNvPr id="49" name="Rogner un rectangle avec un coin diagonal 48"/>
          <p:cNvSpPr/>
          <p:nvPr/>
        </p:nvSpPr>
        <p:spPr bwMode="auto">
          <a:xfrm>
            <a:off x="1440054" y="6031147"/>
            <a:ext cx="2948831" cy="943583"/>
          </a:xfrm>
          <a:prstGeom prst="snip2DiagRect">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vert="horz" wrap="square" lIns="91408" tIns="45704" rIns="91408" bIns="45704" numCol="1" spcCol="0" rtlCol="0" anchor="ctr" anchorCtr="0" compatLnSpc="1">
            <a:prstTxWarp prst="textNoShape">
              <a:avLst/>
            </a:prstTxWarp>
          </a:bodyPr>
          <a:lstStyle/>
          <a:p>
            <a:pPr algn="ctr" defTabSz="1042620">
              <a:lnSpc>
                <a:spcPct val="115000"/>
              </a:lnSpc>
            </a:pPr>
            <a:r>
              <a:rPr lang="en-GB" dirty="0" smtClean="0">
                <a:solidFill>
                  <a:schemeClr val="bg1"/>
                </a:solidFill>
                <a:latin typeface="Arial" pitchFamily="34" charset="0"/>
                <a:cs typeface="Arial" pitchFamily="34" charset="0"/>
              </a:rPr>
              <a:t>The cell can be detected but acquisition of MIB/SIB1 failed =&gt; the cell is barred for 300s</a:t>
            </a:r>
            <a:endParaRPr lang="en-GB" dirty="0">
              <a:solidFill>
                <a:schemeClr val="bg1"/>
              </a:solidFill>
              <a:latin typeface="Arial" pitchFamily="34" charset="0"/>
              <a:cs typeface="Arial" pitchFamily="34" charset="0"/>
            </a:endParaRPr>
          </a:p>
        </p:txBody>
      </p:sp>
      <p:sp>
        <p:nvSpPr>
          <p:cNvPr id="50" name="Rogner un rectangle avec un coin diagonal 49"/>
          <p:cNvSpPr/>
          <p:nvPr/>
        </p:nvSpPr>
        <p:spPr bwMode="auto">
          <a:xfrm>
            <a:off x="6414734" y="6070058"/>
            <a:ext cx="2948831" cy="758759"/>
          </a:xfrm>
          <a:prstGeom prst="snip2DiagRect">
            <a:avLst/>
          </a:prstGeom>
          <a:ln>
            <a:headEnd type="none" w="med" len="med"/>
            <a:tailEnd type="none" w="med" len="med"/>
          </a:ln>
          <a:extLst/>
        </p:spPr>
        <p:style>
          <a:lnRef idx="0">
            <a:schemeClr val="accent1"/>
          </a:lnRef>
          <a:fillRef idx="3">
            <a:schemeClr val="accent1"/>
          </a:fillRef>
          <a:effectRef idx="3">
            <a:schemeClr val="accent1"/>
          </a:effectRef>
          <a:fontRef idx="minor">
            <a:schemeClr val="lt1"/>
          </a:fontRef>
        </p:style>
        <p:txBody>
          <a:bodyPr vert="horz" wrap="square" lIns="91408" tIns="45704" rIns="91408" bIns="45704" numCol="1" spcCol="0" rtlCol="0" anchor="ctr" anchorCtr="0" compatLnSpc="1">
            <a:prstTxWarp prst="textNoShape">
              <a:avLst/>
            </a:prstTxWarp>
          </a:bodyPr>
          <a:lstStyle/>
          <a:p>
            <a:pPr algn="ctr" defTabSz="1042620">
              <a:lnSpc>
                <a:spcPct val="115000"/>
              </a:lnSpc>
            </a:pPr>
            <a:r>
              <a:rPr lang="en-GB" dirty="0" smtClean="0">
                <a:solidFill>
                  <a:schemeClr val="bg1"/>
                </a:solidFill>
                <a:latin typeface="Arial" pitchFamily="34" charset="0"/>
                <a:cs typeface="Arial" pitchFamily="34" charset="0"/>
              </a:rPr>
              <a:t>The cell cannot  be detected =&gt; the cell is not barred</a:t>
            </a:r>
            <a:endParaRPr lang="en-GB"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45173755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0"/>
                                        </p:tgtEl>
                                      </p:cBhvr>
                                    </p:cmd>
                                  </p:childTnLst>
                                </p:cTn>
                              </p:par>
                            </p:childTnLst>
                          </p:cTn>
                        </p:par>
                      </p:childTnLst>
                    </p:cTn>
                  </p:par>
                </p:childTnLst>
              </p:cTn>
              <p:nextCondLst>
                <p:cond evt="onClick" delay="0">
                  <p:tgtEl>
                    <p:spTgt spid="30"/>
                  </p:tgtEl>
                </p:cond>
              </p:nextCondLst>
            </p:seq>
            <p:video>
              <p:cMediaNode vol="80000">
                <p:cTn id="13" fill="hold" display="0">
                  <p:stCondLst>
                    <p:cond delay="indefinite"/>
                  </p:stCondLst>
                </p:cTn>
                <p:tgtEl>
                  <p:spTgt spid="30"/>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Test Results</a:t>
            </a:r>
            <a:endParaRPr lang="en-US" dirty="0"/>
          </a:p>
        </p:txBody>
      </p:sp>
      <p:sp>
        <p:nvSpPr>
          <p:cNvPr id="6" name="Espace réservé du contenu 5"/>
          <p:cNvSpPr>
            <a:spLocks noGrp="1"/>
          </p:cNvSpPr>
          <p:nvPr>
            <p:ph idx="1"/>
          </p:nvPr>
        </p:nvSpPr>
        <p:spPr>
          <a:xfrm>
            <a:off x="414338" y="1400783"/>
            <a:ext cx="9864725" cy="5331805"/>
          </a:xfrm>
        </p:spPr>
        <p:txBody>
          <a:bodyPr/>
          <a:lstStyle/>
          <a:p>
            <a:pPr lvl="1">
              <a:buFont typeface="Arial" panose="020B0604020202020204" pitchFamily="34" charset="0"/>
              <a:buChar char="•"/>
            </a:pPr>
            <a:r>
              <a:rPr lang="en-US" dirty="0" smtClean="0"/>
              <a:t>Tests were performed with two LTE UEs</a:t>
            </a:r>
          </a:p>
          <a:p>
            <a:pPr lvl="2"/>
            <a:r>
              <a:rPr lang="en-US" dirty="0" smtClean="0"/>
              <a:t>Commercial Band 20 UE (as shown on the  previous slides)</a:t>
            </a:r>
          </a:p>
          <a:p>
            <a:pPr lvl="2"/>
            <a:r>
              <a:rPr lang="en-US" dirty="0" err="1" smtClean="0"/>
              <a:t>Aribus</a:t>
            </a:r>
            <a:r>
              <a:rPr lang="en-US" dirty="0" smtClean="0"/>
              <a:t> DS LTE UE (used during drive tests described in [1])</a:t>
            </a:r>
          </a:p>
          <a:p>
            <a:pPr lvl="1">
              <a:buFont typeface="Arial" panose="020B0604020202020204" pitchFamily="34" charset="0"/>
              <a:buChar char="•"/>
            </a:pPr>
            <a:r>
              <a:rPr lang="en-US" dirty="0" smtClean="0"/>
              <a:t>Same behavior was observed on both UEs</a:t>
            </a:r>
          </a:p>
          <a:p>
            <a:pPr lvl="2"/>
            <a:r>
              <a:rPr lang="en-US" dirty="0" smtClean="0"/>
              <a:t>Cell is considered as barred when the power of the received downlink signals is in a range where:</a:t>
            </a:r>
          </a:p>
          <a:p>
            <a:pPr lvl="3"/>
            <a:r>
              <a:rPr lang="en-US" dirty="0" smtClean="0"/>
              <a:t>The cell can be detected</a:t>
            </a:r>
          </a:p>
          <a:p>
            <a:pPr lvl="3"/>
            <a:r>
              <a:rPr lang="en-US" dirty="0" smtClean="0"/>
              <a:t>The MIB/SIB1 cannot be acquired</a:t>
            </a:r>
          </a:p>
          <a:p>
            <a:pPr lvl="2"/>
            <a:r>
              <a:rPr lang="en-US" dirty="0" smtClean="0"/>
              <a:t>The cell is not considered as barred when the power of the received downlink signal is low enough so that the cell is not detected anymore</a:t>
            </a:r>
          </a:p>
          <a:p>
            <a:pPr lvl="1">
              <a:buFont typeface="Arial" panose="020B0604020202020204" pitchFamily="34" charset="0"/>
              <a:buChar char="•"/>
            </a:pPr>
            <a:r>
              <a:rPr lang="en-US" dirty="0" smtClean="0"/>
              <a:t>The above observed behaviors during tests are compliant with 3GPP RAN2 specifications</a:t>
            </a:r>
          </a:p>
          <a:p>
            <a:pPr lvl="1">
              <a:buFont typeface="Arial" panose="020B0604020202020204" pitchFamily="34" charset="0"/>
              <a:buChar char="•"/>
            </a:pPr>
            <a:r>
              <a:rPr lang="en-US" dirty="0" smtClean="0"/>
              <a:t>The power range of the received signals where the cell is considered as barred as been assessed to 4~5dB</a:t>
            </a:r>
          </a:p>
          <a:p>
            <a:pPr lvl="2"/>
            <a:r>
              <a:rPr lang="en-US" dirty="0" smtClean="0"/>
              <a:t>Tests described in the previous slides where repeated for different attenuation steps</a:t>
            </a:r>
          </a:p>
          <a:p>
            <a:endParaRPr lang="en-US" dirty="0"/>
          </a:p>
        </p:txBody>
      </p:sp>
      <p:sp>
        <p:nvSpPr>
          <p:cNvPr id="3" name="Espace réservé de la date 2"/>
          <p:cNvSpPr>
            <a:spLocks noGrp="1"/>
          </p:cNvSpPr>
          <p:nvPr>
            <p:ph type="dt" sz="half" idx="10"/>
          </p:nvPr>
        </p:nvSpPr>
        <p:spPr/>
        <p:txBody>
          <a:bodyPr/>
          <a:lstStyle/>
          <a:p>
            <a:pPr>
              <a:defRPr/>
            </a:pPr>
            <a:fld id="{A1EF997B-5DD9-4C2E-8FA9-507C4EB0F0E1}" type="datetime4">
              <a:rPr lang="en-US" altLang="de-DE" smtClean="0"/>
              <a:t>May 9, 2014</a:t>
            </a:fld>
            <a:endParaRPr lang="en-US" altLang="de-DE" dirty="0"/>
          </a:p>
        </p:txBody>
      </p:sp>
      <p:sp>
        <p:nvSpPr>
          <p:cNvPr id="4" name="Espace réservé du pied de page 3"/>
          <p:cNvSpPr>
            <a:spLocks noGrp="1"/>
          </p:cNvSpPr>
          <p:nvPr>
            <p:ph type="ftr" sz="quarter" idx="11"/>
          </p:nvPr>
        </p:nvSpPr>
        <p:spPr/>
        <p:txBody>
          <a:bodyPr/>
          <a:lstStyle/>
          <a:p>
            <a:pPr>
              <a:defRPr/>
            </a:pPr>
            <a:r>
              <a:rPr lang="en-US" altLang="de-DE" dirty="0" smtClean="0"/>
              <a:t>Further investigations on cell barring due to reception failure of MIB or SIB1</a:t>
            </a:r>
            <a:endParaRPr lang="en-US" altLang="de-DE" dirty="0"/>
          </a:p>
        </p:txBody>
      </p:sp>
      <p:sp>
        <p:nvSpPr>
          <p:cNvPr id="5" name="Espace réservé du numéro de diapositive 4"/>
          <p:cNvSpPr>
            <a:spLocks noGrp="1"/>
          </p:cNvSpPr>
          <p:nvPr>
            <p:ph type="sldNum" sz="quarter" idx="12"/>
          </p:nvPr>
        </p:nvSpPr>
        <p:spPr/>
        <p:txBody>
          <a:bodyPr/>
          <a:lstStyle/>
          <a:p>
            <a:pPr>
              <a:defRPr/>
            </a:pPr>
            <a:fld id="{824D851F-9902-4F41-A781-5BFEB4094795}" type="slidenum">
              <a:rPr lang="en-US" altLang="de-DE" smtClean="0"/>
              <a:pPr>
                <a:defRPr/>
              </a:pPr>
              <a:t>9</a:t>
            </a:fld>
            <a:endParaRPr lang="en-US" altLang="de-DE" dirty="0"/>
          </a:p>
        </p:txBody>
      </p:sp>
    </p:spTree>
    <p:extLst>
      <p:ext uri="{BB962C8B-B14F-4D97-AF65-F5344CB8AC3E}">
        <p14:creationId xmlns:p14="http://schemas.microsoft.com/office/powerpoint/2010/main" val="150220602"/>
      </p:ext>
    </p:extLst>
  </p:cSld>
  <p:clrMapOvr>
    <a:masterClrMapping/>
  </p:clrMapOvr>
  <p:timing>
    <p:tnLst>
      <p:par>
        <p:cTn id="1" dur="indefinite" restart="never" nodeType="tmRoot"/>
      </p:par>
    </p:tnLst>
  </p:timing>
</p:sld>
</file>

<file path=ppt/theme/theme1.xml><?xml version="1.0" encoding="utf-8"?>
<a:theme xmlns:a="http://schemas.openxmlformats.org/drawingml/2006/main" name="Airbus_PPT_Template_disclaimerAstrium">
  <a:themeElements>
    <a:clrScheme name="AIRBUS">
      <a:dk1>
        <a:srgbClr val="000000"/>
      </a:dk1>
      <a:lt1>
        <a:srgbClr val="FFFFFF"/>
      </a:lt1>
      <a:dk2>
        <a:srgbClr val="E0E0DF"/>
      </a:dk2>
      <a:lt2>
        <a:srgbClr val="E0E0DF"/>
      </a:lt2>
      <a:accent1>
        <a:srgbClr val="1E3174"/>
      </a:accent1>
      <a:accent2>
        <a:srgbClr val="0D5881"/>
      </a:accent2>
      <a:accent3>
        <a:srgbClr val="5A6F83"/>
      </a:accent3>
      <a:accent4>
        <a:srgbClr val="9099A7"/>
      </a:accent4>
      <a:accent5>
        <a:srgbClr val="0085AD"/>
      </a:accent5>
      <a:accent6>
        <a:srgbClr val="9A3393"/>
      </a:accent6>
      <a:hlink>
        <a:srgbClr val="000000"/>
      </a:hlink>
      <a:folHlink>
        <a:srgbClr val="00000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ctr" defTabSz="1042988" rtl="0" eaLnBrk="1" fontAlgn="base" latinLnBrk="0" hangingPunct="1">
          <a:lnSpc>
            <a:spcPct val="115000"/>
          </a:lnSpc>
          <a:spcBef>
            <a:spcPct val="0"/>
          </a:spcBef>
          <a:spcAft>
            <a:spcPct val="0"/>
          </a:spcAft>
          <a:buClrTx/>
          <a:buSzTx/>
          <a:buFontTx/>
          <a:buNone/>
          <a:tabLst/>
          <a:defRPr kumimoji="0" lang="de-DE" altLang="de-DE" sz="15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ctr" defTabSz="1042988" rtl="0" eaLnBrk="1" fontAlgn="base" latinLnBrk="0" hangingPunct="1">
          <a:lnSpc>
            <a:spcPct val="115000"/>
          </a:lnSpc>
          <a:spcBef>
            <a:spcPct val="0"/>
          </a:spcBef>
          <a:spcAft>
            <a:spcPct val="0"/>
          </a:spcAft>
          <a:buClrTx/>
          <a:buSzTx/>
          <a:buFontTx/>
          <a:buNone/>
          <a:tabLst/>
          <a:defRPr kumimoji="0" lang="de-DE" altLang="de-DE" sz="15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AIRBUS 1">
        <a:dk1>
          <a:srgbClr val="000000"/>
        </a:dk1>
        <a:lt1>
          <a:srgbClr val="FFFFFF"/>
        </a:lt1>
        <a:dk2>
          <a:srgbClr val="E0E0DF"/>
        </a:dk2>
        <a:lt2>
          <a:srgbClr val="E0E0DF"/>
        </a:lt2>
        <a:accent1>
          <a:srgbClr val="1E3174"/>
        </a:accent1>
        <a:accent2>
          <a:srgbClr val="0D5881"/>
        </a:accent2>
        <a:accent3>
          <a:srgbClr val="FFFFFF"/>
        </a:accent3>
        <a:accent4>
          <a:srgbClr val="000000"/>
        </a:accent4>
        <a:accent5>
          <a:srgbClr val="ABADBC"/>
        </a:accent5>
        <a:accent6>
          <a:srgbClr val="0B4F74"/>
        </a:accent6>
        <a:hlink>
          <a:srgbClr val="5A6F83"/>
        </a:hlink>
        <a:folHlink>
          <a:srgbClr val="9099A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AirbusDefenceAndSpace__PPT">
  <a:themeElements>
    <a:clrScheme name="">
      <a:dk1>
        <a:srgbClr val="000000"/>
      </a:dk1>
      <a:lt1>
        <a:srgbClr val="FFFFFF"/>
      </a:lt1>
      <a:dk2>
        <a:srgbClr val="E0E0DF"/>
      </a:dk2>
      <a:lt2>
        <a:srgbClr val="E0E0DF"/>
      </a:lt2>
      <a:accent1>
        <a:srgbClr val="1E3174"/>
      </a:accent1>
      <a:accent2>
        <a:srgbClr val="0D5881"/>
      </a:accent2>
      <a:accent3>
        <a:srgbClr val="FFFFFF"/>
      </a:accent3>
      <a:accent4>
        <a:srgbClr val="000000"/>
      </a:accent4>
      <a:accent5>
        <a:srgbClr val="ABADBC"/>
      </a:accent5>
      <a:accent6>
        <a:srgbClr val="0B4F74"/>
      </a:accent6>
      <a:hlink>
        <a:srgbClr val="000000"/>
      </a:hlink>
      <a:folHlink>
        <a:srgbClr val="000000"/>
      </a:folHlink>
    </a:clrScheme>
    <a:fontScheme name="2_AirbusDefenceAndSpace__PP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AirbusDefenceAndSpace__PPT 1">
        <a:dk1>
          <a:srgbClr val="000000"/>
        </a:dk1>
        <a:lt1>
          <a:srgbClr val="FFFFFF"/>
        </a:lt1>
        <a:dk2>
          <a:srgbClr val="E0E0DF"/>
        </a:dk2>
        <a:lt2>
          <a:srgbClr val="E0E0DF"/>
        </a:lt2>
        <a:accent1>
          <a:srgbClr val="1E3174"/>
        </a:accent1>
        <a:accent2>
          <a:srgbClr val="0D5881"/>
        </a:accent2>
        <a:accent3>
          <a:srgbClr val="FFFFFF"/>
        </a:accent3>
        <a:accent4>
          <a:srgbClr val="000000"/>
        </a:accent4>
        <a:accent5>
          <a:srgbClr val="ABADBC"/>
        </a:accent5>
        <a:accent6>
          <a:srgbClr val="0B4F74"/>
        </a:accent6>
        <a:hlink>
          <a:srgbClr val="5A6F83"/>
        </a:hlink>
        <a:folHlink>
          <a:srgbClr val="9099A7"/>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AirbusDefenceAndSpace__PPT">
  <a:themeElements>
    <a:clrScheme name="">
      <a:dk1>
        <a:srgbClr val="000000"/>
      </a:dk1>
      <a:lt1>
        <a:srgbClr val="FFFFFF"/>
      </a:lt1>
      <a:dk2>
        <a:srgbClr val="E0E0DF"/>
      </a:dk2>
      <a:lt2>
        <a:srgbClr val="E0E0DF"/>
      </a:lt2>
      <a:accent1>
        <a:srgbClr val="1E3174"/>
      </a:accent1>
      <a:accent2>
        <a:srgbClr val="0D5881"/>
      </a:accent2>
      <a:accent3>
        <a:srgbClr val="FFFFFF"/>
      </a:accent3>
      <a:accent4>
        <a:srgbClr val="000000"/>
      </a:accent4>
      <a:accent5>
        <a:srgbClr val="ABADBC"/>
      </a:accent5>
      <a:accent6>
        <a:srgbClr val="0B4F74"/>
      </a:accent6>
      <a:hlink>
        <a:srgbClr val="000000"/>
      </a:hlink>
      <a:folHlink>
        <a:srgbClr val="000000"/>
      </a:folHlink>
    </a:clrScheme>
    <a:fontScheme name="3_AirbusDefenceAndSpace__PP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AirbusDefenceAndSpace__PPT 1">
        <a:dk1>
          <a:srgbClr val="000000"/>
        </a:dk1>
        <a:lt1>
          <a:srgbClr val="FFFFFF"/>
        </a:lt1>
        <a:dk2>
          <a:srgbClr val="E0E0DF"/>
        </a:dk2>
        <a:lt2>
          <a:srgbClr val="E0E0DF"/>
        </a:lt2>
        <a:accent1>
          <a:srgbClr val="1E3174"/>
        </a:accent1>
        <a:accent2>
          <a:srgbClr val="0D5881"/>
        </a:accent2>
        <a:accent3>
          <a:srgbClr val="FFFFFF"/>
        </a:accent3>
        <a:accent4>
          <a:srgbClr val="000000"/>
        </a:accent4>
        <a:accent5>
          <a:srgbClr val="ABADBC"/>
        </a:accent5>
        <a:accent6>
          <a:srgbClr val="0B4F74"/>
        </a:accent6>
        <a:hlink>
          <a:srgbClr val="5A6F83"/>
        </a:hlink>
        <a:folHlink>
          <a:srgbClr val="9099A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Larissa">
  <a:themeElements>
    <a:clrScheme name="AIRBUS">
      <a:dk1>
        <a:srgbClr val="000000"/>
      </a:dk1>
      <a:lt1>
        <a:srgbClr val="FFFFFF"/>
      </a:lt1>
      <a:dk2>
        <a:srgbClr val="E0E0DF"/>
      </a:dk2>
      <a:lt2>
        <a:srgbClr val="E0E0DF"/>
      </a:lt2>
      <a:accent1>
        <a:srgbClr val="1E3174"/>
      </a:accent1>
      <a:accent2>
        <a:srgbClr val="0D5881"/>
      </a:accent2>
      <a:accent3>
        <a:srgbClr val="5A6F83"/>
      </a:accent3>
      <a:accent4>
        <a:srgbClr val="9099A7"/>
      </a:accent4>
      <a:accent5>
        <a:srgbClr val="0085AD"/>
      </a:accent5>
      <a:accent6>
        <a:srgbClr val="9A3393"/>
      </a:accent6>
      <a:hlink>
        <a:srgbClr val="000000"/>
      </a:hlink>
      <a:folHlink>
        <a:srgbClr val="00000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AIRBUS">
      <a:dk1>
        <a:srgbClr val="000000"/>
      </a:dk1>
      <a:lt1>
        <a:srgbClr val="FFFFFF"/>
      </a:lt1>
      <a:dk2>
        <a:srgbClr val="E0E0DF"/>
      </a:dk2>
      <a:lt2>
        <a:srgbClr val="E0E0DF"/>
      </a:lt2>
      <a:accent1>
        <a:srgbClr val="1E3174"/>
      </a:accent1>
      <a:accent2>
        <a:srgbClr val="0D5881"/>
      </a:accent2>
      <a:accent3>
        <a:srgbClr val="5A6F83"/>
      </a:accent3>
      <a:accent4>
        <a:srgbClr val="9099A7"/>
      </a:accent4>
      <a:accent5>
        <a:srgbClr val="0085AD"/>
      </a:accent5>
      <a:accent6>
        <a:srgbClr val="9A3393"/>
      </a:accent6>
      <a:hlink>
        <a:srgbClr val="000000"/>
      </a:hlink>
      <a:folHlink>
        <a:srgbClr val="000000"/>
      </a:folHlink>
    </a:clrScheme>
    <a:fontScheme name="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1369</Words>
  <Application>Microsoft Office PowerPoint</Application>
  <PresentationFormat>Personnalisé</PresentationFormat>
  <Paragraphs>210</Paragraphs>
  <Slides>14</Slides>
  <Notes>1</Notes>
  <HiddenSlides>0</HiddenSlides>
  <MMClips>2</MMClips>
  <ScaleCrop>false</ScaleCrop>
  <HeadingPairs>
    <vt:vector size="4" baseType="variant">
      <vt:variant>
        <vt:lpstr>Thème</vt:lpstr>
      </vt:variant>
      <vt:variant>
        <vt:i4>3</vt:i4>
      </vt:variant>
      <vt:variant>
        <vt:lpstr>Titres des diapositives</vt:lpstr>
      </vt:variant>
      <vt:variant>
        <vt:i4>14</vt:i4>
      </vt:variant>
    </vt:vector>
  </HeadingPairs>
  <TitlesOfParts>
    <vt:vector size="17" baseType="lpstr">
      <vt:lpstr>Airbus_PPT_Template_disclaimerAstrium</vt:lpstr>
      <vt:lpstr>2_AirbusDefenceAndSpace__PPT</vt:lpstr>
      <vt:lpstr>3_AirbusDefenceAndSpace__PPT</vt:lpstr>
      <vt:lpstr>Présentation PowerPoint</vt:lpstr>
      <vt:lpstr>Background &amp; Objectives</vt:lpstr>
      <vt:lpstr>Test set-up: General description</vt:lpstr>
      <vt:lpstr>Test set-up – General overview</vt:lpstr>
      <vt:lpstr>Test set-up – Band 20 LTE UE &amp; Webcam in the Faraday Shield</vt:lpstr>
      <vt:lpstr>Test set-up – Band 20 LTE UE &amp; Webcam in the Faraday Shield</vt:lpstr>
      <vt:lpstr>Test Setup</vt:lpstr>
      <vt:lpstr>Test Results with LTE Band 20 commercial UE</vt:lpstr>
      <vt:lpstr>Test Results</vt:lpstr>
      <vt:lpstr>Impact on service</vt:lpstr>
      <vt:lpstr>Benefits of controlling the cell barring duration for a commercial LTE network</vt:lpstr>
      <vt:lpstr>Benefits of controlling the cell barring duration for a Public Safety LTE network</vt:lpstr>
      <vt:lpstr>Conclusion</vt:lpstr>
      <vt:lpstr>References</vt:lpstr>
    </vt:vector>
  </TitlesOfParts>
  <Company>EADS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 runs here on two lines / Arial Regular 30 pt  Subtitle goes here / Arial Regular 20 pt</dc:title>
  <dc:creator>Hausner, Karin</dc:creator>
  <cp:lastModifiedBy>Georgeaux, Eric</cp:lastModifiedBy>
  <cp:revision>19</cp:revision>
  <cp:lastPrinted>2013-12-20T09:24:43Z</cp:lastPrinted>
  <dcterms:created xsi:type="dcterms:W3CDTF">2014-01-08T10:28:52Z</dcterms:created>
  <dcterms:modified xsi:type="dcterms:W3CDTF">2014-05-09T11:56:20Z</dcterms:modified>
</cp:coreProperties>
</file>