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8"/>
  </p:sldMasterIdLst>
  <p:notesMasterIdLst>
    <p:notesMasterId r:id="rId27"/>
  </p:notesMasterIdLst>
  <p:handoutMasterIdLst>
    <p:handoutMasterId r:id="rId28"/>
  </p:handoutMasterIdLst>
  <p:sldIdLst>
    <p:sldId id="264" r:id="rId19"/>
    <p:sldId id="265" r:id="rId20"/>
    <p:sldId id="266" r:id="rId21"/>
    <p:sldId id="267" r:id="rId22"/>
    <p:sldId id="268" r:id="rId23"/>
    <p:sldId id="261" r:id="rId24"/>
    <p:sldId id="263" r:id="rId25"/>
    <p:sldId id="269" r:id="rId26"/>
  </p:sldIdLst>
  <p:sldSz cx="12192000" cy="6858000"/>
  <p:notesSz cx="6858000" cy="9144000"/>
  <p:embeddedFontLst>
    <p:embeddedFont>
      <p:font typeface="Consolas" panose="020B0609020204030204" pitchFamily="49" charset="0"/>
      <p:regular r:id="rId29"/>
      <p:bold r:id="rId30"/>
      <p:italic r:id="rId31"/>
      <p:boldItalic r:id="rId32"/>
    </p:embeddedFont>
    <p:embeddedFont>
      <p:font typeface="Ericsson Hilda" panose="00000500000000000000" pitchFamily="2" charset="0"/>
      <p:regular r:id="rId33"/>
      <p:bold r:id="rId34"/>
    </p:embeddedFont>
    <p:embeddedFont>
      <p:font typeface="Ericsson Hilda Light" panose="00000400000000000000" pitchFamily="2" charset="0"/>
      <p:regular r:id="rId35"/>
    </p:embeddedFont>
    <p:embeddedFont>
      <p:font typeface="Ericsson Technical Icons" panose="000005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DAB"/>
    <a:srgbClr val="DDEDF3"/>
    <a:srgbClr val="D1F3FF"/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8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86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font" Target="fonts/font11.fntdata"/><Relationship Id="rId21" Type="http://schemas.openxmlformats.org/officeDocument/2006/relationships/slide" Target="slides/slide3.xml"/><Relationship Id="rId34" Type="http://schemas.openxmlformats.org/officeDocument/2006/relationships/font" Target="fonts/font6.fntdata"/><Relationship Id="rId42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2.xml"/><Relationship Id="rId29" Type="http://schemas.openxmlformats.org/officeDocument/2006/relationships/font" Target="fonts/font1.fntdata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font" Target="fonts/font3.fntdata"/><Relationship Id="rId4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ableStyles" Target="tableStyle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s Folke" userId="e2325457-4b6e-46d9-b2a9-cda7d9872c4b" providerId="ADAL" clId="{0FFD70C6-2B5A-47C2-9781-4B263FFA44A5}"/>
    <pc:docChg chg="custSel modSld modMainMaster">
      <pc:chgData name="Mats Folke" userId="e2325457-4b6e-46d9-b2a9-cda7d9872c4b" providerId="ADAL" clId="{0FFD70C6-2B5A-47C2-9781-4B263FFA44A5}" dt="2020-08-20T08:49:52.368" v="173" actId="20577"/>
      <pc:docMkLst>
        <pc:docMk/>
      </pc:docMkLst>
      <pc:sldChg chg="modSp">
        <pc:chgData name="Mats Folke" userId="e2325457-4b6e-46d9-b2a9-cda7d9872c4b" providerId="ADAL" clId="{0FFD70C6-2B5A-47C2-9781-4B263FFA44A5}" dt="2020-08-20T08:49:52.368" v="173" actId="20577"/>
        <pc:sldMkLst>
          <pc:docMk/>
          <pc:sldMk cId="1223124243" sldId="269"/>
        </pc:sldMkLst>
        <pc:spChg chg="mod">
          <ac:chgData name="Mats Folke" userId="e2325457-4b6e-46d9-b2a9-cda7d9872c4b" providerId="ADAL" clId="{0FFD70C6-2B5A-47C2-9781-4B263FFA44A5}" dt="2020-08-20T08:49:52.368" v="173" actId="20577"/>
          <ac:spMkLst>
            <pc:docMk/>
            <pc:sldMk cId="1223124243" sldId="269"/>
            <ac:spMk id="3" creationId="{0591A19D-B06F-4AA2-B3E1-F6003E0D7AC4}"/>
          </ac:spMkLst>
        </pc:spChg>
      </pc:sldChg>
      <pc:sldMasterChg chg="modSldLayout">
        <pc:chgData name="Mats Folke" userId="e2325457-4b6e-46d9-b2a9-cda7d9872c4b" providerId="ADAL" clId="{0FFD70C6-2B5A-47C2-9781-4B263FFA44A5}" dt="2020-08-20T08:49:40.083" v="163" actId="20577"/>
        <pc:sldMasterMkLst>
          <pc:docMk/>
          <pc:sldMasterMk cId="2523064765" sldId="2147483660"/>
        </pc:sldMasterMkLst>
        <pc:sldLayoutChg chg="modSp">
          <pc:chgData name="Mats Folke" userId="e2325457-4b6e-46d9-b2a9-cda7d9872c4b" providerId="ADAL" clId="{0FFD70C6-2B5A-47C2-9781-4B263FFA44A5}" dt="2020-08-20T08:49:39.84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ats Folke" userId="e2325457-4b6e-46d9-b2a9-cda7d9872c4b" providerId="ADAL" clId="{0FFD70C6-2B5A-47C2-9781-4B263FFA44A5}" dt="2020-08-20T08:49:39.84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61" v="11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ats Folke" userId="e2325457-4b6e-46d9-b2a9-cda7d9872c4b" providerId="ADAL" clId="{0FFD70C6-2B5A-47C2-9781-4B263FFA44A5}" dt="2020-08-20T08:49:39.861" v="11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67" v="15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ats Folke" userId="e2325457-4b6e-46d9-b2a9-cda7d9872c4b" providerId="ADAL" clId="{0FFD70C6-2B5A-47C2-9781-4B263FFA44A5}" dt="2020-08-20T08:49:39.867" v="15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72" v="19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ats Folke" userId="e2325457-4b6e-46d9-b2a9-cda7d9872c4b" providerId="ADAL" clId="{0FFD70C6-2B5A-47C2-9781-4B263FFA44A5}" dt="2020-08-20T08:49:39.872" v="19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78" v="23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ats Folke" userId="e2325457-4b6e-46d9-b2a9-cda7d9872c4b" providerId="ADAL" clId="{0FFD70C6-2B5A-47C2-9781-4B263FFA44A5}" dt="2020-08-20T08:49:39.878" v="23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84" v="27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ats Folke" userId="e2325457-4b6e-46d9-b2a9-cda7d9872c4b" providerId="ADAL" clId="{0FFD70C6-2B5A-47C2-9781-4B263FFA44A5}" dt="2020-08-20T08:49:39.884" v="27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90" v="31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ats Folke" userId="e2325457-4b6e-46d9-b2a9-cda7d9872c4b" providerId="ADAL" clId="{0FFD70C6-2B5A-47C2-9781-4B263FFA44A5}" dt="2020-08-20T08:49:39.890" v="31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95" v="35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ats Folke" userId="e2325457-4b6e-46d9-b2a9-cda7d9872c4b" providerId="ADAL" clId="{0FFD70C6-2B5A-47C2-9781-4B263FFA44A5}" dt="2020-08-20T08:49:39.895" v="35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01" v="3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ats Folke" userId="e2325457-4b6e-46d9-b2a9-cda7d9872c4b" providerId="ADAL" clId="{0FFD70C6-2B5A-47C2-9781-4B263FFA44A5}" dt="2020-08-20T08:49:39.901" v="3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07" v="43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ats Folke" userId="e2325457-4b6e-46d9-b2a9-cda7d9872c4b" providerId="ADAL" clId="{0FFD70C6-2B5A-47C2-9781-4B263FFA44A5}" dt="2020-08-20T08:49:39.907" v="43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13" v="47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ats Folke" userId="e2325457-4b6e-46d9-b2a9-cda7d9872c4b" providerId="ADAL" clId="{0FFD70C6-2B5A-47C2-9781-4B263FFA44A5}" dt="2020-08-20T08:49:39.913" v="47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24" v="5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ats Folke" userId="e2325457-4b6e-46d9-b2a9-cda7d9872c4b" providerId="ADAL" clId="{0FFD70C6-2B5A-47C2-9781-4B263FFA44A5}" dt="2020-08-20T08:49:39.924" v="5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71" v="87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ats Folke" userId="e2325457-4b6e-46d9-b2a9-cda7d9872c4b" providerId="ADAL" clId="{0FFD70C6-2B5A-47C2-9781-4B263FFA44A5}" dt="2020-08-20T08:49:39.971" v="87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15" v="115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ats Folke" userId="e2325457-4b6e-46d9-b2a9-cda7d9872c4b" providerId="ADAL" clId="{0FFD70C6-2B5A-47C2-9781-4B263FFA44A5}" dt="2020-08-20T08:49:40.015" v="115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20" v="11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ats Folke" userId="e2325457-4b6e-46d9-b2a9-cda7d9872c4b" providerId="ADAL" clId="{0FFD70C6-2B5A-47C2-9781-4B263FFA44A5}" dt="2020-08-20T08:49:40.020" v="11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54" v="143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ats Folke" userId="e2325457-4b6e-46d9-b2a9-cda7d9872c4b" providerId="ADAL" clId="{0FFD70C6-2B5A-47C2-9781-4B263FFA44A5}" dt="2020-08-20T08:49:40.054" v="143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60" v="147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ats Folke" userId="e2325457-4b6e-46d9-b2a9-cda7d9872c4b" providerId="ADAL" clId="{0FFD70C6-2B5A-47C2-9781-4B263FFA44A5}" dt="2020-08-20T08:49:40.060" v="147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66" v="151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ats Folke" userId="e2325457-4b6e-46d9-b2a9-cda7d9872c4b" providerId="ADAL" clId="{0FFD70C6-2B5A-47C2-9781-4B263FFA44A5}" dt="2020-08-20T08:49:40.066" v="151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72" v="155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ats Folke" userId="e2325457-4b6e-46d9-b2a9-cda7d9872c4b" providerId="ADAL" clId="{0FFD70C6-2B5A-47C2-9781-4B263FFA44A5}" dt="2020-08-20T08:49:40.072" v="155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83" v="16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ats Folke" userId="e2325457-4b6e-46d9-b2a9-cda7d9872c4b" providerId="ADAL" clId="{0FFD70C6-2B5A-47C2-9781-4B263FFA44A5}" dt="2020-08-20T08:49:40.083" v="16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91" v="99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ats Folke" userId="e2325457-4b6e-46d9-b2a9-cda7d9872c4b" providerId="ADAL" clId="{0FFD70C6-2B5A-47C2-9781-4B263FFA44A5}" dt="2020-08-20T08:49:39.991" v="99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98" v="103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ats Folke" userId="e2325457-4b6e-46d9-b2a9-cda7d9872c4b" providerId="ADAL" clId="{0FFD70C6-2B5A-47C2-9781-4B263FFA44A5}" dt="2020-08-20T08:49:39.998" v="103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03" v="107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ats Folke" userId="e2325457-4b6e-46d9-b2a9-cda7d9872c4b" providerId="ADAL" clId="{0FFD70C6-2B5A-47C2-9781-4B263FFA44A5}" dt="2020-08-20T08:49:40.003" v="107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09" v="111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ats Folke" userId="e2325457-4b6e-46d9-b2a9-cda7d9872c4b" providerId="ADAL" clId="{0FFD70C6-2B5A-47C2-9781-4B263FFA44A5}" dt="2020-08-20T08:49:40.009" v="111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26" v="123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ats Folke" userId="e2325457-4b6e-46d9-b2a9-cda7d9872c4b" providerId="ADAL" clId="{0FFD70C6-2B5A-47C2-9781-4B263FFA44A5}" dt="2020-08-20T08:49:40.026" v="123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32" v="127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ats Folke" userId="e2325457-4b6e-46d9-b2a9-cda7d9872c4b" providerId="ADAL" clId="{0FFD70C6-2B5A-47C2-9781-4B263FFA44A5}" dt="2020-08-20T08:49:40.032" v="127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37" v="131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ats Folke" userId="e2325457-4b6e-46d9-b2a9-cda7d9872c4b" providerId="ADAL" clId="{0FFD70C6-2B5A-47C2-9781-4B263FFA44A5}" dt="2020-08-20T08:49:40.037" v="131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43" v="135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ats Folke" userId="e2325457-4b6e-46d9-b2a9-cda7d9872c4b" providerId="ADAL" clId="{0FFD70C6-2B5A-47C2-9781-4B263FFA44A5}" dt="2020-08-20T08:49:40.043" v="135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78" v="15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ats Folke" userId="e2325457-4b6e-46d9-b2a9-cda7d9872c4b" providerId="ADAL" clId="{0FFD70C6-2B5A-47C2-9781-4B263FFA44A5}" dt="2020-08-20T08:49:40.078" v="15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18" v="51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ats Folke" userId="e2325457-4b6e-46d9-b2a9-cda7d9872c4b" providerId="ADAL" clId="{0FFD70C6-2B5A-47C2-9781-4B263FFA44A5}" dt="2020-08-20T08:49:39.918" v="51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856" v="7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ats Folke" userId="e2325457-4b6e-46d9-b2a9-cda7d9872c4b" providerId="ADAL" clId="{0FFD70C6-2B5A-47C2-9781-4B263FFA44A5}" dt="2020-08-20T08:49:39.856" v="7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84" v="9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ats Folke" userId="e2325457-4b6e-46d9-b2a9-cda7d9872c4b" providerId="ADAL" clId="{0FFD70C6-2B5A-47C2-9781-4B263FFA44A5}" dt="2020-08-20T08:49:39.984" v="9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40.049" v="139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ats Folke" userId="e2325457-4b6e-46d9-b2a9-cda7d9872c4b" providerId="ADAL" clId="{0FFD70C6-2B5A-47C2-9781-4B263FFA44A5}" dt="2020-08-20T08:49:40.049" v="139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30" v="59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ats Folke" userId="e2325457-4b6e-46d9-b2a9-cda7d9872c4b" providerId="ADAL" clId="{0FFD70C6-2B5A-47C2-9781-4B263FFA44A5}" dt="2020-08-20T08:49:39.930" v="59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36" v="63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ats Folke" userId="e2325457-4b6e-46d9-b2a9-cda7d9872c4b" providerId="ADAL" clId="{0FFD70C6-2B5A-47C2-9781-4B263FFA44A5}" dt="2020-08-20T08:49:39.936" v="63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41" v="67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ats Folke" userId="e2325457-4b6e-46d9-b2a9-cda7d9872c4b" providerId="ADAL" clId="{0FFD70C6-2B5A-47C2-9781-4B263FFA44A5}" dt="2020-08-20T08:49:39.941" v="67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47" v="71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ats Folke" userId="e2325457-4b6e-46d9-b2a9-cda7d9872c4b" providerId="ADAL" clId="{0FFD70C6-2B5A-47C2-9781-4B263FFA44A5}" dt="2020-08-20T08:49:39.947" v="71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53" v="75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ats Folke" userId="e2325457-4b6e-46d9-b2a9-cda7d9872c4b" providerId="ADAL" clId="{0FFD70C6-2B5A-47C2-9781-4B263FFA44A5}" dt="2020-08-20T08:49:39.953" v="75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59" v="7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ats Folke" userId="e2325457-4b6e-46d9-b2a9-cda7d9872c4b" providerId="ADAL" clId="{0FFD70C6-2B5A-47C2-9781-4B263FFA44A5}" dt="2020-08-20T08:49:39.959" v="7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65" v="83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ats Folke" userId="e2325457-4b6e-46d9-b2a9-cda7d9872c4b" providerId="ADAL" clId="{0FFD70C6-2B5A-47C2-9781-4B263FFA44A5}" dt="2020-08-20T08:49:39.965" v="83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Mats Folke" userId="e2325457-4b6e-46d9-b2a9-cda7d9872c4b" providerId="ADAL" clId="{0FFD70C6-2B5A-47C2-9781-4B263FFA44A5}" dt="2020-08-20T08:49:39.976" v="91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ats Folke" userId="e2325457-4b6e-46d9-b2a9-cda7d9872c4b" providerId="ADAL" clId="{0FFD70C6-2B5A-47C2-9781-4B263FFA44A5}" dt="2020-08-20T08:49:39.976" v="91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ats Folke" userId="e2325457-4b6e-46d9-b2a9-cda7d9872c4b" providerId="ADAL" clId="{136505B7-450C-45BC-9E2A-C769FEC9A5E4}"/>
    <pc:docChg chg="modSld">
      <pc:chgData name="Mats Folke" userId="e2325457-4b6e-46d9-b2a9-cda7d9872c4b" providerId="ADAL" clId="{136505B7-450C-45BC-9E2A-C769FEC9A5E4}" dt="2020-08-20T08:46:10.465" v="25" actId="6549"/>
      <pc:docMkLst>
        <pc:docMk/>
      </pc:docMkLst>
      <pc:sldChg chg="modSp">
        <pc:chgData name="Mats Folke" userId="e2325457-4b6e-46d9-b2a9-cda7d9872c4b" providerId="ADAL" clId="{136505B7-450C-45BC-9E2A-C769FEC9A5E4}" dt="2020-08-20T08:45:34.992" v="12" actId="20577"/>
        <pc:sldMkLst>
          <pc:docMk/>
          <pc:sldMk cId="2232619228" sldId="264"/>
        </pc:sldMkLst>
        <pc:spChg chg="mod">
          <ac:chgData name="Mats Folke" userId="e2325457-4b6e-46d9-b2a9-cda7d9872c4b" providerId="ADAL" clId="{136505B7-450C-45BC-9E2A-C769FEC9A5E4}" dt="2020-08-20T08:45:34.992" v="12" actId="20577"/>
          <ac:spMkLst>
            <pc:docMk/>
            <pc:sldMk cId="2232619228" sldId="264"/>
            <ac:spMk id="8" creationId="{427F9C7D-F632-44FC-84CD-AF160CB6B2C9}"/>
          </ac:spMkLst>
        </pc:spChg>
      </pc:sldChg>
      <pc:sldChg chg="modSp">
        <pc:chgData name="Mats Folke" userId="e2325457-4b6e-46d9-b2a9-cda7d9872c4b" providerId="ADAL" clId="{136505B7-450C-45BC-9E2A-C769FEC9A5E4}" dt="2020-08-20T08:46:10.465" v="25" actId="6549"/>
        <pc:sldMkLst>
          <pc:docMk/>
          <pc:sldMk cId="1223124243" sldId="269"/>
        </pc:sldMkLst>
        <pc:spChg chg="mod">
          <ac:chgData name="Mats Folke" userId="e2325457-4b6e-46d9-b2a9-cda7d9872c4b" providerId="ADAL" clId="{136505B7-450C-45BC-9E2A-C769FEC9A5E4}" dt="2020-08-20T08:46:10.465" v="25" actId="6549"/>
          <ac:spMkLst>
            <pc:docMk/>
            <pc:sldMk cId="1223124243" sldId="269"/>
            <ac:spMk id="3" creationId="{0591A19D-B06F-4AA2-B3E1-F6003E0D7AC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1551-192072 </a:t>
            </a:r>
            <a:r>
              <a:rPr lang="en-GB" err="1"/>
              <a:t>Uen</a:t>
            </a:r>
            <a:r>
              <a:rPr lang="en-GB"/>
              <a:t>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1551-192072 </a:t>
            </a:r>
            <a:r>
              <a:rPr lang="en-GB" err="1"/>
              <a:t>Uen</a:t>
            </a:r>
            <a:r>
              <a:rPr lang="en-GB"/>
              <a:t>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436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27DEB227-AC75-4C28-BC4E-144BDF98F0E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BD0B713F-AB62-4DD2-B029-A75ABAB187E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7AC08CE5-3FEE-4326-BDB5-24B3F6037DC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04F9368A-83BB-4BDC-B7BE-BD6C7E7DE91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9AA12309-4585-46F2-AF5A-E8F060D63CC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E9E42EA9-173A-434B-9783-DFB125D8BFB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AE4574A6-6674-4D39-9B7D-7894AA05B47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387E429F-1FF9-43E6-95A9-26C3D385040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FB3BE6BE-2EB1-434F-9483-7465BEC1F61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258DFAF0-E4DB-4EF9-979E-BA6C158E784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8B064186-32D9-4357-AD7D-C579B9FDAE4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7F36F3FE-5AA7-4426-B0B0-5DABA3A9D92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5FBD12E0-535A-416C-A53E-E166D4E1BE8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53A7F8C1-A89B-45CD-A6A1-092A03B0271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44A1F6F5-C1AB-42FF-9BF4-28D621B8CDF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4AF606B6-4545-4C1F-99EE-F39BF05AC16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8B093C15-D143-492A-A38C-41495EB5EAF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E012259E-E0C7-4D15-BA58-0F5A353B03E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BE0BE932-E5E5-48C1-9AFC-770F53B01FD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8236A623-6BCD-4722-8E07-DE510AE1DE6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589E8985-F4F5-4C4A-9C20-A67FC1EE52F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3376D4B6-1BAD-4641-ACD1-B8D1DC661E8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B3285EAF-6CDD-457C-B553-47A5442AFCC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AE064297-C2AF-48B4-8FCF-680AECB83FE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D0D0782D-ACD4-452D-9900-6710C4902D3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3721281C-3DFF-4D63-9D6B-E5F7AE2F2EC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6C509855-3A4F-4104-A2DB-41255F4A58C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80EC853C-4441-41B0-B8BC-D262676C69D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03923AF0-C884-492B-B90D-BDB87423B3F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BA5E5497-46C5-4AC9-8E6B-6D985CDD906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B880125F-B403-427F-BDD9-60006FD0A80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303D687B-17DD-40DF-835D-C87BC2954C2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7358EA5B-7DEB-440F-A18C-47ECFB1B5E2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7683B962-D773-4E10-BD70-8E057B159AD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23B992EF-81F4-487F-B1D5-B8E92A0B9CA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Ericsson  |  2020-08-20  |  Open  |  Page </a:t>
            </a:r>
            <a:fld id="{19FE85B0-274B-4277-8C5F-FE8A477ACF2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EBA9262D-46DA-4CA9-8ECB-8C15BFA8768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0C5258CD-EB80-4464-8E57-F5CD14A3E56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D22D79F9-2982-4CC2-B53F-88A52914E73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864FB9FC-9378-4E43-BE5E-B339D1AE5C1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Ericsson  |  2020-08-20  |  Open  |  Page </a:t>
            </a:r>
            <a:fld id="{8EDD52B0-2047-4126-A089-A8A70395512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aa46941d-ff08-4f79-af12-c487ecbf119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8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16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2D3DC0-6DB0-4DE3-B409-323B139CA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1390648"/>
            <a:ext cx="8353426" cy="3457576"/>
          </a:xfrm>
        </p:spPr>
        <p:txBody>
          <a:bodyPr/>
          <a:lstStyle/>
          <a:p>
            <a:r>
              <a:rPr lang="en-US" sz="6000" dirty="0"/>
              <a:t>UL-TX-Switch</a:t>
            </a:r>
            <a:br>
              <a:rPr lang="en-US" sz="6000" dirty="0"/>
            </a:br>
            <a:r>
              <a:rPr lang="en-US" sz="6000" dirty="0"/>
              <a:t>Capabilities – Alternative to parallel list of BCs</a:t>
            </a:r>
            <a:br>
              <a:rPr lang="en-US" sz="6000" dirty="0"/>
            </a:br>
            <a:endParaRPr lang="en-US" sz="60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0AB302F-DABB-4F2D-B86A-905C3B020E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267195"/>
            <a:ext cx="5472114" cy="970093"/>
          </a:xfrm>
        </p:spPr>
        <p:txBody>
          <a:bodyPr/>
          <a:lstStyle/>
          <a:p>
            <a:r>
              <a:rPr lang="en-US" dirty="0"/>
              <a:t>Source: Ericsson</a:t>
            </a:r>
          </a:p>
          <a:p>
            <a:r>
              <a:rPr lang="en-US" dirty="0"/>
              <a:t>Agenda item: 6.15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AB827F-BF1B-4EDE-88EB-BAA4517C15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F9470-A8D8-4708-8AC5-8CF7041F2FC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09E0F2D-A9E0-4FDB-8455-7ABDB20D365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7F9C7D-F632-44FC-84CD-AF160CB6B2C9}"/>
              </a:ext>
            </a:extLst>
          </p:cNvPr>
          <p:cNvSpPr txBox="1"/>
          <p:nvPr/>
        </p:nvSpPr>
        <p:spPr>
          <a:xfrm>
            <a:off x="479426" y="450485"/>
            <a:ext cx="10197704" cy="565146"/>
          </a:xfrm>
          <a:prstGeom prst="rect">
            <a:avLst/>
          </a:prstGeom>
        </p:spPr>
        <p:txBody>
          <a:bodyPr vert="horz" wrap="square" lIns="72000" tIns="36000" rIns="72000" bIns="36000" rtlCol="0" anchor="ctr">
            <a:sp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1400" b="1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3GPP TSG-RAN WG2 Meeting #111 electronic						</a:t>
            </a:r>
            <a:r>
              <a:rPr lang="en-US" b="1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R2-2008415</a:t>
            </a:r>
            <a:endParaRPr lang="en-US" sz="1400" b="1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1400" b="1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Online, August 17th - 28th, 2020</a:t>
            </a:r>
          </a:p>
        </p:txBody>
      </p:sp>
    </p:spTree>
    <p:extLst>
      <p:ext uri="{BB962C8B-B14F-4D97-AF65-F5344CB8AC3E}">
        <p14:creationId xmlns:p14="http://schemas.microsoft.com/office/powerpoint/2010/main" val="2232619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6AE48972-8840-45EE-B4AA-46C2AB0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current solution</a:t>
            </a:r>
            <a:br>
              <a:rPr lang="LID4096" dirty="0"/>
            </a:br>
            <a:r>
              <a:rPr lang="LID4096" sz="3200" dirty="0"/>
              <a:t>(separate BC</a:t>
            </a:r>
            <a:r>
              <a:rPr lang="en-GB" sz="3200" dirty="0"/>
              <a:t>-</a:t>
            </a:r>
            <a:r>
              <a:rPr lang="LID4096" sz="3200" dirty="0"/>
              <a:t>l</a:t>
            </a:r>
            <a:r>
              <a:rPr lang="en-GB" sz="3200" dirty="0"/>
              <a:t>i</a:t>
            </a:r>
            <a:r>
              <a:rPr lang="LID4096" sz="3200" dirty="0"/>
              <a:t>s</a:t>
            </a:r>
            <a:r>
              <a:rPr lang="en-GB" sz="3200" dirty="0"/>
              <a:t>t</a:t>
            </a:r>
            <a:r>
              <a:rPr lang="LID4096" sz="3200" dirty="0"/>
              <a:t> </a:t>
            </a:r>
            <a:r>
              <a:rPr lang="en-GB" sz="3200" dirty="0"/>
              <a:t>f</a:t>
            </a:r>
            <a:r>
              <a:rPr lang="LID4096" sz="3200" dirty="0"/>
              <a:t>o</a:t>
            </a:r>
            <a:r>
              <a:rPr lang="en-GB" sz="3200" dirty="0"/>
              <a:t>r</a:t>
            </a:r>
            <a:r>
              <a:rPr lang="LID4096" sz="3200" dirty="0"/>
              <a:t> </a:t>
            </a:r>
            <a:r>
              <a:rPr lang="en-GB" sz="3200" dirty="0"/>
              <a:t>U</a:t>
            </a:r>
            <a:r>
              <a:rPr lang="LID4096" sz="3200" dirty="0"/>
              <a:t>L</a:t>
            </a:r>
            <a:r>
              <a:rPr lang="en-GB" sz="3200" dirty="0"/>
              <a:t>-</a:t>
            </a:r>
            <a:r>
              <a:rPr lang="LID4096" sz="3200" dirty="0"/>
              <a:t>T</a:t>
            </a:r>
            <a:r>
              <a:rPr lang="en-GB" sz="3200" dirty="0"/>
              <a:t>X</a:t>
            </a:r>
            <a:r>
              <a:rPr lang="LID4096" sz="3200" dirty="0"/>
              <a:t>-</a:t>
            </a:r>
            <a:r>
              <a:rPr lang="en-GB" sz="3200" dirty="0"/>
              <a:t>S</a:t>
            </a:r>
            <a:r>
              <a:rPr lang="LID4096" sz="3200" dirty="0"/>
              <a:t>w</a:t>
            </a:r>
            <a:r>
              <a:rPr lang="en-GB" sz="3200" dirty="0"/>
              <a:t>i</a:t>
            </a:r>
            <a:r>
              <a:rPr lang="LID4096" sz="3200" dirty="0"/>
              <a:t>t</a:t>
            </a:r>
            <a:r>
              <a:rPr lang="en-GB" sz="3200" dirty="0"/>
              <a:t>c</a:t>
            </a:r>
            <a:r>
              <a:rPr lang="LID4096" sz="3200" dirty="0"/>
              <a:t>h)</a:t>
            </a:r>
            <a:endParaRPr lang="en-US" sz="320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6783D06-1828-426F-AC5F-317BDCE89B4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b="1" dirty="0"/>
              <a:t>Undefined relation to other fields</a:t>
            </a:r>
            <a:r>
              <a:rPr lang="en-US" sz="1600" dirty="0"/>
              <a:t>: In the current specification the supported UL-TX-Switch patterns (1+0/0+1 or 1+1/2+0/0+2) seem to be determined only by the "uplinkTxSwitching-OptionSupport-r16". </a:t>
            </a:r>
          </a:p>
          <a:p>
            <a:pPr lvl="1"/>
            <a:r>
              <a:rPr lang="en-US" sz="1400" dirty="0"/>
              <a:t>How is the UE meant to set e.g. "UL BW classes" in BC and "MIMO layers" in </a:t>
            </a:r>
            <a:r>
              <a:rPr lang="en-US" sz="1400" dirty="0" err="1"/>
              <a:t>FSUpCC</a:t>
            </a:r>
            <a:r>
              <a:rPr lang="en-US" sz="1400" dirty="0"/>
              <a:t>? And how does the NW interpret those field in the context of UL-TX-Switching? Does the NW ignore the latter?</a:t>
            </a:r>
          </a:p>
          <a:p>
            <a:pPr lvl="1"/>
            <a:r>
              <a:rPr lang="en-US" sz="1400" dirty="0"/>
              <a:t>Unclear whether all other parameters in the BC/FSD/FSU/</a:t>
            </a:r>
            <a:r>
              <a:rPr lang="en-US" sz="1400" dirty="0" err="1"/>
              <a:t>FSUpCC</a:t>
            </a:r>
            <a:r>
              <a:rPr lang="en-US" sz="1400" dirty="0"/>
              <a:t> (SRS, CSI, ...) apply for the 1+1 </a:t>
            </a:r>
            <a:r>
              <a:rPr lang="en-US" sz="1400" b="1" u="sng" dirty="0"/>
              <a:t>and/or</a:t>
            </a:r>
            <a:r>
              <a:rPr lang="en-US" sz="1400" dirty="0"/>
              <a:t> 0+2/2+0 case. Current structure does not allow distinguishing those, i.e., UE cannot support e.g. more SRS ports for 2+0 than for 1+1.</a:t>
            </a:r>
          </a:p>
          <a:p>
            <a:r>
              <a:rPr lang="en-US" sz="1600" b="1" dirty="0"/>
              <a:t>Not extensible </a:t>
            </a:r>
            <a:r>
              <a:rPr lang="en-US" sz="1600" dirty="0"/>
              <a:t>to e.g. 2+2/4+0/0+4. Would one introduce yet another list of BCs for that? </a:t>
            </a:r>
          </a:p>
          <a:p>
            <a:r>
              <a:rPr lang="LID4096" sz="1600" dirty="0"/>
              <a:t>U</a:t>
            </a:r>
            <a:r>
              <a:rPr lang="en-GB" sz="1600" dirty="0"/>
              <a:t>n</a:t>
            </a:r>
            <a:r>
              <a:rPr lang="LID4096" sz="1600" dirty="0"/>
              <a:t>c</a:t>
            </a:r>
            <a:r>
              <a:rPr lang="en-GB" sz="1600" dirty="0"/>
              <a:t>l</a:t>
            </a:r>
            <a:r>
              <a:rPr lang="LID4096" sz="1600" dirty="0"/>
              <a:t>e</a:t>
            </a:r>
            <a:r>
              <a:rPr lang="en-GB" sz="1600" dirty="0"/>
              <a:t>a</a:t>
            </a:r>
            <a:r>
              <a:rPr lang="LID4096" sz="1600" dirty="0"/>
              <a:t>r</a:t>
            </a:r>
            <a:r>
              <a:rPr lang="en-GB" sz="1600" dirty="0"/>
              <a:t> </a:t>
            </a:r>
            <a:r>
              <a:rPr lang="LID4096" sz="1600" dirty="0"/>
              <a:t>w</a:t>
            </a:r>
            <a:r>
              <a:rPr lang="en-GB" sz="1600" dirty="0"/>
              <a:t>h</a:t>
            </a:r>
            <a:r>
              <a:rPr lang="LID4096" sz="1600" dirty="0"/>
              <a:t>a</a:t>
            </a:r>
            <a:r>
              <a:rPr lang="en-GB" sz="1600" dirty="0"/>
              <a:t>t</a:t>
            </a:r>
            <a:r>
              <a:rPr lang="LID4096" sz="1600" dirty="0"/>
              <a:t> </a:t>
            </a:r>
            <a:r>
              <a:rPr lang="en-GB" sz="1600" dirty="0"/>
              <a:t>"</a:t>
            </a:r>
            <a:r>
              <a:rPr lang="LID4096" sz="1600" dirty="0"/>
              <a:t>u</a:t>
            </a:r>
            <a:r>
              <a:rPr lang="en-US" sz="1600" dirty="0"/>
              <a:t>plinkTxSwitching-OptionSupport-r16</a:t>
            </a:r>
            <a:r>
              <a:rPr lang="LID4096" sz="1600" dirty="0"/>
              <a:t>"</a:t>
            </a:r>
            <a:r>
              <a:rPr lang="en-GB" sz="1600" dirty="0"/>
              <a:t> </a:t>
            </a:r>
            <a:r>
              <a:rPr lang="LID4096" sz="1600" dirty="0"/>
              <a:t>=</a:t>
            </a:r>
            <a:r>
              <a:rPr lang="en-GB" sz="1600" dirty="0"/>
              <a:t> </a:t>
            </a:r>
            <a:r>
              <a:rPr lang="LID4096" sz="1600" dirty="0"/>
              <a:t>"</a:t>
            </a:r>
            <a:r>
              <a:rPr lang="en-GB" sz="1600" dirty="0"/>
              <a:t>B</a:t>
            </a:r>
            <a:r>
              <a:rPr lang="LID4096" sz="1600" dirty="0"/>
              <a:t>o</a:t>
            </a:r>
            <a:r>
              <a:rPr lang="en-GB" sz="1600" dirty="0"/>
              <a:t>t</a:t>
            </a:r>
            <a:r>
              <a:rPr lang="LID4096" sz="1600" dirty="0"/>
              <a:t>h</a:t>
            </a:r>
            <a:r>
              <a:rPr lang="en-GB" sz="1600" dirty="0"/>
              <a:t>"</a:t>
            </a:r>
            <a:r>
              <a:rPr lang="LID4096" sz="1600" dirty="0"/>
              <a:t> </a:t>
            </a:r>
            <a:r>
              <a:rPr lang="en-GB" sz="1600" dirty="0"/>
              <a:t>m</a:t>
            </a:r>
            <a:r>
              <a:rPr lang="LID4096" sz="1600" dirty="0"/>
              <a:t>e</a:t>
            </a:r>
            <a:r>
              <a:rPr lang="en-GB" sz="1600" dirty="0"/>
              <a:t>a</a:t>
            </a:r>
            <a:r>
              <a:rPr lang="LID4096" sz="1600" dirty="0"/>
              <a:t>n</a:t>
            </a:r>
            <a:r>
              <a:rPr lang="en-GB" sz="1600" dirty="0"/>
              <a:t>s</a:t>
            </a:r>
            <a:r>
              <a:rPr lang="LID4096" sz="1600" dirty="0"/>
              <a:t>.</a:t>
            </a:r>
            <a:r>
              <a:rPr lang="en-GB" sz="1600" dirty="0"/>
              <a:t> </a:t>
            </a:r>
            <a:r>
              <a:rPr lang="LID4096" sz="1600" dirty="0"/>
              <a:t>A</a:t>
            </a:r>
            <a:r>
              <a:rPr lang="en-GB" sz="1600" dirty="0"/>
              <a:t> </a:t>
            </a:r>
            <a:r>
              <a:rPr lang="LID4096" sz="1600" dirty="0"/>
              <a:t>U</a:t>
            </a:r>
            <a:r>
              <a:rPr lang="en-GB" sz="1600" dirty="0"/>
              <a:t>E</a:t>
            </a:r>
            <a:r>
              <a:rPr lang="LID4096" sz="1600" dirty="0"/>
              <a:t> </a:t>
            </a:r>
            <a:r>
              <a:rPr lang="en-GB" sz="1600" dirty="0"/>
              <a:t>s</a:t>
            </a:r>
            <a:r>
              <a:rPr lang="LID4096" sz="1600" dirty="0"/>
              <a:t>u</a:t>
            </a:r>
            <a:r>
              <a:rPr lang="en-GB" sz="1600" dirty="0"/>
              <a:t>p</a:t>
            </a:r>
            <a:r>
              <a:rPr lang="LID4096" sz="1600" dirty="0"/>
              <a:t>p</a:t>
            </a:r>
            <a:r>
              <a:rPr lang="en-GB" sz="1600" dirty="0"/>
              <a:t>o</a:t>
            </a:r>
            <a:r>
              <a:rPr lang="LID4096" sz="1600" dirty="0"/>
              <a:t>r</a:t>
            </a:r>
            <a:r>
              <a:rPr lang="en-GB" sz="1600" dirty="0"/>
              <a:t>t</a:t>
            </a:r>
            <a:r>
              <a:rPr lang="LID4096" sz="1600" dirty="0"/>
              <a:t>i</a:t>
            </a:r>
            <a:r>
              <a:rPr lang="en-GB" sz="1600" dirty="0"/>
              <a:t>n</a:t>
            </a:r>
            <a:r>
              <a:rPr lang="LID4096" sz="1600" dirty="0"/>
              <a:t>g</a:t>
            </a:r>
            <a:r>
              <a:rPr lang="en-GB" sz="1600" dirty="0"/>
              <a:t> </a:t>
            </a:r>
            <a:r>
              <a:rPr lang="LID4096" sz="1600" dirty="0"/>
              <a:t>"</a:t>
            </a:r>
            <a:r>
              <a:rPr lang="en-GB" sz="1600" dirty="0"/>
              <a:t>D</a:t>
            </a:r>
            <a:r>
              <a:rPr lang="LID4096" sz="1600" dirty="0"/>
              <a:t>u</a:t>
            </a:r>
            <a:r>
              <a:rPr lang="en-GB" sz="1600" dirty="0"/>
              <a:t>a</a:t>
            </a:r>
            <a:r>
              <a:rPr lang="LID4096" sz="1600" dirty="0"/>
              <a:t>l</a:t>
            </a:r>
            <a:r>
              <a:rPr lang="en-GB" sz="1600" dirty="0"/>
              <a:t>U</a:t>
            </a:r>
            <a:r>
              <a:rPr lang="LID4096" sz="1600" dirty="0"/>
              <a:t>L</a:t>
            </a:r>
            <a:r>
              <a:rPr lang="en-GB" sz="1600" dirty="0"/>
              <a:t>"</a:t>
            </a:r>
            <a:r>
              <a:rPr lang="LID4096" sz="1600" dirty="0"/>
              <a:t> </a:t>
            </a:r>
            <a:r>
              <a:rPr lang="en-GB" sz="1600" dirty="0"/>
              <a:t>(</a:t>
            </a:r>
            <a:r>
              <a:rPr lang="LID4096" sz="1600" dirty="0"/>
              <a:t>1</a:t>
            </a:r>
            <a:r>
              <a:rPr lang="en-GB" sz="1600" dirty="0"/>
              <a:t>+</a:t>
            </a:r>
            <a:r>
              <a:rPr lang="LID4096" sz="1600" dirty="0"/>
              <a:t>1</a:t>
            </a:r>
            <a:r>
              <a:rPr lang="en-GB" sz="1600" dirty="0"/>
              <a:t>/</a:t>
            </a:r>
            <a:r>
              <a:rPr lang="LID4096" sz="1600" dirty="0"/>
              <a:t>2</a:t>
            </a:r>
            <a:r>
              <a:rPr lang="en-GB" sz="1600" dirty="0"/>
              <a:t>+</a:t>
            </a:r>
            <a:r>
              <a:rPr lang="LID4096" sz="1600" dirty="0"/>
              <a:t>0</a:t>
            </a:r>
            <a:r>
              <a:rPr lang="en-GB" sz="1600" dirty="0"/>
              <a:t>/</a:t>
            </a:r>
            <a:r>
              <a:rPr lang="LID4096" sz="1600" dirty="0"/>
              <a:t>0</a:t>
            </a:r>
            <a:r>
              <a:rPr lang="en-GB" sz="1600" dirty="0"/>
              <a:t>+</a:t>
            </a:r>
            <a:r>
              <a:rPr lang="LID4096" sz="1600" dirty="0"/>
              <a:t>2</a:t>
            </a:r>
            <a:r>
              <a:rPr lang="en-GB" sz="1600" dirty="0"/>
              <a:t>) </a:t>
            </a:r>
            <a:r>
              <a:rPr lang="LID4096" sz="1600" dirty="0"/>
              <a:t>s</a:t>
            </a:r>
            <a:r>
              <a:rPr lang="en-GB" sz="1600" dirty="0"/>
              <a:t>h</a:t>
            </a:r>
            <a:r>
              <a:rPr lang="LID4096" sz="1600" dirty="0"/>
              <a:t>o</a:t>
            </a:r>
            <a:r>
              <a:rPr lang="en-GB" sz="1600" dirty="0"/>
              <a:t>u</a:t>
            </a:r>
            <a:r>
              <a:rPr lang="LID4096" sz="1600" dirty="0"/>
              <a:t>l</a:t>
            </a:r>
            <a:r>
              <a:rPr lang="en-GB" sz="1600" dirty="0"/>
              <a:t>d</a:t>
            </a:r>
            <a:r>
              <a:rPr lang="LID4096" sz="1600" dirty="0"/>
              <a:t> </a:t>
            </a:r>
            <a:r>
              <a:rPr lang="en-GB" sz="1600" dirty="0"/>
              <a:t>a</a:t>
            </a:r>
            <a:r>
              <a:rPr lang="LID4096" sz="1600" dirty="0"/>
              <a:t>l</a:t>
            </a:r>
            <a:r>
              <a:rPr lang="en-GB" sz="1600" dirty="0"/>
              <a:t>w</a:t>
            </a:r>
            <a:r>
              <a:rPr lang="LID4096" sz="1600" dirty="0"/>
              <a:t>a</a:t>
            </a:r>
            <a:r>
              <a:rPr lang="en-GB" sz="1600" dirty="0"/>
              <a:t>y</a:t>
            </a:r>
            <a:r>
              <a:rPr lang="LID4096" sz="1600" dirty="0"/>
              <a:t>s</a:t>
            </a:r>
            <a:r>
              <a:rPr lang="en-GB" sz="1600" dirty="0"/>
              <a:t> </a:t>
            </a:r>
            <a:r>
              <a:rPr lang="LID4096" sz="1600" dirty="0"/>
              <a:t>s</a:t>
            </a:r>
            <a:r>
              <a:rPr lang="en-GB" sz="1600" dirty="0"/>
              <a:t>u</a:t>
            </a:r>
            <a:r>
              <a:rPr lang="LID4096" sz="1600" dirty="0"/>
              <a:t>p</a:t>
            </a:r>
            <a:r>
              <a:rPr lang="en-GB" sz="1600" dirty="0"/>
              <a:t>p</a:t>
            </a:r>
            <a:r>
              <a:rPr lang="LID4096" sz="1600" dirty="0"/>
              <a:t>o</a:t>
            </a:r>
            <a:r>
              <a:rPr lang="en-GB" sz="1600" dirty="0"/>
              <a:t>r</a:t>
            </a:r>
            <a:r>
              <a:rPr lang="LID4096" sz="1600" dirty="0"/>
              <a:t>t</a:t>
            </a:r>
            <a:r>
              <a:rPr lang="en-GB" sz="1600" dirty="0"/>
              <a:t> </a:t>
            </a:r>
            <a:r>
              <a:rPr lang="LID4096" sz="1600" dirty="0"/>
              <a:t>S</a:t>
            </a:r>
            <a:r>
              <a:rPr lang="en-GB" sz="1600" dirty="0"/>
              <a:t>w</a:t>
            </a:r>
            <a:r>
              <a:rPr lang="LID4096" sz="1600" dirty="0"/>
              <a:t>i</a:t>
            </a:r>
            <a:r>
              <a:rPr lang="en-GB" sz="1600" dirty="0"/>
              <a:t>t</a:t>
            </a:r>
            <a:r>
              <a:rPr lang="LID4096" sz="1600" dirty="0"/>
              <a:t>c</a:t>
            </a:r>
            <a:r>
              <a:rPr lang="en-GB" sz="1600" dirty="0"/>
              <a:t>h</a:t>
            </a:r>
            <a:r>
              <a:rPr lang="LID4096" sz="1600" dirty="0"/>
              <a:t>e</a:t>
            </a:r>
            <a:r>
              <a:rPr lang="en-GB" sz="1600" dirty="0"/>
              <a:t>d</a:t>
            </a:r>
            <a:r>
              <a:rPr lang="LID4096" sz="1600" dirty="0"/>
              <a:t>U</a:t>
            </a:r>
            <a:r>
              <a:rPr lang="en-GB" sz="1600" dirty="0"/>
              <a:t>L</a:t>
            </a:r>
            <a:r>
              <a:rPr lang="LID4096" sz="1600" dirty="0"/>
              <a:t> </a:t>
            </a:r>
            <a:r>
              <a:rPr lang="en-GB" sz="1600" dirty="0"/>
              <a:t>(1</a:t>
            </a:r>
            <a:r>
              <a:rPr lang="LID4096" sz="1600" dirty="0"/>
              <a:t>+</a:t>
            </a:r>
            <a:r>
              <a:rPr lang="en-GB" sz="1600" dirty="0"/>
              <a:t>0</a:t>
            </a:r>
            <a:r>
              <a:rPr lang="LID4096" sz="1600" dirty="0"/>
              <a:t>/</a:t>
            </a:r>
            <a:r>
              <a:rPr lang="en-GB" sz="1600" dirty="0"/>
              <a:t>0</a:t>
            </a:r>
            <a:r>
              <a:rPr lang="LID4096" sz="1600" dirty="0"/>
              <a:t>+</a:t>
            </a:r>
            <a:r>
              <a:rPr lang="en-GB" sz="1600" dirty="0"/>
              <a:t>1)</a:t>
            </a:r>
            <a:r>
              <a:rPr lang="LID4096" sz="1600" dirty="0"/>
              <a:t>. </a:t>
            </a:r>
            <a:endParaRPr lang="en-US" sz="1600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BE224A4-9F78-4EB5-B6E0-7674248D2785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r>
              <a:rPr lang="en-US" sz="1600" b="1" dirty="0"/>
              <a:t>Procedural text </a:t>
            </a:r>
            <a:r>
              <a:rPr lang="en-US" sz="1600" dirty="0"/>
              <a:t>to fill the new BC is ambiguous: All BCs (including those for UL-TX-Switch) are added to the legacy BC list and duplicates to the new list. </a:t>
            </a:r>
          </a:p>
          <a:p>
            <a:r>
              <a:rPr lang="en-US" sz="1600" dirty="0"/>
              <a:t>Need to </a:t>
            </a:r>
            <a:r>
              <a:rPr lang="en-US" sz="1600" b="1" dirty="0"/>
              <a:t>maintain</a:t>
            </a:r>
            <a:r>
              <a:rPr lang="en-US" sz="1600" dirty="0"/>
              <a:t> two structures in specs and products. Likely to forget extensions of the UL-TX-Switch list (as it happened repeatedly for the capability filters prior to structural change).</a:t>
            </a:r>
          </a:p>
          <a:p>
            <a:r>
              <a:rPr lang="en-US" sz="1600" dirty="0"/>
              <a:t>Significant </a:t>
            </a:r>
            <a:r>
              <a:rPr lang="en-US" sz="1600" b="1" dirty="0"/>
              <a:t>overhead</a:t>
            </a:r>
            <a:r>
              <a:rPr lang="en-US" sz="1600" dirty="0"/>
              <a:t> since ...</a:t>
            </a:r>
          </a:p>
          <a:p>
            <a:pPr lvl="1"/>
            <a:r>
              <a:rPr lang="en-US" dirty="0"/>
              <a:t>UE must include BCs in new list and in the legacy list, even though BC content is usually the same. </a:t>
            </a:r>
          </a:p>
          <a:p>
            <a:pPr lvl="1"/>
            <a:r>
              <a:rPr lang="en-US" dirty="0"/>
              <a:t>Each BC contains a list of pairs of </a:t>
            </a:r>
            <a:r>
              <a:rPr lang="en-US" dirty="0" err="1"/>
              <a:t>BandParameters</a:t>
            </a:r>
            <a:r>
              <a:rPr lang="en-US" dirty="0"/>
              <a:t> and associated parameters. Likely, a UE supporting UL-TX-Switching will support the same "pattern" across several similar BC.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44160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F300E-D379-4C62-8A27-D8F19E1C8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Alternative: New FSC in existing BandCombination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3C4C9-6279-4746-93EE-7E3CD0EBB66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Summary of proposal</a:t>
            </a:r>
          </a:p>
          <a:p>
            <a:r>
              <a:rPr lang="en-US" dirty="0"/>
              <a:t>Introduce </a:t>
            </a:r>
            <a:r>
              <a:rPr lang="en-US" b="1" dirty="0"/>
              <a:t>additional FeatureSetCombination </a:t>
            </a:r>
            <a:r>
              <a:rPr lang="en-US" dirty="0"/>
              <a:t>ID in the legacy BandCombination structure (as proposed by Huawei for DAPS)</a:t>
            </a:r>
          </a:p>
          <a:p>
            <a:r>
              <a:rPr lang="en-US" dirty="0"/>
              <a:t>Add parameters to FeatureSetUplink indicating whether the carriers configured according to this FSU share TX-chains (ports) with other carriers.</a:t>
            </a:r>
          </a:p>
          <a:p>
            <a:pPr lvl="1"/>
            <a:r>
              <a:rPr lang="en-US" dirty="0"/>
              <a:t>Add here also the other UL-TX-Switch parameters</a:t>
            </a:r>
            <a:r>
              <a:rPr lang="LID4096" dirty="0"/>
              <a:t> </a:t>
            </a:r>
            <a:r>
              <a:rPr lang="en-GB" dirty="0"/>
              <a:t>(</a:t>
            </a:r>
            <a:r>
              <a:rPr lang="LID4096" dirty="0"/>
              <a:t>i</a:t>
            </a:r>
            <a:r>
              <a:rPr lang="en-GB" dirty="0"/>
              <a:t>n</a:t>
            </a:r>
            <a:r>
              <a:rPr lang="LID4096" dirty="0"/>
              <a:t>t</a:t>
            </a:r>
            <a:r>
              <a:rPr lang="en-GB" dirty="0" err="1"/>
              <a:t>er</a:t>
            </a:r>
            <a:r>
              <a:rPr lang="LID4096" dirty="0"/>
              <a:t>ruption delay, impacted </a:t>
            </a:r>
            <a:r>
              <a:rPr lang="en-GB" dirty="0"/>
              <a:t>c</a:t>
            </a:r>
            <a:r>
              <a:rPr lang="LID4096" dirty="0"/>
              <a:t>a</a:t>
            </a:r>
            <a:r>
              <a:rPr lang="en-GB" dirty="0"/>
              <a:t>r</a:t>
            </a:r>
            <a:r>
              <a:rPr lang="LID4096" dirty="0"/>
              <a:t>r</a:t>
            </a:r>
            <a:r>
              <a:rPr lang="en-GB" dirty="0"/>
              <a:t>i</a:t>
            </a:r>
            <a:r>
              <a:rPr lang="LID4096" dirty="0"/>
              <a:t>e</a:t>
            </a:r>
            <a:r>
              <a:rPr lang="en-GB" dirty="0"/>
              <a:t>r</a:t>
            </a:r>
            <a:r>
              <a:rPr lang="LID4096" dirty="0"/>
              <a:t>s</a:t>
            </a:r>
            <a:r>
              <a:rPr lang="en-GB" dirty="0"/>
              <a:t>)</a:t>
            </a:r>
            <a:endParaRPr lang="en-US" dirty="0"/>
          </a:p>
          <a:p>
            <a:r>
              <a:rPr lang="en-US" dirty="0"/>
              <a:t>Add a field in the BC to indicate how many shared TX-chains the UE has</a:t>
            </a:r>
            <a:r>
              <a:rPr lang="LID4096" dirty="0"/>
              <a:t> </a:t>
            </a:r>
            <a:r>
              <a:rPr lang="en-GB" dirty="0"/>
              <a:t>w</a:t>
            </a:r>
            <a:r>
              <a:rPr lang="LID4096" dirty="0"/>
              <a:t>h</a:t>
            </a:r>
            <a:r>
              <a:rPr lang="en-GB" dirty="0"/>
              <a:t>e</a:t>
            </a:r>
            <a:r>
              <a:rPr lang="LID4096" dirty="0"/>
              <a:t>n</a:t>
            </a:r>
            <a:r>
              <a:rPr lang="en-GB" dirty="0"/>
              <a:t> </a:t>
            </a:r>
            <a:r>
              <a:rPr lang="LID4096" dirty="0"/>
              <a:t>o</a:t>
            </a:r>
            <a:r>
              <a:rPr lang="en-GB" dirty="0"/>
              <a:t>p</a:t>
            </a:r>
            <a:r>
              <a:rPr lang="LID4096" dirty="0"/>
              <a:t>e</a:t>
            </a:r>
            <a:r>
              <a:rPr lang="en-GB" dirty="0"/>
              <a:t>r</a:t>
            </a:r>
            <a:r>
              <a:rPr lang="LID4096" dirty="0"/>
              <a:t>a</a:t>
            </a:r>
            <a:r>
              <a:rPr lang="en-GB" dirty="0"/>
              <a:t>t</a:t>
            </a:r>
            <a:r>
              <a:rPr lang="LID4096" dirty="0"/>
              <a:t>i</a:t>
            </a:r>
            <a:r>
              <a:rPr lang="en-GB" dirty="0"/>
              <a:t>n</a:t>
            </a:r>
            <a:r>
              <a:rPr lang="LID4096" dirty="0"/>
              <a:t>g</a:t>
            </a:r>
            <a:r>
              <a:rPr lang="en-GB" dirty="0"/>
              <a:t> </a:t>
            </a:r>
            <a:r>
              <a:rPr lang="LID4096" dirty="0"/>
              <a:t>a</a:t>
            </a:r>
            <a:r>
              <a:rPr lang="en-GB" dirty="0"/>
              <a:t>c</a:t>
            </a:r>
            <a:r>
              <a:rPr lang="LID4096" dirty="0"/>
              <a:t>c</a:t>
            </a:r>
            <a:r>
              <a:rPr lang="en-GB" dirty="0"/>
              <a:t>o</a:t>
            </a:r>
            <a:r>
              <a:rPr lang="LID4096" dirty="0"/>
              <a:t>rding to this BC.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60C8D3-BEB5-415B-A041-A8B9ADB60344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Advantages</a:t>
            </a:r>
          </a:p>
          <a:p>
            <a:r>
              <a:rPr lang="en-US" dirty="0"/>
              <a:t>No need to maintain two BC lists</a:t>
            </a:r>
          </a:p>
          <a:p>
            <a:r>
              <a:rPr lang="en-US" dirty="0"/>
              <a:t>No need to duplicate BCs, i.e., legacy gNB and new gNB use same BCs. New gNB determines based on new FSC whether UE supports UL-TX-Switching</a:t>
            </a:r>
          </a:p>
          <a:p>
            <a:r>
              <a:rPr lang="en-US" dirty="0"/>
              <a:t>Avoid large "</a:t>
            </a:r>
            <a:r>
              <a:rPr lang="en-US" dirty="0" err="1"/>
              <a:t>BandParameter</a:t>
            </a:r>
            <a:r>
              <a:rPr lang="en-US" dirty="0"/>
              <a:t> pairs" in each BC.</a:t>
            </a:r>
          </a:p>
          <a:p>
            <a:r>
              <a:rPr lang="en-US" dirty="0"/>
              <a:t>Re-Use UL-TX-Switch capabilities by established Feature-Set concept.</a:t>
            </a:r>
          </a:p>
          <a:p>
            <a:r>
              <a:rPr lang="en-US" dirty="0"/>
              <a:t>Setting and interpretation of legacy fields (e.g. Max-MIMO layers) remains unchanged for legacy and new UEs and </a:t>
            </a:r>
            <a:r>
              <a:rPr lang="en-US" dirty="0" err="1"/>
              <a:t>gNBs</a:t>
            </a:r>
            <a:r>
              <a:rPr lang="en-US" dirty="0"/>
              <a:t>.</a:t>
            </a:r>
          </a:p>
          <a:p>
            <a:r>
              <a:rPr lang="en-US" dirty="0"/>
              <a:t>No issues with "implicit fallback" BCs. No risk to omit BC that legacy </a:t>
            </a:r>
            <a:r>
              <a:rPr lang="en-US" dirty="0" err="1"/>
              <a:t>gNB's</a:t>
            </a:r>
            <a:r>
              <a:rPr lang="en-US" dirty="0"/>
              <a:t> require</a:t>
            </a:r>
          </a:p>
          <a:p>
            <a:r>
              <a:rPr lang="en-US" dirty="0"/>
              <a:t>Extensible for more UL MIMO layers.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418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07CEB4-05CE-4B2D-8DAC-8466B4775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ASN.1 changes</a:t>
            </a:r>
            <a:br>
              <a:rPr lang="en-US" dirty="0"/>
            </a:br>
            <a:r>
              <a:rPr lang="en-US" sz="2800" dirty="0"/>
              <a:t>Compared to 16.1.0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6DC8B2-0B8A-45A0-B199-06E2D14272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BandCombination:</a:t>
            </a:r>
          </a:p>
          <a:p>
            <a:pPr marL="363600" lvl="2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BandCombination-v16xy ::=          SEQUENCE {</a:t>
            </a:r>
          </a:p>
          <a:p>
            <a:pPr marL="363600" lvl="2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sz="1400" u="sng" dirty="0" err="1">
                <a:solidFill>
                  <a:srgbClr val="FF0000"/>
                </a:solidFill>
                <a:latin typeface="Consolas" panose="020B0609020204030204" pitchFamily="49" charset="0"/>
              </a:rPr>
              <a:t>uplinkTx</a:t>
            </a: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-Switch                    SEQUENCE {</a:t>
            </a:r>
          </a:p>
          <a:p>
            <a:pPr marL="363600" lvl="2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u="sng" dirty="0" err="1">
                <a:solidFill>
                  <a:srgbClr val="FF0000"/>
                </a:solidFill>
                <a:latin typeface="Consolas" panose="020B0609020204030204" pitchFamily="49" charset="0"/>
              </a:rPr>
              <a:t>featureSetCombination-ULTXSwitch</a:t>
            </a: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sz="1400" u="sng" dirty="0" err="1">
                <a:solidFill>
                  <a:srgbClr val="FF0000"/>
                </a:solidFill>
                <a:latin typeface="Consolas" panose="020B0609020204030204" pitchFamily="49" charset="0"/>
              </a:rPr>
              <a:t>FeatureSetCombinationId</a:t>
            </a: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,</a:t>
            </a:r>
          </a:p>
          <a:p>
            <a:pPr marL="363600" lvl="2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u="sng" dirty="0" err="1">
                <a:solidFill>
                  <a:srgbClr val="FF0000"/>
                </a:solidFill>
                <a:latin typeface="Consolas" panose="020B0609020204030204" pitchFamily="49" charset="0"/>
              </a:rPr>
              <a:t>nrofSharedTxChains</a:t>
            </a: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              INTEGER(1..8)</a:t>
            </a:r>
          </a:p>
          <a:p>
            <a:pPr marL="363600" lvl="2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}                                                                               OPTIONAL</a:t>
            </a:r>
          </a:p>
          <a:p>
            <a:pPr marL="363600" lvl="2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9BA5C73-0C6B-4BBD-90E4-E866CF67DA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41263"/>
              </p:ext>
            </p:extLst>
          </p:nvPr>
        </p:nvGraphicFramePr>
        <p:xfrm>
          <a:off x="479425" y="3933825"/>
          <a:ext cx="8999855" cy="800100"/>
        </p:xfrm>
        <a:graphic>
          <a:graphicData uri="http://schemas.openxmlformats.org/drawingml/2006/table">
            <a:tbl>
              <a:tblPr firstRow="1" firstCol="1" bandRow="1"/>
              <a:tblGrid>
                <a:gridCol w="8999855">
                  <a:extLst>
                    <a:ext uri="{9D8B030D-6E8A-4147-A177-3AD203B41FA5}">
                      <a16:colId xmlns:a16="http://schemas.microsoft.com/office/drawing/2014/main" val="40739574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BandCombination-v16xy field descriptions</a:t>
                      </a:r>
                      <a:endParaRPr lang="en-US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245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nrofSharedTxChains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total number of TX chains shared across the uplink serving cells configured according to a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FeatureSetUplink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with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uplinkTx</a:t>
                      </a:r>
                      <a:r>
                        <a:rPr lang="en-GB" sz="105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-Switch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present.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12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uplinkTx</a:t>
                      </a:r>
                      <a:r>
                        <a:rPr lang="en-GB" sz="1050" b="1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-Switch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present, the UE supports UL-TX-Switching in this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BandCombination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i.e., it can share one or more TX chains among several UL carriers.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469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799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07CEB4-05CE-4B2D-8DAC-8466B4775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ASN.1 changes</a:t>
            </a:r>
            <a:br>
              <a:rPr lang="en-US" dirty="0"/>
            </a:br>
            <a:r>
              <a:rPr lang="en-US" sz="2800" dirty="0"/>
              <a:t>Compared to 16.1.0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6DC8B2-0B8A-45A0-B199-06E2D14272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FeatureSetUplink</a:t>
            </a:r>
            <a:r>
              <a:rPr lang="en-US" b="1" dirty="0"/>
              <a:t>:</a:t>
            </a:r>
          </a:p>
          <a:p>
            <a:pPr marL="183600" lvl="1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FeatureSetUplink-v16xy ::=  SEQUENCE {</a:t>
            </a:r>
          </a:p>
          <a:p>
            <a:pPr marL="183600" lvl="1" indent="0">
              <a:spcBef>
                <a:spcPts val="0"/>
              </a:spcBef>
              <a:buNone/>
            </a:pPr>
            <a:r>
              <a:rPr lang="en-US" u="sng" dirty="0">
                <a:solidFill>
                  <a:srgbClr val="FF0000"/>
                </a:solidFill>
              </a:rPr>
              <a:t>    </a:t>
            </a:r>
            <a:r>
              <a:rPr lang="en-US" sz="1400" u="sng" dirty="0" err="1">
                <a:solidFill>
                  <a:srgbClr val="FF0000"/>
                </a:solidFill>
                <a:latin typeface="Consolas" panose="020B0609020204030204" pitchFamily="49" charset="0"/>
              </a:rPr>
              <a:t>uplinkTX</a:t>
            </a: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-Switch                 SEQUENCE {</a:t>
            </a:r>
          </a:p>
          <a:p>
            <a:pPr marL="183600" lvl="1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    switchingPeriod-r16             ENUMERATED {us35, us140, us210},</a:t>
            </a:r>
          </a:p>
          <a:p>
            <a:pPr marL="183600" lvl="1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    switching-DL-Interruption-r16   BIT STRING (SIZE(1..maxSimultaneousBands))      OPTIONAL</a:t>
            </a:r>
          </a:p>
          <a:p>
            <a:pPr marL="183600" lvl="1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    }                                                                                   OPTIONAL</a:t>
            </a:r>
          </a:p>
          <a:p>
            <a:pPr marL="183600" lvl="1" indent="0">
              <a:spcBef>
                <a:spcPts val="0"/>
              </a:spcBef>
              <a:buNone/>
            </a:pPr>
            <a:r>
              <a:rPr lang="en-US" sz="1400" u="sng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C512A97-1236-47AF-AB00-9A1AA89FBF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391353"/>
              </p:ext>
            </p:extLst>
          </p:nvPr>
        </p:nvGraphicFramePr>
        <p:xfrm>
          <a:off x="479425" y="3933825"/>
          <a:ext cx="8999855" cy="2240280"/>
        </p:xfrm>
        <a:graphic>
          <a:graphicData uri="http://schemas.openxmlformats.org/drawingml/2006/table">
            <a:tbl>
              <a:tblPr firstRow="1" firstCol="1" bandRow="1"/>
              <a:tblGrid>
                <a:gridCol w="8999855">
                  <a:extLst>
                    <a:ext uri="{9D8B030D-6E8A-4147-A177-3AD203B41FA5}">
                      <a16:colId xmlns:a16="http://schemas.microsoft.com/office/drawing/2014/main" val="29310324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FeatureSetUplink-v16xy field descriptions</a:t>
                      </a:r>
                      <a:endParaRPr lang="en-US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862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switching-DL-Interruption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present, each bit in the bitmap indicates whether the downlink serving cells configured in accordance with the associated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FeatureSetPerBand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experience an interruption during the UL-TX-Switching operation. The first/left-most bit in the bitmap corresponds to the first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FeatureSetPerBand</a:t>
                      </a:r>
                      <a:r>
                        <a:rPr lang="en-GB" sz="105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the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FeatureSetCombination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and so on.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828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switchingPeriod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indicates the length of UL Tx switching period when dynamic UL Tx switching is configured, as specified in TS 38.101-1 [15] and TS 38.101-3 [34]. UE shall not report the value </a:t>
                      </a:r>
                      <a:r>
                        <a:rPr lang="en-GB" sz="105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us210</a:t>
                      </a: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for EN-DC band combinations. </a:t>
                      </a:r>
                      <a:r>
                        <a:rPr lang="en-GB" sz="105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us35</a:t>
                      </a: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represents 35 us, </a:t>
                      </a:r>
                      <a:r>
                        <a:rPr lang="en-GB" sz="105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us140</a:t>
                      </a: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represents 140 us, and so on, as specified in TS 38.101-1 [15] and TS 38.101-3 [34].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077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uplinkTX</a:t>
                      </a:r>
                      <a:r>
                        <a:rPr lang="en-GB" sz="1050" b="1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-Switch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UE may only include this field if this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FeatureSetUplink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referred to from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featureSetCombination-ULTXSwitch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If this field is present, it indicates that the UE supports a serving cell configured according to this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FeatureSetUplink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shares its TX chain(s) (as indicated by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nrofSharedTxChains</a:t>
                      </a:r>
                      <a:r>
                        <a:rPr lang="en-GB" sz="105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</a:t>
                      </a:r>
                      <a:r>
                        <a:rPr lang="en-GB" sz="105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BandCombination-v16xy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with other serving cells configured according to other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FeatureSetUplinks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the same </a:t>
                      </a:r>
                      <a:r>
                        <a:rPr lang="en-GB" sz="105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FeatureSetEntry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which this field also is present.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199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637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E473DDB-4652-499F-96D1-EC3E1F10E47A}"/>
              </a:ext>
            </a:extLst>
          </p:cNvPr>
          <p:cNvSpPr/>
          <p:nvPr/>
        </p:nvSpPr>
        <p:spPr bwMode="auto">
          <a:xfrm>
            <a:off x="2276063" y="1510750"/>
            <a:ext cx="7374835" cy="1545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BandCombination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</a:rPr>
              <a:t>featureSetCombination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</a:rPr>
              <a:t> = 11</a:t>
            </a: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uplinkTx</a:t>
            </a: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-Switch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</a:t>
            </a:r>
            <a:r>
              <a:rPr lang="en-US" sz="900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featureSetCombination-ULTXSwitch</a:t>
            </a: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= 42,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</a:t>
            </a:r>
            <a:r>
              <a:rPr lang="en-US" sz="900" b="1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nrofSharedTxChains</a:t>
            </a:r>
            <a:r>
              <a:rPr lang="en-US" sz="900" b="1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= 2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16860B-0C5A-453C-89FD-8C46E15AF46C}"/>
              </a:ext>
            </a:extLst>
          </p:cNvPr>
          <p:cNvSpPr/>
          <p:nvPr/>
        </p:nvSpPr>
        <p:spPr bwMode="auto">
          <a:xfrm>
            <a:off x="2276063" y="5035106"/>
            <a:ext cx="7374835" cy="1352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FeatureSetCombination #42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D92876-6287-4395-A34A-B548DA3B6414}"/>
              </a:ext>
            </a:extLst>
          </p:cNvPr>
          <p:cNvSpPr/>
          <p:nvPr/>
        </p:nvSpPr>
        <p:spPr bwMode="auto">
          <a:xfrm>
            <a:off x="2276063" y="3089928"/>
            <a:ext cx="7374835" cy="18242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FeatureSetCombination #11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1A0AD1-963F-4A66-A369-B6CBCBD7AFE9}"/>
              </a:ext>
            </a:extLst>
          </p:cNvPr>
          <p:cNvSpPr/>
          <p:nvPr/>
        </p:nvSpPr>
        <p:spPr bwMode="auto">
          <a:xfrm>
            <a:off x="2363326" y="2359716"/>
            <a:ext cx="3495794" cy="6319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BandParameter#1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bandNR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= 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ca-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BandwidthClass</a:t>
            </a:r>
            <a:r>
              <a:rPr lang="en-US" sz="900" b="1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DL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-NR = A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</a:rPr>
              <a:t>    ca-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</a:rPr>
              <a:t>BandwidthClass</a:t>
            </a:r>
            <a:r>
              <a:rPr lang="en-US" sz="900" b="1" kern="1000" spc="-30" err="1">
                <a:solidFill>
                  <a:srgbClr val="181818"/>
                </a:solidFill>
                <a:latin typeface="Ericsson Hilda"/>
              </a:rPr>
              <a:t>UL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</a:rPr>
              <a:t>-NR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</a:rPr>
              <a:t>A</a:t>
            </a:r>
            <a:endParaRPr lang="en-US" sz="900" kern="1000" spc="-30">
              <a:solidFill>
                <a:schemeClr val="accent5"/>
              </a:solidFill>
              <a:latin typeface="Ericsson Hilda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47CE19-3E7E-452D-B12E-CE4D8C63B07D}"/>
              </a:ext>
            </a:extLst>
          </p:cNvPr>
          <p:cNvSpPr/>
          <p:nvPr/>
        </p:nvSpPr>
        <p:spPr bwMode="auto">
          <a:xfrm>
            <a:off x="6085529" y="2359716"/>
            <a:ext cx="3495795" cy="6319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BandParameter#2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bandNR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= 3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ca-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BandwidthClass</a:t>
            </a:r>
            <a:r>
              <a:rPr lang="en-US" sz="900" b="1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DL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-NR = A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</a:rPr>
              <a:t>    ca-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</a:rPr>
              <a:t>BandwidthClass</a:t>
            </a:r>
            <a:r>
              <a:rPr lang="en-US" sz="900" b="1" kern="1000" spc="-30" err="1">
                <a:solidFill>
                  <a:srgbClr val="181818"/>
                </a:solidFill>
                <a:latin typeface="Ericsson Hilda"/>
              </a:rPr>
              <a:t>UL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</a:rPr>
              <a:t>-NR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</a:rPr>
              <a:t>A</a:t>
            </a:r>
            <a:endParaRPr lang="en-US" sz="900" kern="1000" spc="-30">
              <a:solidFill>
                <a:schemeClr val="accent5"/>
              </a:solidFill>
              <a:latin typeface="Ericsson Hild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0735D1-27BD-43E8-8A30-F09A35B1B9B4}"/>
              </a:ext>
            </a:extLst>
          </p:cNvPr>
          <p:cNvSpPr/>
          <p:nvPr/>
        </p:nvSpPr>
        <p:spPr bwMode="auto">
          <a:xfrm>
            <a:off x="2363325" y="5195996"/>
            <a:ext cx="1681905" cy="111691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5C3DA9-C278-4A97-AEA6-5F9D94644922}"/>
              </a:ext>
            </a:extLst>
          </p:cNvPr>
          <p:cNvSpPr/>
          <p:nvPr/>
        </p:nvSpPr>
        <p:spPr bwMode="auto">
          <a:xfrm>
            <a:off x="4177215" y="5188128"/>
            <a:ext cx="1681905" cy="11247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uplinkTX</a:t>
            </a:r>
            <a:r>
              <a:rPr lang="en-US" sz="900" kern="1000" spc="-3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-Switch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switchingPeriod-r16 = n140us,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switching-DL-Interruption-r16 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0D0416-D2B1-43E5-A1FA-CAEC790C65C3}"/>
              </a:ext>
            </a:extLst>
          </p:cNvPr>
          <p:cNvSpPr/>
          <p:nvPr/>
        </p:nvSpPr>
        <p:spPr bwMode="auto">
          <a:xfrm>
            <a:off x="4226909" y="5367031"/>
            <a:ext cx="1582515" cy="3694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 dirty="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2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DCC617-12A0-4472-8660-E8D323144155}"/>
              </a:ext>
            </a:extLst>
          </p:cNvPr>
          <p:cNvSpPr/>
          <p:nvPr/>
        </p:nvSpPr>
        <p:spPr bwMode="auto">
          <a:xfrm>
            <a:off x="6085529" y="5195995"/>
            <a:ext cx="1681905" cy="111691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5E2C7E-6726-4CF9-82F0-17D47B490F39}"/>
              </a:ext>
            </a:extLst>
          </p:cNvPr>
          <p:cNvSpPr/>
          <p:nvPr/>
        </p:nvSpPr>
        <p:spPr bwMode="auto">
          <a:xfrm>
            <a:off x="7899419" y="5188127"/>
            <a:ext cx="1681905" cy="11247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uplinkTX</a:t>
            </a:r>
            <a:r>
              <a:rPr lang="en-US" sz="900" kern="1000" spc="-3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-Switch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switchingPeriod-r16 = n140us,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switching-DL-Interruption-r16 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C5D914-DC9C-49E9-863E-4699B0D42355}"/>
              </a:ext>
            </a:extLst>
          </p:cNvPr>
          <p:cNvSpPr/>
          <p:nvPr/>
        </p:nvSpPr>
        <p:spPr bwMode="auto">
          <a:xfrm>
            <a:off x="7949113" y="5367030"/>
            <a:ext cx="1582515" cy="3694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2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E39D1C-5FC0-49CD-A983-4730A4D4A4B8}"/>
              </a:ext>
            </a:extLst>
          </p:cNvPr>
          <p:cNvSpPr/>
          <p:nvPr/>
        </p:nvSpPr>
        <p:spPr bwMode="auto">
          <a:xfrm>
            <a:off x="2363325" y="3316765"/>
            <a:ext cx="1681905" cy="48909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965306-80D8-443D-BD97-B6847ACD1EC8}"/>
              </a:ext>
            </a:extLst>
          </p:cNvPr>
          <p:cNvSpPr/>
          <p:nvPr/>
        </p:nvSpPr>
        <p:spPr bwMode="auto">
          <a:xfrm>
            <a:off x="4177215" y="3308897"/>
            <a:ext cx="1681905" cy="4969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9E5906-6DD6-42E5-BD1E-6A34D0CA4DFB}"/>
              </a:ext>
            </a:extLst>
          </p:cNvPr>
          <p:cNvSpPr/>
          <p:nvPr/>
        </p:nvSpPr>
        <p:spPr bwMode="auto">
          <a:xfrm>
            <a:off x="4226909" y="3487800"/>
            <a:ext cx="1582515" cy="2952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77F0944-EA8B-49F0-A91E-A9058E1349F9}"/>
              </a:ext>
            </a:extLst>
          </p:cNvPr>
          <p:cNvCxnSpPr>
            <a:cxnSpLocks/>
          </p:cNvCxnSpPr>
          <p:nvPr/>
        </p:nvCxnSpPr>
        <p:spPr bwMode="auto">
          <a:xfrm flipV="1">
            <a:off x="5973421" y="2454969"/>
            <a:ext cx="0" cy="414461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37F4750-4439-4B51-B88B-4CE6FE6ECBD9}"/>
              </a:ext>
            </a:extLst>
          </p:cNvPr>
          <p:cNvSpPr txBox="1"/>
          <p:nvPr/>
        </p:nvSpPr>
        <p:spPr>
          <a:xfrm>
            <a:off x="3582305" y="6382479"/>
            <a:ext cx="1057836" cy="211203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FeatureSetPerBand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544E7C-01DB-4851-9A59-B3FE7F140764}"/>
              </a:ext>
            </a:extLst>
          </p:cNvPr>
          <p:cNvSpPr txBox="1"/>
          <p:nvPr/>
        </p:nvSpPr>
        <p:spPr>
          <a:xfrm>
            <a:off x="7370501" y="6382479"/>
            <a:ext cx="1057836" cy="211203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FeatureSetPerBand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856530-CF2C-48DF-AFB0-E9611633F68D}"/>
              </a:ext>
            </a:extLst>
          </p:cNvPr>
          <p:cNvSpPr txBox="1"/>
          <p:nvPr/>
        </p:nvSpPr>
        <p:spPr>
          <a:xfrm>
            <a:off x="43674" y="2334401"/>
            <a:ext cx="1426399" cy="1734697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vert="horz" wrap="squar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From BandCombination + FeatureSetCombination#11 the </a:t>
            </a:r>
            <a:r>
              <a:rPr kumimoji="0" lang="en-US" sz="900" b="1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legacy gNB </a:t>
            </a: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comprehends that the UE supports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1 UL layer on each carrier, or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2 UL layers on band 1, or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2 UL layers on band 3...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by RRC reconfiguration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endParaRPr kumimoji="0" lang="en-US" sz="9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(signaled by 3 Feature-Set-Entries in the legacy FSC)</a:t>
            </a:r>
            <a:endParaRPr kumimoji="0" lang="en-US" sz="9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7BD1BF-CE2D-487E-9AB6-A67664A32573}"/>
              </a:ext>
            </a:extLst>
          </p:cNvPr>
          <p:cNvSpPr txBox="1"/>
          <p:nvPr/>
        </p:nvSpPr>
        <p:spPr>
          <a:xfrm>
            <a:off x="10162762" y="3342454"/>
            <a:ext cx="1894150" cy="1319198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vert="horz" wrap="squar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From the same BandCombination and the (new) FeatureSetCombination#42 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the </a:t>
            </a:r>
            <a:r>
              <a:rPr lang="en-US" sz="900" b="1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new gNB 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comprehends that the UE supports UL TX switching and that it may hence use either...</a:t>
            </a:r>
            <a:b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</a:b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1 UL layer on each carrier, </a:t>
            </a:r>
            <a:r>
              <a:rPr lang="en-US" sz="900" u="sng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or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2 UL layers on the carrier in band 1 </a:t>
            </a:r>
            <a:r>
              <a:rPr lang="en-US" sz="900" u="sng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or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2 UL layers on the carrier in band 3...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by DCI switching. </a:t>
            </a:r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A3B61E15-28C8-45F3-9D67-A777EB8E2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1000" spc="-30" dirty="0">
                <a:solidFill>
                  <a:srgbClr val="181818"/>
                </a:solidFill>
                <a:latin typeface="Ericsson Hilda"/>
              </a:rPr>
              <a:t>Example: "Option 2" UE</a:t>
            </a:r>
            <a:br>
              <a:rPr lang="en-US" kern="1000" spc="-30" dirty="0">
                <a:solidFill>
                  <a:srgbClr val="181818"/>
                </a:solidFill>
                <a:latin typeface="Ericsson Hilda"/>
              </a:rPr>
            </a:br>
            <a:r>
              <a:rPr lang="en-US" sz="2800" kern="1000" spc="-30" dirty="0">
                <a:solidFill>
                  <a:srgbClr val="181818"/>
                </a:solidFill>
                <a:latin typeface="Ericsson Hilda"/>
              </a:rPr>
              <a:t>Supporting 1+1, 2+0 and 0+2</a:t>
            </a:r>
            <a:endParaRPr lang="en-US" sz="28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E9E764E-CC17-4A8E-BB06-E4B987515913}"/>
              </a:ext>
            </a:extLst>
          </p:cNvPr>
          <p:cNvSpPr/>
          <p:nvPr/>
        </p:nvSpPr>
        <p:spPr bwMode="auto">
          <a:xfrm>
            <a:off x="2362019" y="3834431"/>
            <a:ext cx="1681905" cy="48909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D7F1B33-CC43-4744-949E-74BB3A3291CB}"/>
              </a:ext>
            </a:extLst>
          </p:cNvPr>
          <p:cNvSpPr/>
          <p:nvPr/>
        </p:nvSpPr>
        <p:spPr bwMode="auto">
          <a:xfrm>
            <a:off x="4175909" y="3826563"/>
            <a:ext cx="1681905" cy="4969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CC5A20C-06EC-4356-A23C-D081ECE346E1}"/>
              </a:ext>
            </a:extLst>
          </p:cNvPr>
          <p:cNvSpPr/>
          <p:nvPr/>
        </p:nvSpPr>
        <p:spPr bwMode="auto">
          <a:xfrm>
            <a:off x="4225603" y="4005466"/>
            <a:ext cx="1582515" cy="2952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2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FCF5A92-78DF-4C7C-9833-EC360DEA8179}"/>
              </a:ext>
            </a:extLst>
          </p:cNvPr>
          <p:cNvSpPr/>
          <p:nvPr/>
        </p:nvSpPr>
        <p:spPr bwMode="auto">
          <a:xfrm>
            <a:off x="2362019" y="4357168"/>
            <a:ext cx="1681905" cy="48909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95687C3-7BDC-4E16-ADB5-8EAC97AC4A96}"/>
              </a:ext>
            </a:extLst>
          </p:cNvPr>
          <p:cNvSpPr/>
          <p:nvPr/>
        </p:nvSpPr>
        <p:spPr bwMode="auto">
          <a:xfrm>
            <a:off x="4175909" y="4349300"/>
            <a:ext cx="1681905" cy="4969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0CA70FF-2D72-4F92-8B82-2C390F6AEAF5}"/>
              </a:ext>
            </a:extLst>
          </p:cNvPr>
          <p:cNvSpPr/>
          <p:nvPr/>
        </p:nvSpPr>
        <p:spPr bwMode="auto">
          <a:xfrm>
            <a:off x="4225603" y="4528203"/>
            <a:ext cx="1582515" cy="2952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GB" sz="900" kern="1000" spc="-30" dirty="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0</a:t>
            </a:r>
            <a:endParaRPr lang="en-US" sz="900" kern="1000" spc="-30" dirty="0">
              <a:solidFill>
                <a:schemeClr val="accent5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C4EE0D7-58DF-4AD0-95BC-56BA36059796}"/>
              </a:ext>
            </a:extLst>
          </p:cNvPr>
          <p:cNvSpPr/>
          <p:nvPr/>
        </p:nvSpPr>
        <p:spPr bwMode="auto">
          <a:xfrm>
            <a:off x="6085529" y="3324633"/>
            <a:ext cx="1681905" cy="48909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A757895-88B4-485C-BCF4-96807C88C83A}"/>
              </a:ext>
            </a:extLst>
          </p:cNvPr>
          <p:cNvSpPr/>
          <p:nvPr/>
        </p:nvSpPr>
        <p:spPr bwMode="auto">
          <a:xfrm>
            <a:off x="7899419" y="3316765"/>
            <a:ext cx="1681905" cy="4969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8B2A8B3-605D-4D13-8DA2-A1E01A671974}"/>
              </a:ext>
            </a:extLst>
          </p:cNvPr>
          <p:cNvSpPr/>
          <p:nvPr/>
        </p:nvSpPr>
        <p:spPr bwMode="auto">
          <a:xfrm>
            <a:off x="7949113" y="3495668"/>
            <a:ext cx="1582515" cy="2952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57C6DB4-DC67-4E87-B68B-52348949AE4F}"/>
              </a:ext>
            </a:extLst>
          </p:cNvPr>
          <p:cNvSpPr/>
          <p:nvPr/>
        </p:nvSpPr>
        <p:spPr bwMode="auto">
          <a:xfrm>
            <a:off x="6084223" y="3842299"/>
            <a:ext cx="1681905" cy="48909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7CC65E-2C9C-4510-B766-E925FC258D77}"/>
              </a:ext>
            </a:extLst>
          </p:cNvPr>
          <p:cNvSpPr/>
          <p:nvPr/>
        </p:nvSpPr>
        <p:spPr bwMode="auto">
          <a:xfrm>
            <a:off x="7898113" y="3834431"/>
            <a:ext cx="1681905" cy="4969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3A75FCB-695E-49E5-BC99-002CA16EB8D1}"/>
              </a:ext>
            </a:extLst>
          </p:cNvPr>
          <p:cNvSpPr/>
          <p:nvPr/>
        </p:nvSpPr>
        <p:spPr bwMode="auto">
          <a:xfrm>
            <a:off x="7947807" y="4013334"/>
            <a:ext cx="1582515" cy="2952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LID4096" sz="900" kern="1000" spc="-30" dirty="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0</a:t>
            </a:r>
            <a:endParaRPr lang="en-US" sz="900" kern="1000" spc="-30" dirty="0">
              <a:solidFill>
                <a:schemeClr val="accent5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90F8DA2-0621-4CD1-9540-19DA7FE23A4E}"/>
              </a:ext>
            </a:extLst>
          </p:cNvPr>
          <p:cNvSpPr/>
          <p:nvPr/>
        </p:nvSpPr>
        <p:spPr bwMode="auto">
          <a:xfrm>
            <a:off x="6084223" y="4365036"/>
            <a:ext cx="1681905" cy="48909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14EC79B-32AE-4CD2-9FDD-FB5A005ABAE6}"/>
              </a:ext>
            </a:extLst>
          </p:cNvPr>
          <p:cNvSpPr/>
          <p:nvPr/>
        </p:nvSpPr>
        <p:spPr bwMode="auto">
          <a:xfrm>
            <a:off x="7898113" y="4357168"/>
            <a:ext cx="1681905" cy="4969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73D2868-3176-4F1E-BADD-6041D5743798}"/>
              </a:ext>
            </a:extLst>
          </p:cNvPr>
          <p:cNvSpPr/>
          <p:nvPr/>
        </p:nvSpPr>
        <p:spPr bwMode="auto">
          <a:xfrm>
            <a:off x="7947807" y="4536071"/>
            <a:ext cx="1582515" cy="2952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LID4096" sz="900" kern="1000" spc="-30" dirty="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2</a:t>
            </a:r>
            <a:endParaRPr lang="en-US" sz="900" kern="1000" spc="-30" dirty="0">
              <a:solidFill>
                <a:schemeClr val="accent5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FCA65569-89D2-4550-98F4-87B199946E40}"/>
              </a:ext>
            </a:extLst>
          </p:cNvPr>
          <p:cNvCxnSpPr>
            <a:stCxn id="31" idx="0"/>
            <a:endCxn id="5" idx="3"/>
          </p:cNvCxnSpPr>
          <p:nvPr/>
        </p:nvCxnSpPr>
        <p:spPr bwMode="auto">
          <a:xfrm rot="16200000" flipV="1">
            <a:off x="10012203" y="2244819"/>
            <a:ext cx="666756" cy="1528513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C70CB699-EEFC-4FE8-A0D3-5FAF5BE19483}"/>
              </a:ext>
            </a:extLst>
          </p:cNvPr>
          <p:cNvCxnSpPr>
            <a:cxnSpLocks/>
            <a:stCxn id="31" idx="2"/>
            <a:endCxn id="12" idx="3"/>
          </p:cNvCxnSpPr>
          <p:nvPr/>
        </p:nvCxnSpPr>
        <p:spPr bwMode="auto">
          <a:xfrm rot="5400000">
            <a:off x="9801149" y="4441828"/>
            <a:ext cx="1088865" cy="1528513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52E843B4-6CE6-4CED-89C3-A8AA9DC20DCB}"/>
              </a:ext>
            </a:extLst>
          </p:cNvPr>
          <p:cNvCxnSpPr>
            <a:cxnSpLocks/>
            <a:stCxn id="28" idx="0"/>
            <a:endCxn id="2" idx="1"/>
          </p:cNvCxnSpPr>
          <p:nvPr/>
        </p:nvCxnSpPr>
        <p:spPr bwMode="auto">
          <a:xfrm rot="16200000" flipH="1">
            <a:off x="1389451" y="1701823"/>
            <a:ext cx="341297" cy="1606452"/>
          </a:xfrm>
          <a:prstGeom prst="bentConnector4">
            <a:avLst>
              <a:gd name="adj1" fmla="val -66980"/>
              <a:gd name="adj2" fmla="val 72198"/>
            </a:avLst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F6871B0F-08F6-4DD5-8BA5-9AA5EEBF793D}"/>
              </a:ext>
            </a:extLst>
          </p:cNvPr>
          <p:cNvCxnSpPr>
            <a:cxnSpLocks/>
            <a:stCxn id="28" idx="2"/>
            <a:endCxn id="17" idx="1"/>
          </p:cNvCxnSpPr>
          <p:nvPr/>
        </p:nvCxnSpPr>
        <p:spPr bwMode="auto">
          <a:xfrm rot="5400000" flipH="1" flipV="1">
            <a:off x="1482946" y="3275981"/>
            <a:ext cx="67044" cy="1519189"/>
          </a:xfrm>
          <a:prstGeom prst="bentConnector4">
            <a:avLst>
              <a:gd name="adj1" fmla="val -340970"/>
              <a:gd name="adj2" fmla="val 73473"/>
            </a:avLst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73453A4-1BA4-446F-A565-5F28360B2870}"/>
              </a:ext>
            </a:extLst>
          </p:cNvPr>
          <p:cNvSpPr txBox="1"/>
          <p:nvPr/>
        </p:nvSpPr>
        <p:spPr>
          <a:xfrm>
            <a:off x="8428337" y="995919"/>
            <a:ext cx="3386679" cy="349702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blue text</a:t>
            </a: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: new fields in ASN.1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orange text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: existing fields that are important for the new functionality. </a:t>
            </a:r>
            <a:endParaRPr kumimoji="0" lang="en-US" sz="9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929B941-9F1E-41CD-AB5A-546F7F3D64F5}"/>
              </a:ext>
            </a:extLst>
          </p:cNvPr>
          <p:cNvSpPr txBox="1"/>
          <p:nvPr/>
        </p:nvSpPr>
        <p:spPr>
          <a:xfrm>
            <a:off x="1797394" y="3245336"/>
            <a:ext cx="503197" cy="488201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Set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Entry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47A219A-E8FD-445C-B544-40FDD2FB4BE6}"/>
              </a:ext>
            </a:extLst>
          </p:cNvPr>
          <p:cNvCxnSpPr>
            <a:cxnSpLocks/>
          </p:cNvCxnSpPr>
          <p:nvPr/>
        </p:nvCxnSpPr>
        <p:spPr bwMode="auto">
          <a:xfrm flipH="1">
            <a:off x="1896663" y="3808910"/>
            <a:ext cx="7932012" cy="579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1A67545E-0CCC-4C16-A3A8-579315E04BB3}"/>
              </a:ext>
            </a:extLst>
          </p:cNvPr>
          <p:cNvSpPr txBox="1"/>
          <p:nvPr/>
        </p:nvSpPr>
        <p:spPr>
          <a:xfrm>
            <a:off x="1777086" y="4381739"/>
            <a:ext cx="503197" cy="488201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Set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Entry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103BB47-865B-4EFC-BADE-EED971E9E1D6}"/>
              </a:ext>
            </a:extLst>
          </p:cNvPr>
          <p:cNvCxnSpPr>
            <a:cxnSpLocks/>
          </p:cNvCxnSpPr>
          <p:nvPr/>
        </p:nvCxnSpPr>
        <p:spPr bwMode="auto">
          <a:xfrm flipH="1">
            <a:off x="1891808" y="4328495"/>
            <a:ext cx="7932012" cy="579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1A574A50-5B82-471A-A063-5A6B3DFEF764}"/>
              </a:ext>
            </a:extLst>
          </p:cNvPr>
          <p:cNvSpPr txBox="1"/>
          <p:nvPr/>
        </p:nvSpPr>
        <p:spPr>
          <a:xfrm>
            <a:off x="1772212" y="5467179"/>
            <a:ext cx="503197" cy="488201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Set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Entry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E473DDB-4652-499F-96D1-EC3E1F10E47A}"/>
              </a:ext>
            </a:extLst>
          </p:cNvPr>
          <p:cNvSpPr/>
          <p:nvPr/>
        </p:nvSpPr>
        <p:spPr bwMode="auto">
          <a:xfrm>
            <a:off x="2276063" y="1664808"/>
            <a:ext cx="7374835" cy="1545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BandCombination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</a:rPr>
              <a:t>featureSetCombination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</a:rPr>
              <a:t> = 11</a:t>
            </a: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uplinkTx</a:t>
            </a: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-Switch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</a:t>
            </a:r>
            <a:r>
              <a:rPr lang="en-US" sz="900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featureSetCombination-ULTXSwitch</a:t>
            </a: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= 42,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</a:t>
            </a:r>
            <a:r>
              <a:rPr lang="en-US" sz="900" b="1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nrofSharedTxChains</a:t>
            </a:r>
            <a:r>
              <a:rPr lang="en-US" sz="900" b="1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= 1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16860B-0C5A-453C-89FD-8C46E15AF46C}"/>
              </a:ext>
            </a:extLst>
          </p:cNvPr>
          <p:cNvSpPr/>
          <p:nvPr/>
        </p:nvSpPr>
        <p:spPr bwMode="auto">
          <a:xfrm>
            <a:off x="2276063" y="4782392"/>
            <a:ext cx="7374835" cy="14047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FeatureSetCombination #42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D92876-6287-4395-A34A-B548DA3B6414}"/>
              </a:ext>
            </a:extLst>
          </p:cNvPr>
          <p:cNvSpPr/>
          <p:nvPr/>
        </p:nvSpPr>
        <p:spPr bwMode="auto">
          <a:xfrm>
            <a:off x="2276063" y="3292338"/>
            <a:ext cx="7374835" cy="14047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FeatureSetCombination #11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1A0AD1-963F-4A66-A369-B6CBCBD7AFE9}"/>
              </a:ext>
            </a:extLst>
          </p:cNvPr>
          <p:cNvSpPr/>
          <p:nvPr/>
        </p:nvSpPr>
        <p:spPr bwMode="auto">
          <a:xfrm>
            <a:off x="2363326" y="2513774"/>
            <a:ext cx="3495794" cy="6319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BandParameter#1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bandNR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= 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ca-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BandwidthClass</a:t>
            </a:r>
            <a:r>
              <a:rPr lang="en-US" sz="900" b="1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DL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-NR = A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</a:rPr>
              <a:t>    ca-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</a:rPr>
              <a:t>BandwidthClass</a:t>
            </a:r>
            <a:r>
              <a:rPr lang="en-US" sz="900" b="1" kern="1000" spc="-30" dirty="0" err="1">
                <a:solidFill>
                  <a:srgbClr val="181818"/>
                </a:solidFill>
                <a:latin typeface="Ericsson Hilda"/>
              </a:rPr>
              <a:t>UL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</a:rPr>
              <a:t>-NR = </a:t>
            </a:r>
            <a:r>
              <a:rPr lang="en-US" sz="900" kern="1000" spc="-30" dirty="0">
                <a:solidFill>
                  <a:schemeClr val="accent5"/>
                </a:solidFill>
                <a:latin typeface="Ericsson Hilda"/>
              </a:rPr>
              <a:t>A</a:t>
            </a:r>
            <a:endParaRPr lang="en-US" sz="900" kern="1000" spc="-30" dirty="0">
              <a:solidFill>
                <a:schemeClr val="accent5"/>
              </a:solidFill>
              <a:latin typeface="Ericsson Hilda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47CE19-3E7E-452D-B12E-CE4D8C63B07D}"/>
              </a:ext>
            </a:extLst>
          </p:cNvPr>
          <p:cNvSpPr/>
          <p:nvPr/>
        </p:nvSpPr>
        <p:spPr bwMode="auto">
          <a:xfrm>
            <a:off x="6085529" y="2513774"/>
            <a:ext cx="3495795" cy="6319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BandParameter#2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bandNR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= 3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ca-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BandwidthClass</a:t>
            </a:r>
            <a:r>
              <a:rPr lang="en-US" sz="900" b="1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DL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-NR = A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</a:rPr>
              <a:t>    ca-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</a:rPr>
              <a:t>BandwidthClass</a:t>
            </a:r>
            <a:r>
              <a:rPr lang="en-US" sz="900" b="1" kern="1000" spc="-30" err="1">
                <a:solidFill>
                  <a:srgbClr val="181818"/>
                </a:solidFill>
                <a:latin typeface="Ericsson Hilda"/>
              </a:rPr>
              <a:t>UL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</a:rPr>
              <a:t>-NR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</a:rPr>
              <a:t>A</a:t>
            </a:r>
            <a:endParaRPr lang="en-US" sz="900" kern="1000" spc="-30">
              <a:solidFill>
                <a:schemeClr val="accent5"/>
              </a:solidFill>
              <a:latin typeface="Ericsson Hild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0735D1-27BD-43E8-8A30-F09A35B1B9B4}"/>
              </a:ext>
            </a:extLst>
          </p:cNvPr>
          <p:cNvSpPr/>
          <p:nvPr/>
        </p:nvSpPr>
        <p:spPr bwMode="auto">
          <a:xfrm>
            <a:off x="2363325" y="4995664"/>
            <a:ext cx="1681905" cy="111691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5C3DA9-C278-4A97-AEA6-5F9D94644922}"/>
              </a:ext>
            </a:extLst>
          </p:cNvPr>
          <p:cNvSpPr/>
          <p:nvPr/>
        </p:nvSpPr>
        <p:spPr bwMode="auto">
          <a:xfrm>
            <a:off x="4177215" y="4987796"/>
            <a:ext cx="1681905" cy="11247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uplinkTX</a:t>
            </a: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-Switch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switchingPeriod-r16 = n140us,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switching-DL-Interruption-r16 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0D0416-D2B1-43E5-A1FA-CAEC790C65C3}"/>
              </a:ext>
            </a:extLst>
          </p:cNvPr>
          <p:cNvSpPr/>
          <p:nvPr/>
        </p:nvSpPr>
        <p:spPr bwMode="auto">
          <a:xfrm>
            <a:off x="4226909" y="5166699"/>
            <a:ext cx="1582515" cy="3694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 dirty="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DCC617-12A0-4472-8660-E8D323144155}"/>
              </a:ext>
            </a:extLst>
          </p:cNvPr>
          <p:cNvSpPr/>
          <p:nvPr/>
        </p:nvSpPr>
        <p:spPr bwMode="auto">
          <a:xfrm>
            <a:off x="6085529" y="4995663"/>
            <a:ext cx="1681905" cy="111691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5E2C7E-6726-4CF9-82F0-17D47B490F39}"/>
              </a:ext>
            </a:extLst>
          </p:cNvPr>
          <p:cNvSpPr/>
          <p:nvPr/>
        </p:nvSpPr>
        <p:spPr bwMode="auto">
          <a:xfrm>
            <a:off x="7899419" y="4987795"/>
            <a:ext cx="1681905" cy="11247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uplinkTX</a:t>
            </a: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-Switch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switchingPeriod-r16 = n140us,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0070C0"/>
                </a:solidFill>
                <a:latin typeface="Ericsson Hilda"/>
                <a:ea typeface="+mn-ea"/>
                <a:cs typeface="+mn-cs"/>
              </a:rPr>
              <a:t>        switching-DL-Interruption-r16 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C5D914-DC9C-49E9-863E-4699B0D42355}"/>
              </a:ext>
            </a:extLst>
          </p:cNvPr>
          <p:cNvSpPr/>
          <p:nvPr/>
        </p:nvSpPr>
        <p:spPr bwMode="auto">
          <a:xfrm>
            <a:off x="7949113" y="5166698"/>
            <a:ext cx="1582515" cy="3694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E39D1C-5FC0-49CD-A983-4730A4D4A4B8}"/>
              </a:ext>
            </a:extLst>
          </p:cNvPr>
          <p:cNvSpPr/>
          <p:nvPr/>
        </p:nvSpPr>
        <p:spPr bwMode="auto">
          <a:xfrm>
            <a:off x="2363325" y="3505612"/>
            <a:ext cx="1681905" cy="5404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965306-80D8-443D-BD97-B6847ACD1EC8}"/>
              </a:ext>
            </a:extLst>
          </p:cNvPr>
          <p:cNvSpPr/>
          <p:nvPr/>
        </p:nvSpPr>
        <p:spPr bwMode="auto">
          <a:xfrm>
            <a:off x="4177215" y="3497742"/>
            <a:ext cx="1681905" cy="5483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9E5906-6DD6-42E5-BD1E-6A34D0CA4DFB}"/>
              </a:ext>
            </a:extLst>
          </p:cNvPr>
          <p:cNvSpPr/>
          <p:nvPr/>
        </p:nvSpPr>
        <p:spPr bwMode="auto">
          <a:xfrm>
            <a:off x="4226909" y="3676645"/>
            <a:ext cx="1582515" cy="31805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dirty="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 dirty="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77F0944-EA8B-49F0-A91E-A9058E1349F9}"/>
              </a:ext>
            </a:extLst>
          </p:cNvPr>
          <p:cNvCxnSpPr>
            <a:cxnSpLocks/>
          </p:cNvCxnSpPr>
          <p:nvPr/>
        </p:nvCxnSpPr>
        <p:spPr bwMode="auto">
          <a:xfrm flipV="1">
            <a:off x="5973421" y="2454969"/>
            <a:ext cx="0" cy="414461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37F4750-4439-4B51-B88B-4CE6FE6ECBD9}"/>
              </a:ext>
            </a:extLst>
          </p:cNvPr>
          <p:cNvSpPr txBox="1"/>
          <p:nvPr/>
        </p:nvSpPr>
        <p:spPr>
          <a:xfrm>
            <a:off x="3582305" y="6224685"/>
            <a:ext cx="1057836" cy="211203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FeatureSetPerBand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544E7C-01DB-4851-9A59-B3FE7F140764}"/>
              </a:ext>
            </a:extLst>
          </p:cNvPr>
          <p:cNvSpPr txBox="1"/>
          <p:nvPr/>
        </p:nvSpPr>
        <p:spPr>
          <a:xfrm>
            <a:off x="7370501" y="6224685"/>
            <a:ext cx="1057836" cy="211203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FeatureSetPerBand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856530-CF2C-48DF-AFB0-E9611633F68D}"/>
              </a:ext>
            </a:extLst>
          </p:cNvPr>
          <p:cNvSpPr txBox="1"/>
          <p:nvPr/>
        </p:nvSpPr>
        <p:spPr>
          <a:xfrm>
            <a:off x="38938" y="2723402"/>
            <a:ext cx="1560455" cy="1042199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vert="horz" wrap="squar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From BandCombination + FeatureSetCombination#11 the legacy gNB comprehends that the UE supports either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1 UL layer on band 1, or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1 UL layer on band 3...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by RRC 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reconfiguration</a:t>
            </a:r>
            <a:endParaRPr kumimoji="0" lang="en-US" sz="9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7BD1BF-CE2D-487E-9AB6-A67664A32573}"/>
              </a:ext>
            </a:extLst>
          </p:cNvPr>
          <p:cNvSpPr txBox="1"/>
          <p:nvPr/>
        </p:nvSpPr>
        <p:spPr>
          <a:xfrm>
            <a:off x="10322797" y="3224177"/>
            <a:ext cx="1723785" cy="1180699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vert="horz" wrap="squar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From the same BandCombination + FeatureSetCombination#42 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the new gNB comprehends that the UE supports UL TX switching and that it may hence use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1 UL layer on band 1, </a:t>
            </a:r>
            <a:r>
              <a:rPr lang="en-US" sz="900" u="sng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or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1 UL layer on band 3...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by DCI switching</a:t>
            </a:r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A3B61E15-28C8-45F3-9D67-A777EB8E2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1000" spc="-30">
                <a:solidFill>
                  <a:srgbClr val="181818"/>
                </a:solidFill>
                <a:latin typeface="Ericsson Hilda"/>
              </a:rPr>
              <a:t>Example: "Option 1" UE</a:t>
            </a:r>
            <a:br>
              <a:rPr lang="en-US" kern="1000" spc="-30">
                <a:solidFill>
                  <a:srgbClr val="181818"/>
                </a:solidFill>
                <a:latin typeface="Ericsson Hilda"/>
              </a:rPr>
            </a:br>
            <a:r>
              <a:rPr lang="en-US" sz="2800" kern="1000" spc="-30">
                <a:solidFill>
                  <a:srgbClr val="181818"/>
                </a:solidFill>
                <a:latin typeface="Ericsson Hilda"/>
              </a:rPr>
              <a:t>Supporting 1+0 and 0+1</a:t>
            </a:r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F9F7609-B69E-42FB-B1BC-F96D6CC0C5F9}"/>
              </a:ext>
            </a:extLst>
          </p:cNvPr>
          <p:cNvSpPr/>
          <p:nvPr/>
        </p:nvSpPr>
        <p:spPr bwMode="auto">
          <a:xfrm>
            <a:off x="2363325" y="4101137"/>
            <a:ext cx="1681905" cy="5404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9819D40-5B8E-4B5A-854C-4E53018DF026}"/>
              </a:ext>
            </a:extLst>
          </p:cNvPr>
          <p:cNvSpPr/>
          <p:nvPr/>
        </p:nvSpPr>
        <p:spPr bwMode="auto">
          <a:xfrm>
            <a:off x="4177215" y="4093267"/>
            <a:ext cx="1681905" cy="5483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7F16D81-EEFE-4433-AD0C-32888F922B3E}"/>
              </a:ext>
            </a:extLst>
          </p:cNvPr>
          <p:cNvSpPr/>
          <p:nvPr/>
        </p:nvSpPr>
        <p:spPr bwMode="auto">
          <a:xfrm>
            <a:off x="4226909" y="4272170"/>
            <a:ext cx="1582515" cy="31805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0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9434E64-AAF4-4154-B275-8CA21B472DD7}"/>
              </a:ext>
            </a:extLst>
          </p:cNvPr>
          <p:cNvSpPr/>
          <p:nvPr/>
        </p:nvSpPr>
        <p:spPr bwMode="auto">
          <a:xfrm>
            <a:off x="6085529" y="3499818"/>
            <a:ext cx="1681905" cy="5404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BCBB907-9F8C-4096-A064-2DA206464A49}"/>
              </a:ext>
            </a:extLst>
          </p:cNvPr>
          <p:cNvSpPr/>
          <p:nvPr/>
        </p:nvSpPr>
        <p:spPr bwMode="auto">
          <a:xfrm>
            <a:off x="7899419" y="3491948"/>
            <a:ext cx="1681905" cy="5483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4BEDCA-80A5-49E4-AB08-ED05F8EE468C}"/>
              </a:ext>
            </a:extLst>
          </p:cNvPr>
          <p:cNvSpPr/>
          <p:nvPr/>
        </p:nvSpPr>
        <p:spPr bwMode="auto">
          <a:xfrm>
            <a:off x="7949113" y="3670851"/>
            <a:ext cx="1582515" cy="31805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0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339AB6B-1A7B-466A-A54D-B4F6F19CCB53}"/>
              </a:ext>
            </a:extLst>
          </p:cNvPr>
          <p:cNvSpPr/>
          <p:nvPr/>
        </p:nvSpPr>
        <p:spPr bwMode="auto">
          <a:xfrm>
            <a:off x="6085529" y="4095343"/>
            <a:ext cx="1681905" cy="5404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FeatureSetDownlink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...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229EA48-D223-4C04-87DA-45AF22B21F6E}"/>
              </a:ext>
            </a:extLst>
          </p:cNvPr>
          <p:cNvSpPr/>
          <p:nvPr/>
        </p:nvSpPr>
        <p:spPr bwMode="auto">
          <a:xfrm>
            <a:off x="7899419" y="4087473"/>
            <a:ext cx="1681905" cy="5483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</a:t>
            </a: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endParaRPr lang="en-US" sz="900" kern="1000" spc="-3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C871741-7BFA-40FC-A30F-3716FB98EAFC}"/>
              </a:ext>
            </a:extLst>
          </p:cNvPr>
          <p:cNvSpPr/>
          <p:nvPr/>
        </p:nvSpPr>
        <p:spPr bwMode="auto">
          <a:xfrm>
            <a:off x="7949113" y="4266376"/>
            <a:ext cx="1582515" cy="31805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none" lIns="36000" tIns="18000" rIns="36000" bIns="18000" rtlCol="0" anchor="t">
            <a:noAutofit/>
          </a:bodyPr>
          <a:lstStyle/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FeatureSetUplinkPerCC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 </a:t>
            </a:r>
            <a:r>
              <a:rPr lang="en-US" sz="900" kern="1000" spc="-30" err="1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maxMIMO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-Layers = </a:t>
            </a: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1</a:t>
            </a:r>
          </a:p>
          <a:p>
            <a:pPr algn="l" rtl="0" fontAlgn="base">
              <a:spcAft>
                <a:spcPct val="0"/>
              </a:spcAft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14B30-7E4D-4B5F-8A1A-FF64AD9E4BAD}"/>
              </a:ext>
            </a:extLst>
          </p:cNvPr>
          <p:cNvSpPr txBox="1"/>
          <p:nvPr/>
        </p:nvSpPr>
        <p:spPr>
          <a:xfrm>
            <a:off x="1794135" y="3500709"/>
            <a:ext cx="503197" cy="488201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Set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Entry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BBC0625-FEB5-4AF3-9470-EADCDFFED516}"/>
              </a:ext>
            </a:extLst>
          </p:cNvPr>
          <p:cNvSpPr txBox="1"/>
          <p:nvPr/>
        </p:nvSpPr>
        <p:spPr>
          <a:xfrm>
            <a:off x="1778682" y="4117527"/>
            <a:ext cx="503197" cy="488201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Set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Entry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99752F7-C8F8-4021-B6AD-13A7070D5ACB}"/>
              </a:ext>
            </a:extLst>
          </p:cNvPr>
          <p:cNvCxnSpPr>
            <a:cxnSpLocks/>
          </p:cNvCxnSpPr>
          <p:nvPr/>
        </p:nvCxnSpPr>
        <p:spPr bwMode="auto">
          <a:xfrm flipH="1">
            <a:off x="1893404" y="4064283"/>
            <a:ext cx="7932012" cy="579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06053A40-2815-41C7-AF5E-D6B56BD1E80C}"/>
              </a:ext>
            </a:extLst>
          </p:cNvPr>
          <p:cNvCxnSpPr>
            <a:cxnSpLocks/>
            <a:stCxn id="28" idx="0"/>
            <a:endCxn id="2" idx="1"/>
          </p:cNvCxnSpPr>
          <p:nvPr/>
        </p:nvCxnSpPr>
        <p:spPr bwMode="auto">
          <a:xfrm rot="16200000" flipH="1">
            <a:off x="1538069" y="2004499"/>
            <a:ext cx="106354" cy="1544160"/>
          </a:xfrm>
          <a:prstGeom prst="bentConnector4">
            <a:avLst>
              <a:gd name="adj1" fmla="val -214943"/>
              <a:gd name="adj2" fmla="val 75264"/>
            </a:avLst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F86B3F66-71D0-466C-A3CA-0E594BBC6BA6}"/>
              </a:ext>
            </a:extLst>
          </p:cNvPr>
          <p:cNvCxnSpPr>
            <a:cxnSpLocks/>
            <a:stCxn id="28" idx="2"/>
            <a:endCxn id="17" idx="1"/>
          </p:cNvCxnSpPr>
          <p:nvPr/>
        </p:nvCxnSpPr>
        <p:spPr bwMode="auto">
          <a:xfrm rot="16200000" flipH="1">
            <a:off x="1433063" y="3151703"/>
            <a:ext cx="229103" cy="1456897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3F90B2D9-CFF9-4EFC-A83A-A27E36DB1FDA}"/>
              </a:ext>
            </a:extLst>
          </p:cNvPr>
          <p:cNvCxnSpPr>
            <a:cxnSpLocks/>
            <a:stCxn id="31" idx="0"/>
            <a:endCxn id="8" idx="3"/>
          </p:cNvCxnSpPr>
          <p:nvPr/>
        </p:nvCxnSpPr>
        <p:spPr bwMode="auto">
          <a:xfrm rot="16200000" flipV="1">
            <a:off x="10024493" y="2063980"/>
            <a:ext cx="786602" cy="1533792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953061C2-15A0-4154-A593-40D8B90DBED0}"/>
              </a:ext>
            </a:extLst>
          </p:cNvPr>
          <p:cNvCxnSpPr>
            <a:cxnSpLocks/>
            <a:stCxn id="31" idx="2"/>
            <a:endCxn id="10" idx="3"/>
          </p:cNvCxnSpPr>
          <p:nvPr/>
        </p:nvCxnSpPr>
        <p:spPr bwMode="auto">
          <a:xfrm rot="5400000">
            <a:off x="9877853" y="4177921"/>
            <a:ext cx="1079882" cy="1533792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triangle"/>
          </a:ln>
          <a:effectLst/>
        </p:spPr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78B90F7E-DDF1-4488-97A6-F6759BF4F8DF}"/>
              </a:ext>
            </a:extLst>
          </p:cNvPr>
          <p:cNvSpPr txBox="1"/>
          <p:nvPr/>
        </p:nvSpPr>
        <p:spPr>
          <a:xfrm>
            <a:off x="8428337" y="995919"/>
            <a:ext cx="3386679" cy="349702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blue text</a:t>
            </a: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: new fields in ASN.1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chemeClr val="accent5"/>
                </a:solidFill>
                <a:latin typeface="Ericsson Hilda"/>
                <a:ea typeface="+mn-ea"/>
                <a:cs typeface="+mn-cs"/>
              </a:rPr>
              <a:t>orange text</a:t>
            </a: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: existing fields that are important for the new functionality. </a:t>
            </a:r>
            <a:endParaRPr kumimoji="0" lang="en-US" sz="9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425726C-CAD8-4DF8-9892-1DD9312BF310}"/>
              </a:ext>
            </a:extLst>
          </p:cNvPr>
          <p:cNvSpPr txBox="1"/>
          <p:nvPr/>
        </p:nvSpPr>
        <p:spPr>
          <a:xfrm>
            <a:off x="1772866" y="5349759"/>
            <a:ext cx="503197" cy="488201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Feature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900" kern="1000" spc="-3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Set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Entry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298380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D2AC4-B31D-414C-A557-A966C838C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1A19D-B06F-4AA2-B3E1-F6003E0D7AC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Proposal 1: Abandon the existing design with the parallel </a:t>
            </a:r>
            <a:r>
              <a:rPr lang="en-US" dirty="0" err="1"/>
              <a:t>BandCombination</a:t>
            </a:r>
            <a:r>
              <a:rPr lang="en-US" dirty="0"/>
              <a:t> list (</a:t>
            </a:r>
            <a:r>
              <a:rPr lang="en-GB" i="1" dirty="0"/>
              <a:t>BandCombinationList-UplinkTxSwitch-r16</a:t>
            </a:r>
            <a:r>
              <a:rPr lang="en-US" dirty="0"/>
              <a:t>).</a:t>
            </a:r>
          </a:p>
          <a:p>
            <a:r>
              <a:rPr lang="en-US" dirty="0"/>
              <a:t>Proposal 2: Extend the legacy </a:t>
            </a:r>
            <a:r>
              <a:rPr lang="en-US" dirty="0" err="1"/>
              <a:t>BandCombination</a:t>
            </a:r>
            <a:r>
              <a:rPr lang="en-US" dirty="0"/>
              <a:t> list and </a:t>
            </a:r>
            <a:r>
              <a:rPr lang="en-US" dirty="0" err="1"/>
              <a:t>FeatureSets</a:t>
            </a:r>
            <a:r>
              <a:rPr lang="en-US" dirty="0"/>
              <a:t> according to the changes described in this contribution.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The full text </a:t>
            </a:r>
            <a:r>
              <a:rPr lang="en-US"/>
              <a:t>proposal to 38.331 can </a:t>
            </a:r>
            <a:r>
              <a:rPr lang="en-US" dirty="0"/>
              <a:t>be found as a separate file attached.</a:t>
            </a:r>
          </a:p>
        </p:txBody>
      </p:sp>
    </p:spTree>
    <p:extLst>
      <p:ext uri="{BB962C8B-B14F-4D97-AF65-F5344CB8AC3E}">
        <p14:creationId xmlns:p14="http://schemas.microsoft.com/office/powerpoint/2010/main" val="122312424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 w="19050">
          <a:solidFill>
            <a:schemeClr val="tx1"/>
          </a:solidFill>
        </a:ln>
      </a:spPr>
      <a:bodyPr vert="horz" wrap="none" lIns="36000" tIns="18000" rIns="36000" bIns="18000" rtlCol="0" anchor="ctr">
        <a:spAutoFit/>
      </a:bodyPr>
      <a:lstStyle>
        <a:defPPr algn="ctr" rtl="0" fontAlgn="base">
          <a:spcAft>
            <a:spcPct val="0"/>
          </a:spcAft>
          <a:defRPr sz="900" kern="1000" spc="-30" dirty="0">
            <a:solidFill>
              <a:srgbClr val="181818"/>
            </a:solidFill>
            <a:latin typeface="Ericsson Hilda"/>
            <a:ea typeface="+mn-ea"/>
            <a:cs typeface="+mn-cs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none" lIns="72000" tIns="36000" rIns="72000" bIns="36000" rtlCol="0" anchor="ctr">
        <a:spAutoFit/>
      </a:bodyPr>
      <a:lstStyle>
        <a:defPPr marR="0" algn="ctr" defTabSz="914400" rtl="0" eaLnBrk="1" fontAlgn="base" latinLnBrk="0" hangingPunct="1">
          <a:lnSpc>
            <a:spcPct val="100000"/>
          </a:lnSpc>
          <a:spcAft>
            <a:spcPct val="0"/>
          </a:spcAft>
          <a:buClrTx/>
          <a:buSzTx/>
          <a:tabLst/>
          <a:defRPr kumimoji="0" sz="900" b="0" i="0" u="none" strike="noStrike" kern="1000" cap="none" spc="-30" normalizeH="0" baseline="0" noProof="0" dirty="0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owerPoint Ericsson Template.potx" id="{5FDC07C0-5395-4C41-A5AB-3B91AAC1FBC6}" vid="{D709EE8F-625E-472D-A8DE-7B36832AE41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1.xml><?xml version="1.0" encoding="utf-8"?>
<TemplafyTemplateConfiguration><![CDATA[{"elementsMetadata":[{"type":"shape","id":"aa46941d-ff08-4f79-af12-c487ecbf119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1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13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 Presentation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DocTitle","label":"Show document title in footer?","helpTexts":{"prefix":"","postfix":""},"spacing":{},"fullyQualifiedName":"DocTitle"},{"dataSource":"PPT FooterVisibility","displayColumn":"totalPageNo_text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BNBlcaU2p0uZLTC+VQR2qPZkXma8igZluy5ZC4Tt99Q="},{"name":"ConfidentialityClass","value":"cT/FOwTWaPknrhRlNMh4SQ=="},{"name":"ExternalConfidentialityLabel","value":"5wlu7ZdPxHQj1W0w+yTNSg=="},{"name":"DocTypePresentation","value":"0V0coZYVarF4jh398A2FeNvsDN3vcbPZ9mui9ngJF0g="},{"name":"LanguageCode","value":"5wlu7ZdPxHQj1W0w+yTNSg=="},{"name":"Date","value":"UW8fZ0iSD7gbf2I/M27+Ng=="},{"name":"TemplateType","value":"5wlu7ZdPxHQj1W0w+yTNSg=="},{"name":"DocTitle","value":"5wlu7ZdPxHQj1W0w+yTNSg=="},{"name":"TotalPageNo","value":"5wlu7ZdPxHQj1W0w+yTNSg=="},{"name":"Prepared","value":"u7b033udMafH91H4ly7j2w=="}]}]]></TemplafyForm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3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349E45AF-BF5B-4E65-B898-1CBFAD247F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1.xml><?xml version="1.0" encoding="utf-8"?>
<ds:datastoreItem xmlns:ds="http://schemas.openxmlformats.org/officeDocument/2006/customXml" ds:itemID="{07958A4E-FAB1-42E4-B6B5-29B01F63F87B}">
  <ds:schemaRefs/>
</ds:datastoreItem>
</file>

<file path=customXml/itemProps12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13.xml><?xml version="1.0" encoding="utf-8"?>
<ds:datastoreItem xmlns:ds="http://schemas.openxmlformats.org/officeDocument/2006/customXml" ds:itemID="{D92C3DF5-A179-4E2D-BD20-07044B39171F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16.xml><?xml version="1.0" encoding="utf-8"?>
<ds:datastoreItem xmlns:ds="http://schemas.openxmlformats.org/officeDocument/2006/customXml" ds:itemID="{32A85F39-097B-4583-B1B3-9C5D92D98990}">
  <ds:schemaRefs/>
</ds:datastoreItem>
</file>

<file path=customXml/itemProps17.xml><?xml version="1.0" encoding="utf-8"?>
<ds:datastoreItem xmlns:ds="http://schemas.openxmlformats.org/officeDocument/2006/customXml" ds:itemID="{CF8283BE-30E0-49F8-935C-968D1FD4FE08}">
  <ds:schemaRefs/>
</ds:datastoreItem>
</file>

<file path=customXml/itemProps2.xml><?xml version="1.0" encoding="utf-8"?>
<ds:datastoreItem xmlns:ds="http://schemas.openxmlformats.org/officeDocument/2006/customXml" ds:itemID="{03AF3FDC-ACD1-46F3-A43E-782322DF9816}">
  <ds:schemaRefs/>
</ds:datastoreItem>
</file>

<file path=customXml/itemProps3.xml><?xml version="1.0" encoding="utf-8"?>
<ds:datastoreItem xmlns:ds="http://schemas.openxmlformats.org/officeDocument/2006/customXml" ds:itemID="{C09F197C-6A49-47D0-B877-F88807989676}">
  <ds:schemaRefs/>
</ds:datastoreItem>
</file>

<file path=customXml/itemProps4.xml><?xml version="1.0" encoding="utf-8"?>
<ds:datastoreItem xmlns:ds="http://schemas.openxmlformats.org/officeDocument/2006/customXml" ds:itemID="{32BA7684-6BE4-4F73-B22E-30934AB379B8}">
  <ds:schemaRefs/>
</ds:datastoreItem>
</file>

<file path=customXml/itemProps5.xml><?xml version="1.0" encoding="utf-8"?>
<ds:datastoreItem xmlns:ds="http://schemas.openxmlformats.org/officeDocument/2006/customXml" ds:itemID="{822D38AD-8010-4CD3-BD6B-117CB8DF70A4}">
  <ds:schemaRefs/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683FEB75-8CFA-449C-A6B1-B1E4A86A58A1}">
  <ds:schemaRefs/>
</ds:datastoreItem>
</file>

<file path=customXml/itemProps8.xml><?xml version="1.0" encoding="utf-8"?>
<ds:datastoreItem xmlns:ds="http://schemas.openxmlformats.org/officeDocument/2006/customXml" ds:itemID="{72516535-7702-46AF-9B1F-8623A67A824E}">
  <ds:schemaRefs/>
</ds:datastoreItem>
</file>

<file path=customXml/itemProps9.xml><?xml version="1.0" encoding="utf-8"?>
<ds:datastoreItem xmlns:ds="http://schemas.openxmlformats.org/officeDocument/2006/customXml" ds:itemID="{847502A6-7CBE-43AF-BDF6-4D4423521D8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Ericsson Template</Template>
  <TotalTime>67</TotalTime>
  <Words>1641</Words>
  <Application>Microsoft Office PowerPoint</Application>
  <PresentationFormat>Widescreen</PresentationFormat>
  <Paragraphs>313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Ericsson Hilda Light</vt:lpstr>
      <vt:lpstr>Ericsson Hilda</vt:lpstr>
      <vt:lpstr>Arial</vt:lpstr>
      <vt:lpstr>Ericsson Technical Icons</vt:lpstr>
      <vt:lpstr>Consolas</vt:lpstr>
      <vt:lpstr>PresentationTemplate2017</vt:lpstr>
      <vt:lpstr>UL-TX-Switch Capabilities – Alternative to parallel list of BCs </vt:lpstr>
      <vt:lpstr>Problems with current solution (separate BC-list for UL-TX-Switch)</vt:lpstr>
      <vt:lpstr>Proposed Alternative: New FSC in existing BandCombination structure</vt:lpstr>
      <vt:lpstr>ASN.1 changes Compared to 16.1.0</vt:lpstr>
      <vt:lpstr>ASN.1 changes Compared to 16.1.0</vt:lpstr>
      <vt:lpstr>Example: "Option 2" UE Supporting 1+1, 2+0 and 0+2</vt:lpstr>
      <vt:lpstr>Example: "Option 1" UE Supporting 1+0 and 0+1</vt:lpstr>
      <vt:lpstr>Conclusion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 TX Switch capabilities</dc:title>
  <dc:creator>Ericsson</dc:creator>
  <cp:keywords/>
  <dc:description>Rev</dc:description>
  <cp:lastModifiedBy>Ericsson</cp:lastModifiedBy>
  <cp:revision>17</cp:revision>
  <dcterms:created xsi:type="dcterms:W3CDTF">2020-08-19T18:49:49Z</dcterms:created>
  <dcterms:modified xsi:type="dcterms:W3CDTF">2020-08-20T08:50:05Z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2020-05-25T14:04:59.4053662Z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637103797492730828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Ericsson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2020-08-20</vt:lpwstr>
  </property>
  <property fmtid="{D5CDD505-2E9C-101B-9397-08002B2CF9AE}" pid="21" name="Reference">
    <vt:lpwstr/>
  </property>
  <property fmtid="{D5CDD505-2E9C-101B-9397-08002B2CF9AE}" pid="22" name="Title">
    <vt:lpwstr>UL TX Switch capabilities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>Technical Report</vt:lpwstr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