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71" r:id="rId3"/>
  </p:sldIdLst>
  <p:sldSz cx="12192000" cy="972026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113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BE028-35D7-4B89-A68D-AC02184C9051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3838" y="1143000"/>
            <a:ext cx="3870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6546BD-1F9E-4C68-88A0-02DB02953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45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493838" y="1143000"/>
            <a:ext cx="38703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546BD-1F9E-4C68-88A0-02DB02953D8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90794"/>
            <a:ext cx="10363200" cy="338409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105389"/>
            <a:ext cx="9144000" cy="234681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10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77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517514"/>
            <a:ext cx="2628900" cy="823747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517514"/>
            <a:ext cx="7734300" cy="823747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2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72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423318"/>
            <a:ext cx="10515600" cy="404335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6504929"/>
            <a:ext cx="10515600" cy="2126307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28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587570"/>
            <a:ext cx="5181600" cy="616741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587570"/>
            <a:ext cx="5181600" cy="616741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153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517516"/>
            <a:ext cx="10515600" cy="18788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2382815"/>
            <a:ext cx="5157787" cy="116778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3550596"/>
            <a:ext cx="5157787" cy="52223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2382815"/>
            <a:ext cx="5183188" cy="116778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3550596"/>
            <a:ext cx="5183188" cy="52223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473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14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438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8018"/>
            <a:ext cx="3932237" cy="226806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399540"/>
            <a:ext cx="6172200" cy="690768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916079"/>
            <a:ext cx="3932237" cy="540239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3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48018"/>
            <a:ext cx="3932237" cy="2268061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399540"/>
            <a:ext cx="6172200" cy="690768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916079"/>
            <a:ext cx="3932237" cy="540239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99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16"/>
            <a:ext cx="10515600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87570"/>
            <a:ext cx="10515600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9009246"/>
            <a:ext cx="274320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639B1-8632-4B4D-81EF-B3D121FD4E88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9009246"/>
            <a:ext cx="411480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9009246"/>
            <a:ext cx="274320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4B18F-1034-4699-B6C5-C32707178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3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955000"/>
            <a:ext cx="10363200" cy="3384092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[Offline-811] Support of SL RLC AM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				</a:t>
            </a:r>
          </a:p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594057" y="401002"/>
            <a:ext cx="23802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/>
              <a:t>R2-1914142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8241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5570" y="142749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Way forward</a:t>
            </a:r>
            <a:endParaRPr lang="zh-CN" altLang="en-US" sz="5400" dirty="0"/>
          </a:p>
        </p:txBody>
      </p:sp>
      <p:sp>
        <p:nvSpPr>
          <p:cNvPr id="3" name="矩形 2"/>
          <p:cNvSpPr/>
          <p:nvPr/>
        </p:nvSpPr>
        <p:spPr>
          <a:xfrm>
            <a:off x="625570" y="1925512"/>
            <a:ext cx="1040438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Proposal 1: </a:t>
            </a:r>
            <a:r>
              <a:rPr lang="en-US" altLang="zh-CN" sz="2400" b="1" dirty="0"/>
              <a:t>RLC mode collision on the same LCID needs to be solved within the same SRC/DST pair. Standard efforts are needed to solve it</a:t>
            </a:r>
            <a:r>
              <a:rPr lang="en-US" altLang="zh-CN" sz="2400" b="1" dirty="0" smtClean="0"/>
              <a:t>.</a:t>
            </a:r>
          </a:p>
          <a:p>
            <a:endParaRPr lang="en-US" altLang="zh-CN" sz="2400" b="1" dirty="0"/>
          </a:p>
          <a:p>
            <a:pPr>
              <a:spcAft>
                <a:spcPts val="600"/>
              </a:spcAft>
            </a:pPr>
            <a:r>
              <a:rPr lang="en-US" altLang="zh-CN" sz="2400" b="1" dirty="0" smtClean="0"/>
              <a:t>Proposal 2: To do further down selection among option 1, 2, 5 below:</a:t>
            </a:r>
          </a:p>
          <a:p>
            <a:pPr marL="806450" indent="-444500">
              <a:buFont typeface="Calibri" panose="020F0502020204030204" pitchFamily="34" charset="0"/>
              <a:buChar char="─"/>
            </a:pPr>
            <a:r>
              <a:rPr lang="en-US" altLang="zh-CN" sz="2200" b="1" dirty="0" smtClean="0"/>
              <a:t>Option 1: Specified the RLC mode of each SL LCID value</a:t>
            </a:r>
          </a:p>
          <a:p>
            <a:pPr marL="806450" indent="-444500">
              <a:buFont typeface="Calibri" panose="020F0502020204030204" pitchFamily="34" charset="0"/>
              <a:buChar char="─"/>
            </a:pPr>
            <a:r>
              <a:rPr lang="en-US" altLang="zh-CN" sz="2200" b="1" dirty="0" smtClean="0"/>
              <a:t>Option 2: LCID is assigned and negotiated by the UEs themselves</a:t>
            </a:r>
          </a:p>
          <a:p>
            <a:pPr marL="806450" indent="-444500">
              <a:buFont typeface="Calibri" panose="020F0502020204030204" pitchFamily="34" charset="0"/>
              <a:buChar char="─"/>
            </a:pPr>
            <a:r>
              <a:rPr lang="en-US" altLang="zh-CN" sz="2200" b="1" dirty="0" smtClean="0"/>
              <a:t>Option 5: Handle the collision as failure case, and do nothing</a:t>
            </a:r>
          </a:p>
          <a:p>
            <a:endParaRPr lang="en-US" altLang="zh-CN" sz="2400" b="1" dirty="0" smtClean="0"/>
          </a:p>
          <a:p>
            <a:pPr lvl="0"/>
            <a:r>
              <a:rPr lang="en-US" altLang="zh-CN" sz="2400" b="1" dirty="0" smtClean="0"/>
              <a:t>Proposal 3: The peer </a:t>
            </a:r>
            <a:r>
              <a:rPr lang="en-US" altLang="zh-CN" sz="2400" b="1" dirty="0"/>
              <a:t>UE reports the indication to the NW when the initiating UE has already established an SLRB and the peer UE does not have </a:t>
            </a:r>
            <a:r>
              <a:rPr lang="en-US" altLang="zh-CN" sz="2400" b="1" dirty="0" smtClean="0"/>
              <a:t>corresponding </a:t>
            </a:r>
            <a:r>
              <a:rPr lang="en-US" altLang="zh-CN" sz="2400" b="1" dirty="0"/>
              <a:t>SLRB configuration. FFS the specific information reported to the </a:t>
            </a:r>
            <a:r>
              <a:rPr lang="en-US" altLang="zh-CN" sz="2400" b="1" dirty="0" smtClean="0"/>
              <a:t>NW.</a:t>
            </a:r>
            <a:endParaRPr lang="en-US" altLang="zh-CN" sz="2400" b="1" dirty="0"/>
          </a:p>
          <a:p>
            <a:r>
              <a:rPr lang="en-US" altLang="zh-CN" sz="2400" b="1" dirty="0" smtClean="0"/>
              <a:t> </a:t>
            </a:r>
            <a:endParaRPr lang="en-US" altLang="zh-CN" sz="2400" b="1" dirty="0"/>
          </a:p>
        </p:txBody>
      </p:sp>
      <p:sp>
        <p:nvSpPr>
          <p:cNvPr id="4" name="矩形 3"/>
          <p:cNvSpPr/>
          <p:nvPr/>
        </p:nvSpPr>
        <p:spPr>
          <a:xfrm>
            <a:off x="625570" y="7507751"/>
            <a:ext cx="1075258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2400" i="1" dirty="0" smtClean="0"/>
              <a:t>An Alternative for Proposal 3 </a:t>
            </a:r>
            <a:r>
              <a:rPr lang="en-US" altLang="zh-CN" sz="2400" i="1" dirty="0" smtClean="0"/>
              <a:t>(</a:t>
            </a:r>
            <a:r>
              <a:rPr lang="en-US" altLang="zh-CN" sz="2400" i="1" dirty="0" smtClean="0"/>
              <a:t>as per </a:t>
            </a:r>
            <a:r>
              <a:rPr lang="en-US" altLang="zh-CN" sz="2400" i="1" dirty="0" smtClean="0"/>
              <a:t>companies</a:t>
            </a:r>
            <a:r>
              <a:rPr lang="en-US" altLang="zh-CN" sz="2400" i="1" dirty="0" smtClean="0"/>
              <a:t>’ post-disc comments)</a:t>
            </a:r>
            <a:r>
              <a:rPr lang="en-US" altLang="zh-CN" sz="2400" b="1" dirty="0" smtClean="0"/>
              <a:t>:</a:t>
            </a:r>
          </a:p>
          <a:p>
            <a:r>
              <a:rPr lang="en-US" altLang="zh-CN" sz="2400" b="1" dirty="0" smtClean="0"/>
              <a:t>Proposal </a:t>
            </a:r>
            <a:r>
              <a:rPr lang="en-US" altLang="zh-CN" sz="2400" b="1" dirty="0"/>
              <a:t>3: The peer UE reports the indication to the NW, when the initiating UE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informs the </a:t>
            </a:r>
            <a:r>
              <a:rPr lang="en-US" altLang="zh-CN" sz="2400" b="1" dirty="0">
                <a:solidFill>
                  <a:srgbClr val="C00000"/>
                </a:solidFill>
              </a:rPr>
              <a:t>peer UE of 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the </a:t>
            </a:r>
            <a:r>
              <a:rPr lang="en-US" altLang="zh-CN" sz="2400" b="1" dirty="0">
                <a:solidFill>
                  <a:srgbClr val="C00000"/>
                </a:solidFill>
              </a:rPr>
              <a:t>establishment of an SLRB</a:t>
            </a:r>
            <a:r>
              <a:rPr lang="en-US" altLang="zh-CN" sz="2400" b="1" dirty="0"/>
              <a:t> and the peer UE does not have corresponding SLRB configuration. FFS the specific information reported to the NW</a:t>
            </a:r>
            <a:r>
              <a:rPr lang="en-US" altLang="zh-CN" sz="2400" b="1" dirty="0" smtClean="0"/>
              <a:t>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2991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</TotalTime>
  <Words>196</Words>
  <Application>Microsoft Office PowerPoint</Application>
  <PresentationFormat>自定义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[Offline-811] Support of SL RLC AM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[Offline-811] Support of SL RLC AM</dc:title>
  <dc:creator>Huawei, HiSilicon</dc:creator>
  <cp:lastModifiedBy>Huawei, HiSilicon</cp:lastModifiedBy>
  <cp:revision>141</cp:revision>
  <dcterms:created xsi:type="dcterms:W3CDTF">2019-10-16T10:01:22Z</dcterms:created>
  <dcterms:modified xsi:type="dcterms:W3CDTF">2019-10-18T03:15:19Z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(3)ycjsw0roBp6BPENktASoCvc2fZec2gtIkpDvwhBnwllvoRgKPxPlqnySQwJMe6M1Rj5iYM1K
5HnYvS7KDyf8MRinACj4j4Vc4MJ/FPaXXq/lhUM7z+FOtnWB6eRZzL9Mx9GdyDRlC2Y/n6Bg
Nmkpt49f4kqqGnvlyiQJuQPnKqzSKT6zGDjL+sJnQEzyG+JFrx0fmiJLDPIS5T4MQu1z2PWE
MDFR8m+mRI3xjy04aD</vt:lpwstr>
  </property>
  <property fmtid="{D5CDD505-2E9C-101B-9397-08002B2CF9AE}" pid="3" name="_2015_ms_pID_7253431">
    <vt:lpwstr>NrLOmvrjW+DxACbWSCyEwPS6rlkjgh6vpbSTo/crtBJYlbs2wb9mxd
99aGTv3ya5ZpH7xGL5khPV5froBU9ci/oVUebgOXEh4aRZCXHhmobYecGijUVvHiZ5WALw1K
ntiZT3HdXLN0TDYVk2aOh0fvXLv5rc0rpQg0J9B50R3SCeBL3hTCT4bXCniwyYQh5roCZxsK
u4OWqodVjipU2En29W7Wzhhd+UqJ5m+h2f9Y</vt:lpwstr>
  </property>
  <property fmtid="{D5CDD505-2E9C-101B-9397-08002B2CF9AE}" pid="4" name="_2015_ms_pID_7253432">
    <vt:lpwstr>pQ==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1571368490</vt:lpwstr>
  </property>
</Properties>
</file>