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80" d="100"/>
          <a:sy n="80" d="100"/>
        </p:scale>
        <p:origin x="2244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130425"/>
            <a:ext cx="7128792" cy="1470025"/>
          </a:xfrm>
        </p:spPr>
        <p:txBody>
          <a:bodyPr>
            <a:normAutofit/>
          </a:bodyPr>
          <a:lstStyle/>
          <a:p>
            <a:r>
              <a:rPr lang="en-US" dirty="0"/>
              <a:t>Way forward on inter-band EN-DC UL power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 fontScale="70000" lnSpcReduction="20000"/>
          </a:bodyPr>
          <a:lstStyle/>
          <a:p>
            <a:r>
              <a:rPr lang="fi-FI" dirty="0">
                <a:solidFill>
                  <a:schemeClr val="tx1"/>
                </a:solidFill>
              </a:rPr>
              <a:t>Nokia, Nokia Shanghai Bell, Samsung, </a:t>
            </a:r>
            <a:r>
              <a:rPr lang="fi-FI" dirty="0" err="1">
                <a:solidFill>
                  <a:schemeClr val="tx1"/>
                </a:solidFill>
              </a:rPr>
              <a:t>Qualcomm</a:t>
            </a:r>
            <a:r>
              <a:rPr lang="fi-FI" dirty="0">
                <a:solidFill>
                  <a:schemeClr val="tx1"/>
                </a:solidFill>
              </a:rPr>
              <a:t>, Intel, ZTE, Ericsson, Sprint, T-Mobile US,  LG </a:t>
            </a:r>
            <a:r>
              <a:rPr lang="fi-FI" dirty="0" err="1">
                <a:solidFill>
                  <a:schemeClr val="tx1"/>
                </a:solidFill>
              </a:rPr>
              <a:t>Electronics</a:t>
            </a:r>
            <a:r>
              <a:rPr lang="fi-FI" dirty="0">
                <a:solidFill>
                  <a:schemeClr val="tx1"/>
                </a:solidFill>
              </a:rPr>
              <a:t>, </a:t>
            </a:r>
            <a:r>
              <a:rPr lang="fi-FI" dirty="0" err="1">
                <a:solidFill>
                  <a:schemeClr val="tx1"/>
                </a:solidFill>
              </a:rPr>
              <a:t>Dish</a:t>
            </a:r>
            <a:r>
              <a:rPr lang="fi-FI" dirty="0">
                <a:solidFill>
                  <a:schemeClr val="tx1"/>
                </a:solidFill>
              </a:rPr>
              <a:t>, SK Telecom, Verizon, AT&amp;T, CATT, China Unicom, </a:t>
            </a:r>
            <a:r>
              <a:rPr lang="fi-FI" dirty="0" err="1">
                <a:solidFill>
                  <a:schemeClr val="tx1"/>
                </a:solidFill>
              </a:rPr>
              <a:t>FirstNet</a:t>
            </a:r>
            <a:r>
              <a:rPr lang="fi-FI" dirty="0">
                <a:solidFill>
                  <a:schemeClr val="tx1"/>
                </a:solidFill>
              </a:rPr>
              <a:t>, CHTTL, Panasonic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24328" y="116632"/>
            <a:ext cx="1467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Aft>
                <a:spcPts val="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RP-182034</a:t>
            </a:r>
            <a:endParaRPr lang="sv-SE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35570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3GPP TSG RAN #81</a:t>
            </a:r>
          </a:p>
          <a:p>
            <a:pPr>
              <a:buNone/>
            </a:pPr>
            <a:r>
              <a:rPr lang="en-US" altLang="zh-CN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Gold Coast, Australia, September 10 - 13, 2018 </a:t>
            </a:r>
            <a:endParaRPr lang="zh-CN" altLang="zh-CN" sz="1800" b="1" dirty="0">
              <a:latin typeface="Arial" panose="020B0604020202020204" pitchFamily="34" charset="0"/>
              <a:ea typeface="Arial Unicode MS" pitchFamily="50" charset="-127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Agenda Item 9.2.1</a:t>
            </a:r>
            <a:endParaRPr lang="ja-JP" altLang="en-US" sz="1800" b="1" dirty="0">
              <a:latin typeface="Arial" panose="020B0604020202020204" pitchFamily="34" charset="0"/>
              <a:ea typeface="Arial Unicode MS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80" y="274638"/>
            <a:ext cx="8748464" cy="634082"/>
          </a:xfrm>
        </p:spPr>
        <p:txBody>
          <a:bodyPr>
            <a:noAutofit/>
          </a:bodyPr>
          <a:lstStyle/>
          <a:p>
            <a:r>
              <a:rPr lang="en-US" sz="2400" dirty="0"/>
              <a:t>Guidance for RAN4 to develop Inter-band EN-DC </a:t>
            </a:r>
            <a:r>
              <a:rPr lang="fi-FI" sz="2400" dirty="0" err="1"/>
              <a:t>Configured</a:t>
            </a:r>
            <a:r>
              <a:rPr lang="fi-FI" sz="2400" dirty="0"/>
              <a:t> Output Power </a:t>
            </a:r>
            <a:r>
              <a:rPr lang="fi-FI" sz="2400" dirty="0" err="1"/>
              <a:t>Requirements</a:t>
            </a:r>
            <a:r>
              <a:rPr lang="fi-FI" sz="2400" dirty="0"/>
              <a:t> in </a:t>
            </a:r>
            <a:r>
              <a:rPr lang="fi-FI" sz="2400" dirty="0" err="1"/>
              <a:t>Section</a:t>
            </a:r>
            <a:r>
              <a:rPr lang="fi-FI" sz="2400" dirty="0"/>
              <a:t> </a:t>
            </a:r>
            <a:r>
              <a:rPr lang="en-GB" sz="2400" dirty="0"/>
              <a:t>6.2B.4.1.3 of 38.101-3</a:t>
            </a:r>
            <a:endParaRPr lang="en-US" sz="24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83358"/>
            <a:ext cx="8748464" cy="5341986"/>
          </a:xfrm>
        </p:spPr>
        <p:txBody>
          <a:bodyPr>
            <a:normAutofit fontScale="70000" lnSpcReduction="20000"/>
          </a:bodyPr>
          <a:lstStyle/>
          <a:p>
            <a:r>
              <a:rPr lang="fi-FI" dirty="0" err="1"/>
              <a:t>Use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 </a:t>
            </a:r>
            <a:r>
              <a:rPr lang="fi-FI" dirty="0" err="1"/>
              <a:t>endorsed</a:t>
            </a:r>
            <a:r>
              <a:rPr lang="fi-FI" dirty="0"/>
              <a:t> CR in R4-1811484 on Inter-</a:t>
            </a:r>
            <a:r>
              <a:rPr lang="fi-FI" dirty="0" err="1"/>
              <a:t>band</a:t>
            </a:r>
            <a:r>
              <a:rPr lang="fi-FI" dirty="0"/>
              <a:t> EN-DC </a:t>
            </a:r>
            <a:r>
              <a:rPr lang="fi-FI" dirty="0" err="1"/>
              <a:t>configured</a:t>
            </a:r>
            <a:r>
              <a:rPr lang="fi-FI" dirty="0"/>
              <a:t> Output </a:t>
            </a:r>
            <a:r>
              <a:rPr lang="fi-FI" dirty="0" err="1"/>
              <a:t>power</a:t>
            </a:r>
            <a:r>
              <a:rPr lang="fi-FI" dirty="0"/>
              <a:t> as a </a:t>
            </a:r>
            <a:r>
              <a:rPr lang="fi-FI" dirty="0" err="1"/>
              <a:t>starting</a:t>
            </a:r>
            <a:r>
              <a:rPr lang="fi-FI" dirty="0"/>
              <a:t> </a:t>
            </a:r>
            <a:r>
              <a:rPr lang="fi-FI" dirty="0" err="1"/>
              <a:t>point</a:t>
            </a:r>
            <a:r>
              <a:rPr lang="fi-FI" dirty="0"/>
              <a:t> and </a:t>
            </a:r>
            <a:r>
              <a:rPr lang="fi-FI" dirty="0" err="1"/>
              <a:t>continue</a:t>
            </a:r>
            <a:r>
              <a:rPr lang="fi-FI" dirty="0"/>
              <a:t> </a:t>
            </a:r>
            <a:r>
              <a:rPr lang="fi-FI" dirty="0" err="1"/>
              <a:t>improving</a:t>
            </a:r>
            <a:r>
              <a:rPr lang="fi-FI" dirty="0"/>
              <a:t> </a:t>
            </a:r>
            <a:r>
              <a:rPr lang="fi-FI" dirty="0" err="1"/>
              <a:t>requirement</a:t>
            </a:r>
            <a:r>
              <a:rPr lang="fi-FI" dirty="0"/>
              <a:t> in TS38.101-3 in </a:t>
            </a:r>
            <a:r>
              <a:rPr lang="fi-FI" dirty="0" err="1"/>
              <a:t>the</a:t>
            </a:r>
            <a:r>
              <a:rPr lang="fi-FI" dirty="0"/>
              <a:t> RAN4 </a:t>
            </a:r>
            <a:r>
              <a:rPr lang="fi-FI" dirty="0" err="1"/>
              <a:t>meetings</a:t>
            </a:r>
            <a:endParaRPr lang="fi-FI" dirty="0"/>
          </a:p>
          <a:p>
            <a:pPr lvl="1"/>
            <a:r>
              <a:rPr lang="fi-FI" dirty="0"/>
              <a:t>to </a:t>
            </a:r>
            <a:r>
              <a:rPr lang="fi-FI" dirty="0" err="1"/>
              <a:t>prevent</a:t>
            </a:r>
            <a:r>
              <a:rPr lang="fi-FI" dirty="0"/>
              <a:t> </a:t>
            </a:r>
            <a:r>
              <a:rPr lang="fi-FI" dirty="0" err="1"/>
              <a:t>unnecessary</a:t>
            </a:r>
            <a:r>
              <a:rPr lang="fi-FI" dirty="0"/>
              <a:t> NR </a:t>
            </a:r>
            <a:r>
              <a:rPr lang="fi-FI" dirty="0" err="1"/>
              <a:t>dropping</a:t>
            </a:r>
            <a:r>
              <a:rPr lang="fi-FI" dirty="0"/>
              <a:t> for </a:t>
            </a:r>
            <a:r>
              <a:rPr lang="fi-FI" dirty="0" err="1"/>
              <a:t>dynamic</a:t>
            </a:r>
            <a:r>
              <a:rPr lang="fi-FI" dirty="0"/>
              <a:t>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sharing</a:t>
            </a:r>
            <a:r>
              <a:rPr lang="fi-FI" dirty="0"/>
              <a:t> EN-DC </a:t>
            </a:r>
            <a:r>
              <a:rPr lang="fi-FI" dirty="0" err="1"/>
              <a:t>UEs</a:t>
            </a:r>
            <a:r>
              <a:rPr lang="fi-FI" dirty="0"/>
              <a:t> </a:t>
            </a:r>
            <a:r>
              <a:rPr lang="fi-FI" dirty="0" err="1"/>
              <a:t>when</a:t>
            </a:r>
            <a:r>
              <a:rPr lang="fi-FI" dirty="0"/>
              <a:t> </a:t>
            </a:r>
            <a:r>
              <a:rPr lang="fi-FI" dirty="0" err="1"/>
              <a:t>there</a:t>
            </a:r>
            <a:r>
              <a:rPr lang="fi-FI" dirty="0"/>
              <a:t> is ’</a:t>
            </a:r>
            <a:r>
              <a:rPr lang="fi-FI" dirty="0" err="1"/>
              <a:t>real</a:t>
            </a:r>
            <a:r>
              <a:rPr lang="fi-FI" dirty="0"/>
              <a:t>’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left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LTE UL</a:t>
            </a:r>
            <a:endParaRPr lang="en-US" dirty="0"/>
          </a:p>
          <a:p>
            <a:r>
              <a:rPr lang="en-US" dirty="0"/>
              <a:t>The following conditions should be used when improving the RAN4 </a:t>
            </a:r>
            <a:r>
              <a:rPr lang="fi-FI" dirty="0"/>
              <a:t>Inter-</a:t>
            </a:r>
            <a:r>
              <a:rPr lang="fi-FI" dirty="0" err="1"/>
              <a:t>band</a:t>
            </a:r>
            <a:r>
              <a:rPr lang="fi-FI" dirty="0"/>
              <a:t> EN-DC </a:t>
            </a:r>
            <a:r>
              <a:rPr lang="fi-FI" dirty="0" err="1"/>
              <a:t>Configured</a:t>
            </a:r>
            <a:r>
              <a:rPr lang="fi-FI" dirty="0"/>
              <a:t> Output Power </a:t>
            </a:r>
            <a:r>
              <a:rPr lang="fi-FI" dirty="0" err="1"/>
              <a:t>requirements</a:t>
            </a:r>
            <a:r>
              <a:rPr lang="fi-FI" dirty="0"/>
              <a:t>:</a:t>
            </a:r>
            <a:endParaRPr lang="en-US" dirty="0"/>
          </a:p>
          <a:p>
            <a:pPr lvl="1"/>
            <a:r>
              <a:rPr lang="en-US" dirty="0"/>
              <a:t>UE is allowed to drop NR only if the power scaling applied to NR means that the difference between scaled and unscaled NR UL power is more than </a:t>
            </a:r>
            <a:r>
              <a:rPr lang="en-US" dirty="0" err="1"/>
              <a:t>XdB</a:t>
            </a:r>
            <a:r>
              <a:rPr lang="en-US" dirty="0"/>
              <a:t>. In other cases the UE does power scaling of NR UL.</a:t>
            </a:r>
          </a:p>
          <a:p>
            <a:pPr lvl="2"/>
            <a:r>
              <a:rPr lang="fi-FI" dirty="0"/>
              <a:t>X dB is RRC </a:t>
            </a:r>
            <a:r>
              <a:rPr lang="fi-FI" dirty="0" err="1"/>
              <a:t>configured</a:t>
            </a:r>
            <a:r>
              <a:rPr lang="fi-FI" dirty="0"/>
              <a:t> </a:t>
            </a:r>
            <a:r>
              <a:rPr lang="fi-FI" dirty="0" err="1"/>
              <a:t>parameter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4 </a:t>
            </a:r>
            <a:r>
              <a:rPr lang="fi-FI" dirty="0" err="1"/>
              <a:t>fixed</a:t>
            </a:r>
            <a:r>
              <a:rPr lang="fi-FI" dirty="0"/>
              <a:t> </a:t>
            </a:r>
            <a:r>
              <a:rPr lang="fi-FI" dirty="0" err="1"/>
              <a:t>values</a:t>
            </a:r>
            <a:r>
              <a:rPr lang="fi-FI" dirty="0"/>
              <a:t> and X is [0, 2, 4 </a:t>
            </a:r>
            <a:r>
              <a:rPr lang="fi-FI" dirty="0" err="1"/>
              <a:t>or</a:t>
            </a:r>
            <a:r>
              <a:rPr lang="fi-FI" dirty="0"/>
              <a:t> 6] dB. </a:t>
            </a:r>
            <a:r>
              <a:rPr lang="fi-FI" dirty="0" err="1"/>
              <a:t>The</a:t>
            </a:r>
            <a:r>
              <a:rPr lang="fi-FI" dirty="0"/>
              <a:t> UE </a:t>
            </a:r>
            <a:r>
              <a:rPr lang="fi-FI" dirty="0" err="1"/>
              <a:t>has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able</a:t>
            </a:r>
            <a:r>
              <a:rPr lang="fi-FI" dirty="0"/>
              <a:t> to </a:t>
            </a:r>
            <a:r>
              <a:rPr lang="fi-FI" dirty="0" err="1"/>
              <a:t>support</a:t>
            </a:r>
            <a:r>
              <a:rPr lang="fi-FI" dirty="0"/>
              <a:t> </a:t>
            </a:r>
            <a:r>
              <a:rPr lang="fi-FI" dirty="0" err="1"/>
              <a:t>all</a:t>
            </a:r>
            <a:r>
              <a:rPr lang="fi-FI" dirty="0"/>
              <a:t> </a:t>
            </a:r>
            <a:r>
              <a:rPr lang="fi-FI" dirty="0" err="1"/>
              <a:t>these</a:t>
            </a:r>
            <a:r>
              <a:rPr lang="fi-FI" dirty="0"/>
              <a:t> 4 </a:t>
            </a:r>
            <a:r>
              <a:rPr lang="fi-FI" dirty="0" err="1"/>
              <a:t>configurable</a:t>
            </a:r>
            <a:r>
              <a:rPr lang="fi-FI" dirty="0"/>
              <a:t> X </a:t>
            </a:r>
            <a:r>
              <a:rPr lang="fi-FI" dirty="0" err="1"/>
              <a:t>values</a:t>
            </a:r>
            <a:r>
              <a:rPr lang="fi-FI" dirty="0"/>
              <a:t>.</a:t>
            </a:r>
          </a:p>
          <a:p>
            <a:pPr lvl="2"/>
            <a:r>
              <a:rPr lang="fi-FI" dirty="0"/>
              <a:t>T</a:t>
            </a:r>
            <a:r>
              <a:rPr lang="en-US" dirty="0"/>
              <a:t>his threshold X dB does not limit the UE performance but only defines the UE minimum performance (i.e. UE can perform better than the minimum performance)</a:t>
            </a:r>
          </a:p>
          <a:p>
            <a:r>
              <a:rPr lang="fi-FI" dirty="0" err="1"/>
              <a:t>Handling</a:t>
            </a:r>
            <a:r>
              <a:rPr lang="fi-FI" dirty="0"/>
              <a:t> of </a:t>
            </a:r>
            <a:r>
              <a:rPr lang="fi-FI" dirty="0" err="1"/>
              <a:t>partial</a:t>
            </a:r>
            <a:r>
              <a:rPr lang="fi-FI" dirty="0"/>
              <a:t> </a:t>
            </a:r>
            <a:r>
              <a:rPr lang="fi-FI" dirty="0" err="1"/>
              <a:t>overlap</a:t>
            </a:r>
            <a:r>
              <a:rPr lang="fi-FI" dirty="0"/>
              <a:t> </a:t>
            </a:r>
            <a:r>
              <a:rPr lang="fi-FI" dirty="0" err="1"/>
              <a:t>needs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addressed</a:t>
            </a:r>
            <a:r>
              <a:rPr lang="fi-FI" dirty="0"/>
              <a:t> (</a:t>
            </a:r>
            <a:r>
              <a:rPr lang="fi-FI" dirty="0" err="1"/>
              <a:t>including</a:t>
            </a:r>
            <a:r>
              <a:rPr lang="fi-FI" dirty="0"/>
              <a:t> </a:t>
            </a:r>
            <a:r>
              <a:rPr lang="fi-FI" dirty="0" err="1"/>
              <a:t>possibility</a:t>
            </a:r>
            <a:r>
              <a:rPr lang="fi-FI" dirty="0"/>
              <a:t> to </a:t>
            </a:r>
            <a:r>
              <a:rPr lang="fi-FI" dirty="0" err="1"/>
              <a:t>leave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up</a:t>
            </a:r>
            <a:r>
              <a:rPr lang="fi-FI" dirty="0"/>
              <a:t> to </a:t>
            </a:r>
            <a:r>
              <a:rPr lang="fi-FI" dirty="0" err="1"/>
              <a:t>the</a:t>
            </a:r>
            <a:r>
              <a:rPr lang="fi-FI" dirty="0"/>
              <a:t> UE </a:t>
            </a:r>
            <a:r>
              <a:rPr lang="fi-FI" dirty="0" err="1"/>
              <a:t>implementation</a:t>
            </a:r>
            <a:r>
              <a:rPr lang="fi-FI" dirty="0"/>
              <a:t>)</a:t>
            </a:r>
          </a:p>
          <a:p>
            <a:r>
              <a:rPr lang="fi-FI" dirty="0" err="1"/>
              <a:t>Handling</a:t>
            </a:r>
            <a:r>
              <a:rPr lang="fi-FI" dirty="0"/>
              <a:t> of </a:t>
            </a:r>
            <a:r>
              <a:rPr lang="fi-FI" dirty="0" err="1"/>
              <a:t>multiple</a:t>
            </a:r>
            <a:r>
              <a:rPr lang="fi-FI" dirty="0"/>
              <a:t> NR UL </a:t>
            </a:r>
            <a:r>
              <a:rPr lang="fi-FI" dirty="0" err="1"/>
              <a:t>carriers</a:t>
            </a:r>
            <a:r>
              <a:rPr lang="fi-FI" dirty="0"/>
              <a:t> </a:t>
            </a:r>
            <a:r>
              <a:rPr lang="fi-FI" dirty="0" err="1"/>
              <a:t>needs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addressed</a:t>
            </a:r>
            <a:r>
              <a:rPr lang="fi-FI" dirty="0"/>
              <a:t> (</a:t>
            </a:r>
            <a:r>
              <a:rPr lang="fi-FI" dirty="0" err="1"/>
              <a:t>including</a:t>
            </a:r>
            <a:r>
              <a:rPr lang="fi-FI" dirty="0"/>
              <a:t> </a:t>
            </a:r>
            <a:r>
              <a:rPr lang="fi-FI" dirty="0" err="1"/>
              <a:t>possibility</a:t>
            </a:r>
            <a:r>
              <a:rPr lang="fi-FI" dirty="0"/>
              <a:t> to </a:t>
            </a:r>
            <a:r>
              <a:rPr lang="fi-FI" dirty="0" err="1"/>
              <a:t>leave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up</a:t>
            </a:r>
            <a:r>
              <a:rPr lang="fi-FI" dirty="0"/>
              <a:t> to </a:t>
            </a:r>
            <a:r>
              <a:rPr lang="fi-FI" dirty="0" err="1"/>
              <a:t>the</a:t>
            </a:r>
            <a:r>
              <a:rPr lang="fi-FI" dirty="0"/>
              <a:t> UE </a:t>
            </a:r>
            <a:r>
              <a:rPr lang="fi-FI" dirty="0" err="1"/>
              <a:t>implementation</a:t>
            </a:r>
            <a:r>
              <a:rPr lang="fi-FI" dirty="0"/>
              <a:t>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23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19290</TotalTime>
  <Words>311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Times New Roman</vt:lpstr>
      <vt:lpstr>Office Theme</vt:lpstr>
      <vt:lpstr>Way forward on inter-band EN-DC UL power control</vt:lpstr>
      <vt:lpstr>Guidance for RAN4 to develop Inter-band EN-DC Configured Output Power Requirements in Section 6.2B.4.1.3 of 38.101-3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Nielsen, Sari (Nokia - FI/Espoo)</cp:lastModifiedBy>
  <cp:revision>1423</cp:revision>
  <dcterms:created xsi:type="dcterms:W3CDTF">2015-04-22T00:12:23Z</dcterms:created>
  <dcterms:modified xsi:type="dcterms:W3CDTF">2018-09-12T23:54:54Z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