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9" autoAdjust="0"/>
    <p:restoredTop sz="94660"/>
  </p:normalViewPr>
  <p:slideViewPr>
    <p:cSldViewPr snapToGrid="0">
      <p:cViewPr varScale="1">
        <p:scale>
          <a:sx n="89" d="100"/>
          <a:sy n="89" d="100"/>
        </p:scale>
        <p:origin x="23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94243E-3AE1-492F-BA12-8CB9A2BB11DF}" type="datetimeFigureOut">
              <a:rPr lang="en-US" smtClean="0"/>
              <a:t>5/23/2018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676DD0-977B-44CF-93F7-075D893CD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0285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676DD0-977B-44CF-93F7-075D893CDF3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6605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8C7D0-A559-43F5-937B-9943A2757630}" type="datetimeFigureOut">
              <a:rPr lang="en-US" smtClean="0"/>
              <a:t>5/23/2018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5547A-62FC-4F8F-85CE-92C8A83FBE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1746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8C7D0-A559-43F5-937B-9943A2757630}" type="datetimeFigureOut">
              <a:rPr lang="en-US" smtClean="0"/>
              <a:t>5/23/2018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5547A-62FC-4F8F-85CE-92C8A83FBE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0966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8C7D0-A559-43F5-937B-9943A2757630}" type="datetimeFigureOut">
              <a:rPr lang="en-US" smtClean="0"/>
              <a:t>5/23/2018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5547A-62FC-4F8F-85CE-92C8A83FBE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682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8C7D0-A559-43F5-937B-9943A2757630}" type="datetimeFigureOut">
              <a:rPr lang="en-US" smtClean="0"/>
              <a:t>5/23/2018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5547A-62FC-4F8F-85CE-92C8A83FBE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4036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8C7D0-A559-43F5-937B-9943A2757630}" type="datetimeFigureOut">
              <a:rPr lang="en-US" smtClean="0"/>
              <a:t>5/23/2018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5547A-62FC-4F8F-85CE-92C8A83FBE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323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8C7D0-A559-43F5-937B-9943A2757630}" type="datetimeFigureOut">
              <a:rPr lang="en-US" smtClean="0"/>
              <a:t>5/23/2018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5547A-62FC-4F8F-85CE-92C8A83FBE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3979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8C7D0-A559-43F5-937B-9943A2757630}" type="datetimeFigureOut">
              <a:rPr lang="en-US" smtClean="0"/>
              <a:t>5/23/2018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5547A-62FC-4F8F-85CE-92C8A83FBE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7408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8C7D0-A559-43F5-937B-9943A2757630}" type="datetimeFigureOut">
              <a:rPr lang="en-US" smtClean="0"/>
              <a:t>5/23/2018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5547A-62FC-4F8F-85CE-92C8A83FBE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838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8C7D0-A559-43F5-937B-9943A2757630}" type="datetimeFigureOut">
              <a:rPr lang="en-US" smtClean="0"/>
              <a:t>5/23/2018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5547A-62FC-4F8F-85CE-92C8A83FBE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3137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8C7D0-A559-43F5-937B-9943A2757630}" type="datetimeFigureOut">
              <a:rPr lang="en-US" smtClean="0"/>
              <a:t>5/23/2018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5547A-62FC-4F8F-85CE-92C8A83FBE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89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8C7D0-A559-43F5-937B-9943A2757630}" type="datetimeFigureOut">
              <a:rPr lang="en-US" smtClean="0"/>
              <a:t>5/23/2018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5547A-62FC-4F8F-85CE-92C8A83FBE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641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F8C7D0-A559-43F5-937B-9943A2757630}" type="datetimeFigureOut">
              <a:rPr lang="en-US" smtClean="0"/>
              <a:t>5/23/2018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35547A-62FC-4F8F-85CE-92C8A83FBE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095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Detail of number of cell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Intel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687465" y="284671"/>
            <a:ext cx="21996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R2-1808808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7471459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3" y="-232913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dirty="0" smtClean="0"/>
              <a:t>Example: event A4 + N = 3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71270041"/>
              </p:ext>
            </p:extLst>
          </p:nvPr>
        </p:nvGraphicFramePr>
        <p:xfrm>
          <a:off x="838200" y="669686"/>
          <a:ext cx="10515603" cy="407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8675"/>
                <a:gridCol w="2096219"/>
                <a:gridCol w="1871932"/>
                <a:gridCol w="1052423"/>
                <a:gridCol w="1078302"/>
                <a:gridCol w="1104181"/>
                <a:gridCol w="2623871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Time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Events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CellTriggeredList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Option</a:t>
                      </a:r>
                      <a:r>
                        <a:rPr lang="en-US" baseline="0" dirty="0" smtClean="0"/>
                        <a:t>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Option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Option 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Option 4 (timer)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Cell A TTT expires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Cell B TTT expires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A, 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Cell A leaves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Cell C TTT expires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B, 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Cell D TTT</a:t>
                      </a:r>
                      <a:r>
                        <a:rPr lang="en-US" baseline="0" dirty="0" smtClean="0"/>
                        <a:t> expires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B,</a:t>
                      </a:r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 C, D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MR (timer</a:t>
                      </a:r>
                      <a:r>
                        <a:rPr lang="en-US" baseline="0" dirty="0" smtClean="0"/>
                        <a:t> starts)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Cell E TTT expires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smtClean="0"/>
                        <a:t>B, C, D, 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Cell F TTT expires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B, C, D, E, 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Cell B, C, D, E</a:t>
                      </a:r>
                      <a:r>
                        <a:rPr lang="en-US" baseline="0" dirty="0" smtClean="0"/>
                        <a:t> leaves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(timer expires)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Cell G TTT expires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F, 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Cell H TTT expires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F, G, H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MR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38200" y="4840337"/>
            <a:ext cx="8594148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Option 1: every N cell TTT expires, UE sends measurement report</a:t>
            </a:r>
          </a:p>
          <a:p>
            <a:r>
              <a:rPr lang="en-US" sz="1600" dirty="0" smtClean="0"/>
              <a:t>Option 2: N cells TTT expires at the same time, the UE sends measurement report</a:t>
            </a:r>
          </a:p>
          <a:p>
            <a:r>
              <a:rPr lang="en-US" sz="1600" dirty="0"/>
              <a:t>	</a:t>
            </a:r>
            <a:r>
              <a:rPr lang="en-US" sz="1600" dirty="0" smtClean="0"/>
              <a:t>- enter condition: number of cells TTT expires &gt;= N</a:t>
            </a:r>
          </a:p>
          <a:p>
            <a:r>
              <a:rPr lang="en-US" sz="1600" dirty="0"/>
              <a:t>	</a:t>
            </a:r>
            <a:r>
              <a:rPr lang="en-US" sz="1600" dirty="0" smtClean="0"/>
              <a:t>- exit condition: number of cells TTT expires &lt; N</a:t>
            </a:r>
          </a:p>
          <a:p>
            <a:r>
              <a:rPr lang="en-US" sz="1600" dirty="0" smtClean="0"/>
              <a:t>Option 3: For every added cell, UE sends measurement report when </a:t>
            </a:r>
            <a:r>
              <a:rPr lang="en-US" sz="1600" dirty="0" err="1" smtClean="0"/>
              <a:t>cellTriggeredList</a:t>
            </a:r>
            <a:r>
              <a:rPr lang="en-US" sz="1600" dirty="0" smtClean="0"/>
              <a:t> &gt; N (current TP)</a:t>
            </a:r>
          </a:p>
          <a:p>
            <a:r>
              <a:rPr lang="en-US" sz="1600" dirty="0" smtClean="0"/>
              <a:t>Option 4: N cells TTT expires at the same time, the UE sends measurement report</a:t>
            </a:r>
          </a:p>
          <a:p>
            <a:r>
              <a:rPr lang="en-US" sz="1600" dirty="0" smtClean="0"/>
              <a:t>	- enter condition: number of cells TTT expires &gt;= N</a:t>
            </a:r>
          </a:p>
          <a:p>
            <a:r>
              <a:rPr lang="en-US" sz="1600" dirty="0" smtClean="0"/>
              <a:t>	- exit condition: after </a:t>
            </a:r>
            <a:r>
              <a:rPr lang="en-US" sz="1600" smtClean="0"/>
              <a:t>timer expires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3938905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Number of cell should not apply to first cell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4561936" cy="4351338"/>
          </a:xfrm>
        </p:spPr>
        <p:txBody>
          <a:bodyPr/>
          <a:lstStyle/>
          <a:p>
            <a:r>
              <a:rPr lang="en-US" dirty="0" smtClean="0"/>
              <a:t>If event A3+N=3 is configured to the UE</a:t>
            </a:r>
          </a:p>
          <a:p>
            <a:pPr lvl="1"/>
            <a:r>
              <a:rPr lang="en-US" dirty="0" smtClean="0"/>
              <a:t>HO performance is proven to be degraded in simulation</a:t>
            </a:r>
          </a:p>
          <a:p>
            <a:r>
              <a:rPr lang="en-US" dirty="0" smtClean="0"/>
              <a:t>If additional event A3 without N is also configured to the UE for HO</a:t>
            </a:r>
          </a:p>
          <a:p>
            <a:pPr lvl="1"/>
            <a:r>
              <a:rPr lang="en-US" dirty="0" smtClean="0"/>
              <a:t>This result A3+N is no use</a:t>
            </a:r>
            <a:endParaRPr lang="en-US" dirty="0"/>
          </a:p>
        </p:txBody>
      </p:sp>
      <p:grpSp>
        <p:nvGrpSpPr>
          <p:cNvPr id="15" name="Group 14"/>
          <p:cNvGrpSpPr/>
          <p:nvPr/>
        </p:nvGrpSpPr>
        <p:grpSpPr>
          <a:xfrm>
            <a:off x="741872" y="5234574"/>
            <a:ext cx="6047117" cy="1568493"/>
            <a:chOff x="5684808" y="1457775"/>
            <a:chExt cx="6047117" cy="1568493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5684808" y="2648309"/>
              <a:ext cx="6047117" cy="862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/>
            <p:nvPr/>
          </p:nvCxnSpPr>
          <p:spPr>
            <a:xfrm flipV="1">
              <a:off x="8195094" y="1457775"/>
              <a:ext cx="0" cy="125954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/>
            <p:nvPr/>
          </p:nvCxnSpPr>
          <p:spPr>
            <a:xfrm flipV="1">
              <a:off x="6363420" y="1457775"/>
              <a:ext cx="0" cy="1259546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6216771" y="2656936"/>
              <a:ext cx="30716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1	2	3	4</a:t>
              </a:r>
              <a:endParaRPr lang="en-US" dirty="0"/>
            </a:p>
          </p:txBody>
        </p:sp>
        <p:cxnSp>
          <p:nvCxnSpPr>
            <p:cNvPr id="12" name="Straight Arrow Connector 11"/>
            <p:cNvCxnSpPr/>
            <p:nvPr/>
          </p:nvCxnSpPr>
          <p:spPr>
            <a:xfrm flipV="1">
              <a:off x="7274945" y="1457775"/>
              <a:ext cx="0" cy="1259546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/>
            <p:nvPr/>
          </p:nvCxnSpPr>
          <p:spPr>
            <a:xfrm flipV="1">
              <a:off x="8281360" y="1457775"/>
              <a:ext cx="0" cy="1259546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 flipV="1">
              <a:off x="9100870" y="1457775"/>
              <a:ext cx="0" cy="1259546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/>
          <p:cNvSpPr txBox="1"/>
          <p:nvPr/>
        </p:nvSpPr>
        <p:spPr>
          <a:xfrm>
            <a:off x="6096000" y="196682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2883" y="1918405"/>
            <a:ext cx="6124328" cy="3658500"/>
          </a:xfrm>
          <a:prstGeom prst="rect">
            <a:avLst/>
          </a:prstGeom>
        </p:spPr>
      </p:pic>
      <p:sp>
        <p:nvSpPr>
          <p:cNvPr id="18" name="Rounded Rectangle 17"/>
          <p:cNvSpPr/>
          <p:nvPr/>
        </p:nvSpPr>
        <p:spPr>
          <a:xfrm>
            <a:off x="5598543" y="1613141"/>
            <a:ext cx="6047117" cy="3045124"/>
          </a:xfrm>
          <a:prstGeom prst="roundRect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5486401" y="5679098"/>
            <a:ext cx="62716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92D050"/>
                </a:solidFill>
              </a:rPr>
              <a:t>Proposal to NOT CHANGE the GREEN area</a:t>
            </a:r>
            <a:endParaRPr lang="en-US" sz="2800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2633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event to support?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is now clear that number of cell is not as simple, each supporting event would require UE implementation </a:t>
            </a:r>
          </a:p>
          <a:p>
            <a:r>
              <a:rPr lang="en-US" dirty="0" smtClean="0"/>
              <a:t>We propose only support the event that is useful</a:t>
            </a:r>
          </a:p>
          <a:p>
            <a:r>
              <a:rPr lang="en-US" dirty="0" smtClean="0"/>
              <a:t>Proposal: number of cell supports only A3 and A4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40021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268</Words>
  <Application>Microsoft Office PowerPoint</Application>
  <PresentationFormat>Widescreen</PresentationFormat>
  <Paragraphs>72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Detail of number of cell</vt:lpstr>
      <vt:lpstr>Example: event A4 + N = 3</vt:lpstr>
      <vt:lpstr>Number of cell should not apply to first cell</vt:lpstr>
      <vt:lpstr>What event to support?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Detail of number of cell</dc:title>
  <dc:creator>Intel</dc:creator>
  <cp:keywords>CTPClassification=CTP_NT</cp:keywords>
  <cp:lastModifiedBy>Intel</cp:lastModifiedBy>
  <cp:revision>14</cp:revision>
  <dcterms:created xsi:type="dcterms:W3CDTF">2018-05-23T07:43:08Z</dcterms:created>
  <dcterms:modified xsi:type="dcterms:W3CDTF">2018-05-23T09:10:47Z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78de637c-8725-451e-ab9a-a8518c0ed759</vt:lpwstr>
  </property>
  <property fmtid="{D5CDD505-2E9C-101B-9397-08002B2CF9AE}" pid="3" name="CTP_TimeStamp">
    <vt:lpwstr>2018-05-23 09:10:37Z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