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2" r:id="rId4"/>
    <p:sldId id="263" r:id="rId5"/>
    <p:sldId id="258" r:id="rId6"/>
    <p:sldId id="257" r:id="rId7"/>
    <p:sldId id="261" r:id="rId8"/>
    <p:sldId id="259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891" autoAdjust="0"/>
  </p:normalViewPr>
  <p:slideViewPr>
    <p:cSldViewPr>
      <p:cViewPr>
        <p:scale>
          <a:sx n="75" d="100"/>
          <a:sy n="75" d="100"/>
        </p:scale>
        <p:origin x="-115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3596E-3CB9-4FBF-8410-BE34A35227D9}" type="datetimeFigureOut">
              <a:rPr lang="zh-CN" altLang="en-US" smtClean="0"/>
              <a:pPr/>
              <a:t>2018/5/23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99EA3-66BD-473C-A8D1-8941DB68E4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3596E-3CB9-4FBF-8410-BE34A35227D9}" type="datetimeFigureOut">
              <a:rPr lang="zh-CN" altLang="en-US" smtClean="0"/>
              <a:pPr/>
              <a:t>2018/5/23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99EA3-66BD-473C-A8D1-8941DB68E4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3596E-3CB9-4FBF-8410-BE34A35227D9}" type="datetimeFigureOut">
              <a:rPr lang="zh-CN" altLang="en-US" smtClean="0"/>
              <a:pPr/>
              <a:t>2018/5/23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99EA3-66BD-473C-A8D1-8941DB68E4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3596E-3CB9-4FBF-8410-BE34A35227D9}" type="datetimeFigureOut">
              <a:rPr lang="zh-CN" altLang="en-US" smtClean="0"/>
              <a:pPr/>
              <a:t>2018/5/23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99EA3-66BD-473C-A8D1-8941DB68E4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3596E-3CB9-4FBF-8410-BE34A35227D9}" type="datetimeFigureOut">
              <a:rPr lang="zh-CN" altLang="en-US" smtClean="0"/>
              <a:pPr/>
              <a:t>2018/5/23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99EA3-66BD-473C-A8D1-8941DB68E4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3596E-3CB9-4FBF-8410-BE34A35227D9}" type="datetimeFigureOut">
              <a:rPr lang="zh-CN" altLang="en-US" smtClean="0"/>
              <a:pPr/>
              <a:t>2018/5/23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99EA3-66BD-473C-A8D1-8941DB68E4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3596E-3CB9-4FBF-8410-BE34A35227D9}" type="datetimeFigureOut">
              <a:rPr lang="zh-CN" altLang="en-US" smtClean="0"/>
              <a:pPr/>
              <a:t>2018/5/23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99EA3-66BD-473C-A8D1-8941DB68E4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3596E-3CB9-4FBF-8410-BE34A35227D9}" type="datetimeFigureOut">
              <a:rPr lang="zh-CN" altLang="en-US" smtClean="0"/>
              <a:pPr/>
              <a:t>2018/5/23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99EA3-66BD-473C-A8D1-8941DB68E4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3596E-3CB9-4FBF-8410-BE34A35227D9}" type="datetimeFigureOut">
              <a:rPr lang="zh-CN" altLang="en-US" smtClean="0"/>
              <a:pPr/>
              <a:t>2018/5/23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99EA3-66BD-473C-A8D1-8941DB68E4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3596E-3CB9-4FBF-8410-BE34A35227D9}" type="datetimeFigureOut">
              <a:rPr lang="zh-CN" altLang="en-US" smtClean="0"/>
              <a:pPr/>
              <a:t>2018/5/23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99EA3-66BD-473C-A8D1-8941DB68E4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3596E-3CB9-4FBF-8410-BE34A35227D9}" type="datetimeFigureOut">
              <a:rPr lang="zh-CN" altLang="en-US" smtClean="0"/>
              <a:pPr/>
              <a:t>2018/5/23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99EA3-66BD-473C-A8D1-8941DB68E4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43596E-3CB9-4FBF-8410-BE34A35227D9}" type="datetimeFigureOut">
              <a:rPr lang="zh-CN" altLang="en-US" smtClean="0"/>
              <a:pPr/>
              <a:t>2018/5/23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599EA3-66BD-473C-A8D1-8941DB68E4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for TD-LTE CP latency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CATT, CMCC, </a:t>
            </a:r>
            <a:r>
              <a:rPr lang="en-GB" altLang="zh-CN" dirty="0" err="1" smtClean="0"/>
              <a:t>MediaTek</a:t>
            </a:r>
            <a:r>
              <a:rPr lang="en-GB" altLang="zh-CN" dirty="0" smtClean="0"/>
              <a:t> Inc.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596336" y="188640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R2-1808806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79512" y="188640"/>
            <a:ext cx="35598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zh-CN" b="1" dirty="0" smtClean="0"/>
              <a:t>3GPP TSG-RAN WG2 Meeting #102 </a:t>
            </a:r>
          </a:p>
          <a:p>
            <a:r>
              <a:rPr lang="en-GB" altLang="zh-CN" b="1" dirty="0" err="1" smtClean="0"/>
              <a:t>Busan</a:t>
            </a:r>
            <a:r>
              <a:rPr lang="en-GB" altLang="zh-CN" b="1" dirty="0" smtClean="0"/>
              <a:t>, Korea, 21st - 25th May 2018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 ground – evaluation for FDD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1187624" y="1340769"/>
          <a:ext cx="6768752" cy="4550952"/>
        </p:xfrm>
        <a:graphic>
          <a:graphicData uri="http://schemas.openxmlformats.org/drawingml/2006/table">
            <a:tbl>
              <a:tblPr/>
              <a:tblGrid>
                <a:gridCol w="1090424"/>
                <a:gridCol w="4797699"/>
                <a:gridCol w="880629"/>
              </a:tblGrid>
              <a:tr h="2941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Component</a:t>
                      </a:r>
                      <a:endParaRPr lang="zh-CN" sz="1000" kern="100" dirty="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Description</a:t>
                      </a:r>
                      <a:endParaRPr lang="zh-CN" sz="1000" kern="100" dirty="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Latency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[ms]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1478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Times New Roman"/>
                        </a:rPr>
                        <a:t>1</a:t>
                      </a:r>
                      <a:endParaRPr lang="zh-CN" sz="1000" kern="100" dirty="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Average delay due to RACH scheduling period (1TTI)</a:t>
                      </a:r>
                      <a:endParaRPr lang="zh-CN" sz="1000" kern="100" dirty="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0.5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1478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Times New Roman"/>
                        </a:rPr>
                        <a:t>2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Transmission of </a:t>
                      </a:r>
                      <a:r>
                        <a:rPr lang="en-US" sz="1000" kern="1200" dirty="0">
                          <a:latin typeface="Calibri"/>
                          <a:ea typeface="等线"/>
                          <a:cs typeface="Arial"/>
                        </a:rPr>
                        <a:t>RACH Preamble</a:t>
                      </a:r>
                      <a:endParaRPr lang="zh-CN" sz="1000" kern="100" dirty="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1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1478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Times New Roman"/>
                        </a:rPr>
                        <a:t>3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Preamble detection and processing in </a:t>
                      </a:r>
                      <a:r>
                        <a:rPr lang="en-US" sz="1000" kern="1200" dirty="0" err="1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eNB</a:t>
                      </a:r>
                      <a:endParaRPr lang="zh-CN" sz="1000" kern="100" dirty="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2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1478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Times New Roman"/>
                        </a:rPr>
                        <a:t>4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Transmission </a:t>
                      </a:r>
                      <a:r>
                        <a:rPr lang="en-US" sz="1000" kern="1200" dirty="0">
                          <a:latin typeface="Calibri"/>
                          <a:ea typeface="等线"/>
                          <a:cs typeface="Arial"/>
                        </a:rPr>
                        <a:t>of RA response</a:t>
                      </a:r>
                      <a:endParaRPr lang="zh-CN" sz="1000" kern="100" dirty="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1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3416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Times New Roman"/>
                        </a:rPr>
                        <a:t>5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UE Processing Delay (decoding of scheduling grant, timing alignment and C-RNTI assignment + L1 encoding of RRC Connection Resume Request)</a:t>
                      </a:r>
                      <a:endParaRPr lang="zh-CN" sz="1000" kern="100" dirty="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FF0000"/>
                          </a:solidFill>
                          <a:latin typeface="Calibri"/>
                          <a:ea typeface="等线"/>
                          <a:cs typeface="Arial"/>
                        </a:rPr>
                        <a:t>4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1478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Times New Roman"/>
                        </a:rPr>
                        <a:t>6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Transmissio</a:t>
                      </a:r>
                      <a:r>
                        <a:rPr lang="en-US" sz="1000" kern="1200" dirty="0">
                          <a:latin typeface="Calibri"/>
                          <a:ea typeface="等线"/>
                          <a:cs typeface="Arial"/>
                        </a:rPr>
                        <a:t>n of RRC Connection Resume Request</a:t>
                      </a:r>
                      <a:endParaRPr lang="zh-CN" sz="1000" kern="100" dirty="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1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1478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Times New Roman"/>
                        </a:rPr>
                        <a:t>7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Processing delay in </a:t>
                      </a:r>
                      <a:r>
                        <a:rPr lang="en-US" sz="1000" kern="1200" dirty="0" err="1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eNB</a:t>
                      </a: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 (L2 and RRC)</a:t>
                      </a:r>
                      <a:endParaRPr lang="zh-CN" sz="1000" kern="100" dirty="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FF0000"/>
                          </a:solidFill>
                          <a:latin typeface="Calibri"/>
                          <a:ea typeface="等线"/>
                          <a:cs typeface="Arial"/>
                        </a:rPr>
                        <a:t>3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1478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Times New Roman"/>
                        </a:rPr>
                        <a:t>8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Transmission </a:t>
                      </a:r>
                      <a:r>
                        <a:rPr lang="en-US" sz="1000" kern="1200" dirty="0">
                          <a:latin typeface="Calibri"/>
                          <a:ea typeface="等线"/>
                          <a:cs typeface="Arial"/>
                        </a:rPr>
                        <a:t>of RRC Connection Resume</a:t>
                      </a:r>
                      <a:endParaRPr lang="zh-CN" sz="1000" kern="100" dirty="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1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3416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Times New Roman"/>
                        </a:rPr>
                        <a:t>9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9.1 Processing delay in the UE (L2 and RRC), i.e., from reception of RRC Connection Resume to the reception of UL grant</a:t>
                      </a:r>
                      <a:endParaRPr lang="zh-CN" sz="1000" kern="100" dirty="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FF0000"/>
                          </a:solidFill>
                          <a:latin typeface="Calibri"/>
                          <a:ea typeface="等线"/>
                          <a:cs typeface="Arial"/>
                        </a:rPr>
                        <a:t>6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147882">
                <a:tc>
                  <a:txBody>
                    <a:bodyPr/>
                    <a:lstStyle/>
                    <a:p>
                      <a:endParaRPr lang="zh-CN" sz="1000" kern="100" dirty="0">
                        <a:latin typeface="Calibri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9.2 transmission of UL grant by </a:t>
                      </a:r>
                      <a:r>
                        <a:rPr lang="en-US" sz="1000" kern="1200" dirty="0" err="1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eNB</a:t>
                      </a:r>
                      <a:endParaRPr lang="zh-CN" sz="1000" kern="100" dirty="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FF0000"/>
                          </a:solidFill>
                          <a:latin typeface="Calibri"/>
                          <a:ea typeface="等线"/>
                          <a:cs typeface="Arial"/>
                        </a:rPr>
                        <a:t>1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229775">
                <a:tc>
                  <a:txBody>
                    <a:bodyPr/>
                    <a:lstStyle/>
                    <a:p>
                      <a:endParaRPr lang="zh-CN" sz="1000" kern="100">
                        <a:latin typeface="Calibri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9.3 processing delay in the UE (processing of UL grant and preparing for UL </a:t>
                      </a:r>
                      <a:r>
                        <a:rPr lang="en-US" sz="1000" kern="1200" dirty="0" err="1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tx</a:t>
                      </a: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)</a:t>
                      </a:r>
                      <a:endParaRPr lang="zh-CN" sz="1000" kern="100" dirty="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FF0000"/>
                          </a:solidFill>
                          <a:latin typeface="Calibri"/>
                          <a:ea typeface="等线"/>
                          <a:cs typeface="Arial"/>
                        </a:rPr>
                        <a:t>3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2297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Times New Roman"/>
                        </a:rPr>
                        <a:t>10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Transmission of </a:t>
                      </a:r>
                      <a:r>
                        <a:rPr lang="en-US" sz="1000" kern="1200" dirty="0">
                          <a:latin typeface="Calibri"/>
                          <a:ea typeface="等线"/>
                          <a:cs typeface="Arial"/>
                        </a:rPr>
                        <a:t>RRC Connection Resume Complete and UP data</a:t>
                      </a:r>
                      <a:r>
                        <a:rPr lang="en-US" sz="1000" kern="1200" dirty="0">
                          <a:solidFill>
                            <a:srgbClr val="FF0000"/>
                          </a:solidFill>
                          <a:latin typeface="Calibri"/>
                          <a:ea typeface="等线"/>
                          <a:cs typeface="Arial"/>
                        </a:rPr>
                        <a:t> </a:t>
                      </a:r>
                      <a:endParaRPr lang="zh-CN" sz="1000" kern="100" dirty="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FF0000"/>
                          </a:solidFill>
                          <a:latin typeface="Calibri"/>
                          <a:ea typeface="等线"/>
                          <a:cs typeface="Arial"/>
                        </a:rPr>
                        <a:t>0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4534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 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Total delay [ms]</a:t>
                      </a:r>
                      <a:endParaRPr lang="zh-CN" sz="1000" kern="100" dirty="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Times New Roman"/>
                        </a:rPr>
                        <a:t>Not more than 23.5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147882">
                <a:tc>
                  <a:txBody>
                    <a:bodyPr/>
                    <a:lstStyle/>
                    <a:p>
                      <a:endParaRPr lang="zh-CN" sz="1000" kern="100">
                        <a:latin typeface="Calibri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zh-CN" sz="1000" kern="100" dirty="0">
                        <a:latin typeface="Calibri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478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Notes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zh-CN" sz="1000" kern="100" dirty="0">
                        <a:latin typeface="Calibri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97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1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Calibri"/>
                          <a:ea typeface="等线"/>
                          <a:cs typeface="Times New Roman"/>
                        </a:rPr>
                        <a:t>In step 5, the latency of 4ms has been agreed by RAN1, see LS in R2-1806411</a:t>
                      </a:r>
                      <a:endParaRPr lang="zh-CN" sz="1000" kern="100" dirty="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97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2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In step7, the processing delay in </a:t>
                      </a:r>
                      <a:r>
                        <a:rPr lang="en-US" sz="1000" kern="1200" dirty="0" err="1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eNB</a:t>
                      </a: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 (L2 and RRC) has been reduced to 3ms.</a:t>
                      </a:r>
                      <a:endParaRPr lang="zh-CN" sz="1000" kern="100" dirty="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16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3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In step 9.1, RRC connection resume message only include MAC and PHY configuration.  No DRX, SPS, CA, or MIMO re-configuration will be triggered by this message. </a:t>
                      </a:r>
                      <a:endParaRPr lang="zh-CN" sz="1000" kern="100" dirty="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941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4</a:t>
                      </a:r>
                      <a:endParaRPr lang="zh-CN" sz="1000" kern="10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Arial"/>
                        </a:rPr>
                        <a:t>In step 10, the latency associated to the Transmission of RRC Connection Resume Complete and UP data is assumed to be 0ms</a:t>
                      </a:r>
                      <a:endParaRPr lang="zh-CN" sz="1000" kern="100" dirty="0">
                        <a:latin typeface="Calibri"/>
                        <a:ea typeface="等线"/>
                        <a:cs typeface="Times New Roman"/>
                      </a:endParaRPr>
                    </a:p>
                  </a:txBody>
                  <a:tcPr marL="12006" marR="12006" marT="1667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3608" y="6165304"/>
            <a:ext cx="7108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Note: for FDD, C9 would be further reduced and C1 is proposed to be 0ms.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Average latency for TDD UL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683568" y="1052730"/>
          <a:ext cx="7920879" cy="4824540"/>
        </p:xfrm>
        <a:graphic>
          <a:graphicData uri="http://schemas.openxmlformats.org/drawingml/2006/table">
            <a:tbl>
              <a:tblPr/>
              <a:tblGrid>
                <a:gridCol w="1675799"/>
                <a:gridCol w="891364"/>
                <a:gridCol w="892286"/>
                <a:gridCol w="892286"/>
                <a:gridCol w="892286"/>
                <a:gridCol w="892286"/>
                <a:gridCol w="892286"/>
                <a:gridCol w="892286"/>
              </a:tblGrid>
              <a:tr h="60727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Component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Average TD-LTE CP Latency for UL Data Transmission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[ms]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64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200">
                          <a:latin typeface="Calibri"/>
                          <a:ea typeface="宋体"/>
                          <a:cs typeface="Arial"/>
                        </a:rPr>
                        <a:t>Config 0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200">
                          <a:latin typeface="Calibri"/>
                          <a:ea typeface="宋体"/>
                          <a:cs typeface="Arial"/>
                        </a:rPr>
                        <a:t>Config 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200">
                          <a:latin typeface="Calibri"/>
                          <a:ea typeface="宋体"/>
                          <a:cs typeface="Arial"/>
                        </a:rPr>
                        <a:t>Config 2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200">
                          <a:latin typeface="Calibri"/>
                          <a:ea typeface="宋体"/>
                          <a:cs typeface="Arial"/>
                        </a:rPr>
                        <a:t>Config 3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200">
                          <a:latin typeface="Calibri"/>
                          <a:ea typeface="宋体"/>
                          <a:cs typeface="Arial"/>
                        </a:rPr>
                        <a:t>Config 4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200">
                          <a:latin typeface="Calibri"/>
                          <a:ea typeface="宋体"/>
                          <a:cs typeface="Arial"/>
                        </a:rPr>
                        <a:t>Config 5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200">
                          <a:latin typeface="Calibri"/>
                          <a:ea typeface="宋体"/>
                          <a:cs typeface="Arial"/>
                        </a:rPr>
                        <a:t>Config 6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3464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3464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3464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3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3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2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2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2.7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2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2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2.5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3464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4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3464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5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4.8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5.4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5.8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4.8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5.7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5.9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4.5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3464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6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3464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7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3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3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3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3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3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3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3.3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3464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8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3464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9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7/6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7/6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10/6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7/6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7/6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15/6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7/6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3464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10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4065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Total delay [ms]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21.8/20.8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21.4/20.4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24.8/20.8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21.5/20.5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21.7/20.7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29.9/20.9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latin typeface="Calibri"/>
                          <a:ea typeface="宋体"/>
                          <a:cs typeface="Arial"/>
                        </a:rPr>
                        <a:t>21.3/20.3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Average latency for TDD DL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971602" y="1268757"/>
          <a:ext cx="7344815" cy="3960446"/>
        </p:xfrm>
        <a:graphic>
          <a:graphicData uri="http://schemas.openxmlformats.org/drawingml/2006/table">
            <a:tbl>
              <a:tblPr/>
              <a:tblGrid>
                <a:gridCol w="1553925"/>
                <a:gridCol w="826538"/>
                <a:gridCol w="827392"/>
                <a:gridCol w="827392"/>
                <a:gridCol w="827392"/>
                <a:gridCol w="827392"/>
                <a:gridCol w="827392"/>
                <a:gridCol w="827392"/>
              </a:tblGrid>
              <a:tr h="480544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Component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Average TD-LTE CP Latency for DL Data Transmission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[ms]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7413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200" dirty="0" err="1">
                          <a:latin typeface="Calibri"/>
                          <a:ea typeface="宋体"/>
                          <a:cs typeface="Arial"/>
                        </a:rPr>
                        <a:t>Config</a:t>
                      </a:r>
                      <a:r>
                        <a:rPr lang="en-US" sz="1400" b="1" kern="1200" dirty="0">
                          <a:latin typeface="Calibri"/>
                          <a:ea typeface="宋体"/>
                          <a:cs typeface="Arial"/>
                        </a:rPr>
                        <a:t> 0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200" dirty="0" err="1">
                          <a:latin typeface="Calibri"/>
                          <a:ea typeface="宋体"/>
                          <a:cs typeface="Arial"/>
                        </a:rPr>
                        <a:t>Config</a:t>
                      </a:r>
                      <a:r>
                        <a:rPr lang="en-US" sz="1400" b="1" kern="1200" dirty="0">
                          <a:latin typeface="Calibri"/>
                          <a:ea typeface="宋体"/>
                          <a:cs typeface="Arial"/>
                        </a:rPr>
                        <a:t> 1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200">
                          <a:latin typeface="Calibri"/>
                          <a:ea typeface="宋体"/>
                          <a:cs typeface="Arial"/>
                        </a:rPr>
                        <a:t>Config 2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200">
                          <a:latin typeface="Calibri"/>
                          <a:ea typeface="宋体"/>
                          <a:cs typeface="Arial"/>
                        </a:rPr>
                        <a:t>Config 3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200">
                          <a:latin typeface="Calibri"/>
                          <a:ea typeface="宋体"/>
                          <a:cs typeface="Arial"/>
                        </a:rPr>
                        <a:t>Config 4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200">
                          <a:latin typeface="Calibri"/>
                          <a:ea typeface="宋体"/>
                          <a:cs typeface="Arial"/>
                        </a:rPr>
                        <a:t>Config 5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200">
                          <a:latin typeface="Calibri"/>
                          <a:ea typeface="宋体"/>
                          <a:cs typeface="Arial"/>
                        </a:rPr>
                        <a:t>Config 6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2741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2741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2741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3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3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2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2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latin typeface="Calibri"/>
                          <a:ea typeface="宋体"/>
                          <a:cs typeface="Arial"/>
                        </a:rPr>
                        <a:t>2.7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2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2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2.5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2741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4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2741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5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4.8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5.4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5.8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4.8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latin typeface="Calibri"/>
                          <a:ea typeface="宋体"/>
                          <a:cs typeface="Arial"/>
                        </a:rPr>
                        <a:t>5.7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5.9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4.5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2741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6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2741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7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3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3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3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3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3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latin typeface="Calibri"/>
                          <a:ea typeface="宋体"/>
                          <a:cs typeface="Arial"/>
                        </a:rPr>
                        <a:t>3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3.3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2741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8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2741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9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4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3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2/3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0/1/2/3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0/1/2/3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latin typeface="Calibri"/>
                          <a:ea typeface="宋体"/>
                          <a:cs typeface="Arial"/>
                        </a:rPr>
                        <a:t>0/1/2/3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0/3.8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2741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10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4644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Total delay [ms]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18.8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17.4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16.8/17.8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14.5/15.5/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16.5/17.5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14.7/15.7/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16.7/17.7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14.9/15.9/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latin typeface="Calibri"/>
                          <a:ea typeface="宋体"/>
                          <a:cs typeface="Arial"/>
                        </a:rPr>
                        <a:t>16.9/17.9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latin typeface="Calibri"/>
                          <a:ea typeface="宋体"/>
                          <a:cs typeface="Arial"/>
                        </a:rPr>
                        <a:t>14.3/18.1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55576" y="5589240"/>
            <a:ext cx="76328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Note: for DL transmission, multiple </a:t>
            </a:r>
            <a:r>
              <a:rPr lang="en-US" altLang="zh-CN" dirty="0" err="1" smtClean="0"/>
              <a:t>subframes</a:t>
            </a:r>
            <a:r>
              <a:rPr lang="en-US" altLang="zh-CN" dirty="0" smtClean="0"/>
              <a:t> could be used during step 9, it depends on when the network can transmit DL data after </a:t>
            </a:r>
            <a:r>
              <a:rPr lang="en-US" altLang="zh-CN" dirty="0" err="1" smtClean="0"/>
              <a:t>Msg</a:t>
            </a:r>
            <a:r>
              <a:rPr lang="en-US" altLang="zh-CN" dirty="0" smtClean="0"/>
              <a:t> 4 transmission. In this table, it assumes the DL data can be transmitted after 0/1/2/3 </a:t>
            </a:r>
            <a:r>
              <a:rPr lang="en-US" altLang="zh-CN" dirty="0" err="1" smtClean="0"/>
              <a:t>subframes</a:t>
            </a:r>
            <a:r>
              <a:rPr lang="en-US" altLang="zh-CN" dirty="0" smtClean="0"/>
              <a:t>.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 smtClean="0"/>
              <a:t>Way forward for TD-LTE for ITU submission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 smtClean="0"/>
              <a:t>For DL data transmission, all TDD UL/DL configurations can achieve the IMT-2020 requirements.</a:t>
            </a:r>
          </a:p>
          <a:p>
            <a:r>
              <a:rPr lang="en-US" altLang="zh-CN" sz="2400" dirty="0" smtClean="0"/>
              <a:t>For UL data transmission, the best average latency is 20.3ms (if C9 is 6ms) / 21.3ms (if C9 is 7ms) of TDD UL/DL configuration 6 which is almost 20ms. And it is ok for TDD to provide some best cases of some UL/DL configuration to achieve the IMT-2020 latency requirement for UL data transmission.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</a:t>
            </a:r>
            <a:r>
              <a:rPr lang="en-US" altLang="zh-CN" dirty="0" smtClean="0"/>
              <a:t>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 smtClean="0"/>
              <a:t>C1 is removed from the evaluation table (or kept as 0ms).</a:t>
            </a:r>
          </a:p>
          <a:p>
            <a:r>
              <a:rPr lang="en-US" altLang="zh-CN" sz="2400" dirty="0" smtClean="0"/>
              <a:t>C5 is kept as 4ms.</a:t>
            </a:r>
          </a:p>
          <a:p>
            <a:r>
              <a:rPr lang="en-US" altLang="zh-CN" sz="2400" dirty="0" smtClean="0"/>
              <a:t>C7 is kept as 3ms.</a:t>
            </a:r>
          </a:p>
          <a:p>
            <a:r>
              <a:rPr lang="en-US" altLang="zh-CN" sz="2400" dirty="0" smtClean="0"/>
              <a:t>C9 is reduced to [6/7]ms (would be the same value as FDD) which UL grant should be transmitted earlier, e.g. together with </a:t>
            </a:r>
            <a:r>
              <a:rPr lang="en-US" altLang="zh-CN" sz="2400" dirty="0" err="1" smtClean="0"/>
              <a:t>Msg</a:t>
            </a:r>
            <a:r>
              <a:rPr lang="en-US" altLang="zh-CN" sz="2400" dirty="0" smtClean="0"/>
              <a:t> 4, or two </a:t>
            </a:r>
            <a:r>
              <a:rPr lang="en-US" altLang="zh-CN" sz="2400" dirty="0" err="1" smtClean="0"/>
              <a:t>subframes</a:t>
            </a:r>
            <a:r>
              <a:rPr lang="en-US" altLang="zh-CN" sz="2400" dirty="0" smtClean="0"/>
              <a:t> later than </a:t>
            </a:r>
            <a:r>
              <a:rPr lang="en-US" altLang="zh-CN" sz="2400" dirty="0" err="1" smtClean="0"/>
              <a:t>Msg</a:t>
            </a:r>
            <a:r>
              <a:rPr lang="en-US" altLang="zh-CN" sz="2400" dirty="0" smtClean="0"/>
              <a:t> 4 transmission.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850106"/>
          </a:xfrm>
        </p:spPr>
        <p:txBody>
          <a:bodyPr>
            <a:normAutofit/>
          </a:bodyPr>
          <a:lstStyle/>
          <a:p>
            <a:r>
              <a:rPr lang="en-US" altLang="zh-CN" sz="3200" dirty="0" smtClean="0"/>
              <a:t>CP Latency of TD-LTE (in case of C9 is 7ms)</a:t>
            </a:r>
            <a:endParaRPr lang="zh-CN" altLang="en-US" sz="3200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755575" y="980728"/>
          <a:ext cx="7560840" cy="5334314"/>
        </p:xfrm>
        <a:graphic>
          <a:graphicData uri="http://schemas.openxmlformats.org/drawingml/2006/table">
            <a:tbl>
              <a:tblPr/>
              <a:tblGrid>
                <a:gridCol w="1443036"/>
                <a:gridCol w="4674768"/>
                <a:gridCol w="1443036"/>
              </a:tblGrid>
              <a:tr h="53184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Component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Description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TD-LTE CP Latency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[ms]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60782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 0 SF 2,7</a:t>
                      </a:r>
                      <a:endParaRPr lang="zh-CN" altLang="zh-CN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altLang="zh-CN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 1 SF 2,7</a:t>
                      </a:r>
                      <a:endParaRPr lang="zh-CN" altLang="zh-CN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altLang="zh-CN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 3 SF 1, 2</a:t>
                      </a:r>
                    </a:p>
                    <a:p>
                      <a:pPr algn="ctr"/>
                      <a:r>
                        <a:rPr lang="en-US" altLang="zh-CN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 4 SF 2</a:t>
                      </a:r>
                      <a:endParaRPr lang="zh-CN" altLang="zh-CN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altLang="zh-CN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 6 SF 2,7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1467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Average delay due to RACH scheduling period (1TTI)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1467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Transmission of </a:t>
                      </a:r>
                      <a:r>
                        <a:rPr lang="en-US" sz="1000" kern="1200" dirty="0">
                          <a:latin typeface="Calibri"/>
                          <a:ea typeface="宋体"/>
                          <a:cs typeface="Arial"/>
                        </a:rPr>
                        <a:t>RACH Preamble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1467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3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Preamble detection and processing in </a:t>
                      </a:r>
                      <a:r>
                        <a:rPr lang="en-US" sz="1000" kern="1200" dirty="0" err="1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eNB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2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1467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4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Transmission </a:t>
                      </a:r>
                      <a:r>
                        <a:rPr lang="en-US" sz="1000" kern="1200" dirty="0">
                          <a:latin typeface="Calibri"/>
                          <a:ea typeface="宋体"/>
                          <a:cs typeface="Arial"/>
                        </a:rPr>
                        <a:t>of RA response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3971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5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UE Processing Delay (decoding of scheduling grant, timing alignment and C-RNTI assignment + L1 encoding of RRC Connection Resume Request)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Arial"/>
                        </a:rPr>
                        <a:t>4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1467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6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Transmissio</a:t>
                      </a:r>
                      <a:r>
                        <a:rPr lang="en-US" sz="1000" kern="1200" dirty="0">
                          <a:latin typeface="Calibri"/>
                          <a:ea typeface="宋体"/>
                          <a:cs typeface="Arial"/>
                        </a:rPr>
                        <a:t>n of RRC Connection Resume Request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1467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7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Processing delay in </a:t>
                      </a:r>
                      <a:r>
                        <a:rPr lang="en-US" sz="1000" kern="1200" dirty="0" err="1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eNB</a:t>
                      </a: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 (L2 and RRC)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Arial"/>
                        </a:rPr>
                        <a:t>3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1467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8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Transmission </a:t>
                      </a:r>
                      <a:r>
                        <a:rPr lang="en-US" sz="1000" kern="1200" dirty="0">
                          <a:latin typeface="Calibri"/>
                          <a:ea typeface="宋体"/>
                          <a:cs typeface="Arial"/>
                        </a:rPr>
                        <a:t>of RRC Connection Resume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3971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9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9.1 Processing delay in the UE (L2 and RRC), i.e., from reception of RRC Connection Resume to the reception of UL grant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Arial"/>
                        </a:rPr>
                        <a:t>7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146707">
                <a:tc>
                  <a:txBody>
                    <a:bodyPr/>
                    <a:lstStyle/>
                    <a:p>
                      <a:endParaRPr lang="zh-CN" sz="1000" kern="100">
                        <a:latin typeface="Calibri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9.2 transmission of UL grant by </a:t>
                      </a:r>
                      <a:r>
                        <a:rPr lang="en-US" sz="1000" kern="1200" dirty="0" err="1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eNB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67426">
                <a:tc>
                  <a:txBody>
                    <a:bodyPr/>
                    <a:lstStyle/>
                    <a:p>
                      <a:endParaRPr lang="zh-CN" sz="1000" kern="100">
                        <a:latin typeface="Calibri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9.3 processing delay in the UE (processing of UL grant and preparing for UL </a:t>
                      </a:r>
                      <a:r>
                        <a:rPr lang="en-US" sz="1000" kern="1200" dirty="0" err="1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tx</a:t>
                      </a: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)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674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10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Transmission of </a:t>
                      </a:r>
                      <a:r>
                        <a:rPr lang="en-US" sz="1000" kern="1200">
                          <a:latin typeface="Calibri"/>
                          <a:ea typeface="宋体"/>
                          <a:cs typeface="Arial"/>
                        </a:rPr>
                        <a:t>RRC Connection Resume Complete and UP data</a:t>
                      </a:r>
                      <a:r>
                        <a:rPr lang="en-US" sz="1000" kern="120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Arial"/>
                        </a:rPr>
                        <a:t> 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1467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 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Total delay [ms]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20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146707">
                <a:tc>
                  <a:txBody>
                    <a:bodyPr/>
                    <a:lstStyle/>
                    <a:p>
                      <a:endParaRPr lang="zh-CN" sz="1000" kern="100">
                        <a:latin typeface="Calibri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zh-CN" sz="1000" kern="100" dirty="0">
                        <a:latin typeface="Calibri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467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Notes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zh-CN" sz="1000" kern="100" dirty="0">
                        <a:latin typeface="Calibri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467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Calibri"/>
                          <a:ea typeface="宋体"/>
                          <a:cs typeface="Times New Roman"/>
                        </a:rPr>
                        <a:t>In step 5, the latency of 4ms has been agreed by RAN1, see LS in R2-1806411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467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2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In step7, the processing delay in </a:t>
                      </a:r>
                      <a:r>
                        <a:rPr lang="en-US" sz="1000" kern="1200" dirty="0" err="1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eNB</a:t>
                      </a: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 (L2 and RRC) has been reduced to 3ms.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971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3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In step 9.1, RRC connection resume message only include MAC and PHY configuration.  No DRX, SPS, CA, or MIMO re-configuration will be triggered by this message. 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674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4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In step 10, the latency associated to the Transmission of RRC Connection Resume Complete and UP data is assumed to be 0ms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3539" marR="13539" marT="188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en-US" altLang="zh-CN" sz="3200" dirty="0" smtClean="0"/>
              <a:t>CP Latency of TD-LTE (in case of C9 is 6ms)</a:t>
            </a:r>
            <a:endParaRPr lang="zh-CN" altLang="en-US" sz="3200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</p:nvPr>
        </p:nvGraphicFramePr>
        <p:xfrm>
          <a:off x="755575" y="692696"/>
          <a:ext cx="7632849" cy="6111642"/>
        </p:xfrm>
        <a:graphic>
          <a:graphicData uri="http://schemas.openxmlformats.org/drawingml/2006/table">
            <a:tbl>
              <a:tblPr/>
              <a:tblGrid>
                <a:gridCol w="1163825"/>
                <a:gridCol w="3348422"/>
                <a:gridCol w="1163825"/>
                <a:gridCol w="992516"/>
                <a:gridCol w="964261"/>
              </a:tblGrid>
              <a:tr h="32432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Component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Description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b="1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TD-LTE CP Latency</a:t>
                      </a:r>
                      <a:endParaRPr lang="zh-CN" sz="900" kern="10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b="1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[ms]</a:t>
                      </a:r>
                      <a:endParaRPr lang="zh-CN" sz="9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5943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Con 0 SF 1,6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Con 1 SF </a:t>
                      </a:r>
                      <a:r>
                        <a:rPr lang="en-US" sz="1000" b="1" kern="1200" dirty="0" smtClea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1,6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000" b="1" kern="1200" dirty="0" smtClea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Con 2 SF 1,6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Con 3 SF </a:t>
                      </a:r>
                      <a:r>
                        <a:rPr lang="en-US" sz="1000" b="1" kern="1200" dirty="0" smtClea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000" b="1" kern="1200" dirty="0" smtClea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Con</a:t>
                      </a:r>
                      <a:r>
                        <a:rPr lang="en-US" altLang="zh-CN" sz="1000" b="1" kern="1200" baseline="0" dirty="0" smtClea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 4 SF 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000" b="1" kern="1200" baseline="0" dirty="0" smtClea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Con 5 SF 1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Con 6 SF 1,6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Con 0 SF 2,7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Con </a:t>
                      </a:r>
                      <a:r>
                        <a:rPr lang="en-US" sz="1000" b="1" kern="1200" dirty="0" smtClea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1 </a:t>
                      </a:r>
                      <a:r>
                        <a:rPr lang="en-US" sz="1000" b="1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SF 2,7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Con 3 SF </a:t>
                      </a:r>
                      <a:r>
                        <a:rPr lang="en-US" sz="1000" b="1" kern="1200" dirty="0" smtClea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2,3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000" b="1" kern="1200" dirty="0" smtClea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Con 4 SF 2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Con 6 SF 2,7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Con 6 SF 4,5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2490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Average delay due to RACH scheduling period (1TTI)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1729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Transmission of </a:t>
                      </a:r>
                      <a:r>
                        <a:rPr lang="en-US" sz="1000" kern="1200" dirty="0">
                          <a:latin typeface="Calibri"/>
                          <a:ea typeface="宋体"/>
                          <a:cs typeface="Arial"/>
                        </a:rPr>
                        <a:t>RACH Preamble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1729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3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Preamble detection and processing in </a:t>
                      </a:r>
                      <a:r>
                        <a:rPr lang="en-US" sz="1000" kern="1200" dirty="0" err="1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eNB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2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2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2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1729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4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Transmission </a:t>
                      </a:r>
                      <a:r>
                        <a:rPr lang="en-US" sz="1000" kern="1200" dirty="0">
                          <a:latin typeface="Calibri"/>
                          <a:ea typeface="宋体"/>
                          <a:cs typeface="Arial"/>
                        </a:rPr>
                        <a:t>of RA response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4897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5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UE Processing Delay (decoding of scheduling grant, timing alignment and C-RNTI assignment + L1 encoding of RRC Connection Resume Request)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Arial"/>
                        </a:rPr>
                        <a:t>5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Arial"/>
                        </a:rPr>
                        <a:t>4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Arial"/>
                        </a:rPr>
                        <a:t>4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2490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6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Transmissio</a:t>
                      </a:r>
                      <a:r>
                        <a:rPr lang="en-US" sz="1000" kern="1200">
                          <a:latin typeface="Calibri"/>
                          <a:ea typeface="宋体"/>
                          <a:cs typeface="Arial"/>
                        </a:rPr>
                        <a:t>n of RRC Connection Resume Request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1729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7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Processing delay in eNB (L2 and RRC)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Arial"/>
                        </a:rPr>
                        <a:t>3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Arial"/>
                        </a:rPr>
                        <a:t>3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Arial"/>
                        </a:rPr>
                        <a:t>4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1729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8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Transmission </a:t>
                      </a:r>
                      <a:r>
                        <a:rPr lang="en-US" sz="1000" kern="1200">
                          <a:latin typeface="Calibri"/>
                          <a:ea typeface="宋体"/>
                          <a:cs typeface="Arial"/>
                        </a:rPr>
                        <a:t>of RRC Connection Resume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3694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9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9.1 Processing delay in the UE (L2 and RRC), i.e., from reception of RRC Connection Resume to the reception of UL grant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Arial"/>
                        </a:rPr>
                        <a:t>6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Arial"/>
                        </a:rPr>
                        <a:t>6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Arial"/>
                        </a:rPr>
                        <a:t>6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DF3E7"/>
                    </a:solidFill>
                  </a:tcPr>
                </a:tc>
              </a:tr>
              <a:tr h="193213">
                <a:tc>
                  <a:txBody>
                    <a:bodyPr/>
                    <a:lstStyle/>
                    <a:p>
                      <a:endParaRPr lang="zh-CN" sz="1000" kern="100">
                        <a:latin typeface="Calibri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9.2 transmission of UL grant by eNB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200">
                        <a:solidFill>
                          <a:srgbClr val="FF0000"/>
                        </a:solidFill>
                        <a:latin typeface="Calibri"/>
                        <a:ea typeface="宋体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200" dirty="0">
                        <a:solidFill>
                          <a:srgbClr val="FF0000"/>
                        </a:solidFill>
                        <a:latin typeface="Calibri"/>
                        <a:ea typeface="宋体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F3E7"/>
                    </a:solidFill>
                  </a:tcPr>
                </a:tc>
              </a:tr>
              <a:tr h="335105">
                <a:tc>
                  <a:txBody>
                    <a:bodyPr/>
                    <a:lstStyle/>
                    <a:p>
                      <a:endParaRPr lang="zh-CN" sz="1000" kern="100">
                        <a:latin typeface="Calibri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9.3 processing delay in the UE (processing of UL grant and preparing for UL tx)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200">
                        <a:solidFill>
                          <a:srgbClr val="FF0000"/>
                        </a:solidFill>
                        <a:latin typeface="Calibri"/>
                        <a:ea typeface="宋体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kern="1200" dirty="0">
                        <a:solidFill>
                          <a:srgbClr val="FF0000"/>
                        </a:solidFill>
                        <a:latin typeface="Calibri"/>
                        <a:ea typeface="宋体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2490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10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Transmission of </a:t>
                      </a:r>
                      <a:r>
                        <a:rPr lang="en-US" sz="1000" kern="1200">
                          <a:latin typeface="Calibri"/>
                          <a:ea typeface="宋体"/>
                          <a:cs typeface="Arial"/>
                        </a:rPr>
                        <a:t>RRC Connection Resume Complete and UP data</a:t>
                      </a:r>
                      <a:r>
                        <a:rPr lang="en-US" sz="1000" kern="120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Arial"/>
                        </a:rPr>
                        <a:t> 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FF0000"/>
                          </a:solidFill>
                          <a:latin typeface="Calibri"/>
                          <a:ea typeface="宋体"/>
                          <a:cs typeface="Arial"/>
                        </a:rPr>
                        <a:t>0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1729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 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Total delay [ms]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20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19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20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</a:tr>
              <a:tr h="193213">
                <a:tc>
                  <a:txBody>
                    <a:bodyPr/>
                    <a:lstStyle/>
                    <a:p>
                      <a:endParaRPr lang="zh-CN" sz="1000" kern="100">
                        <a:latin typeface="Calibri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gridSpan="4">
                  <a:txBody>
                    <a:bodyPr/>
                    <a:lstStyle/>
                    <a:p>
                      <a:endParaRPr lang="zh-CN" sz="1000" kern="100" dirty="0">
                        <a:latin typeface="Calibri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932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Notes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gridSpan="4">
                  <a:txBody>
                    <a:bodyPr/>
                    <a:lstStyle/>
                    <a:p>
                      <a:endParaRPr lang="zh-CN" sz="1000" kern="100" dirty="0">
                        <a:latin typeface="Calibri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729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1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Calibri"/>
                          <a:ea typeface="宋体"/>
                          <a:cs typeface="Times New Roman"/>
                        </a:rPr>
                        <a:t>In step 5, the latency of 4ms has been agreed by RAN1, see LS in R2-1806411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729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2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In step7, the processing delay in eNB (L2 and RRC) has been reduced to 3ms.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3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3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In step 9.1, RRC connection resume message only include MAC and PHY configuration.  No DRX, SPS, CA, or MIMO re-configuration will be triggered by this message. 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490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12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4</a:t>
                      </a:r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Arial"/>
                        </a:rPr>
                        <a:t>In step 10, the latency associated to the Transmission of RRC Connection Resume Complete and UP data is assumed to be 0ms</a:t>
                      </a:r>
                      <a:endParaRPr lang="zh-CN" sz="1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8358" marR="58358" marT="810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3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1186</TotalTime>
  <Words>1380</Words>
  <Application>Microsoft Office PowerPoint</Application>
  <PresentationFormat>全屏显示(4:3)</PresentationFormat>
  <Paragraphs>405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WF for TD-LTE CP latency</vt:lpstr>
      <vt:lpstr>Back ground – evaluation for FDD</vt:lpstr>
      <vt:lpstr>Average latency for TDD UL</vt:lpstr>
      <vt:lpstr>Average latency for TDD DL</vt:lpstr>
      <vt:lpstr>Way forward for TD-LTE for ITU submission</vt:lpstr>
      <vt:lpstr>Proposals</vt:lpstr>
      <vt:lpstr>CP Latency of TD-LTE (in case of C9 is 7ms)</vt:lpstr>
      <vt:lpstr>CP Latency of TD-LTE (in case of C9 is 6ms)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TD-LTE CP latency</dc:title>
  <dc:creator>CATT</dc:creator>
  <cp:lastModifiedBy>CATT</cp:lastModifiedBy>
  <cp:revision>61</cp:revision>
  <dcterms:created xsi:type="dcterms:W3CDTF">2018-05-15T12:01:36Z</dcterms:created>
  <dcterms:modified xsi:type="dcterms:W3CDTF">2018-05-23T05:37:02Z</dcterms:modified>
</cp:coreProperties>
</file>